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9"/>
  </p:notesMasterIdLst>
  <p:handoutMasterIdLst>
    <p:handoutMasterId r:id="rId20"/>
  </p:handoutMasterIdLst>
  <p:sldIdLst>
    <p:sldId id="483" r:id="rId2"/>
    <p:sldId id="438" r:id="rId3"/>
    <p:sldId id="492" r:id="rId4"/>
    <p:sldId id="495" r:id="rId5"/>
    <p:sldId id="494" r:id="rId6"/>
    <p:sldId id="488" r:id="rId7"/>
    <p:sldId id="498" r:id="rId8"/>
    <p:sldId id="490" r:id="rId9"/>
    <p:sldId id="489" r:id="rId10"/>
    <p:sldId id="496" r:id="rId11"/>
    <p:sldId id="491" r:id="rId12"/>
    <p:sldId id="499" r:id="rId13"/>
    <p:sldId id="502" r:id="rId14"/>
    <p:sldId id="501" r:id="rId15"/>
    <p:sldId id="497" r:id="rId16"/>
    <p:sldId id="506" r:id="rId17"/>
    <p:sldId id="473" r:id="rId18"/>
  </p:sldIdLst>
  <p:sldSz cx="9144000" cy="6858000" type="screen4x3"/>
  <p:notesSz cx="9144000" cy="6858000"/>
  <p:embeddedFontLst>
    <p:embeddedFont>
      <p:font typeface=".VnTime" panose="020B7200000000000000" pitchFamily="34" charset="0"/>
      <p:regular r:id="rId21"/>
      <p:bold r:id="rId22"/>
      <p:italic r:id="rId23"/>
      <p:boldItalic r:id="rId24"/>
    </p:embeddedFont>
    <p:embeddedFont>
      <p:font typeface="Verdana" panose="020B0604030504040204" pitchFamily="34" charset="0"/>
      <p:regular r:id="rId25"/>
      <p:bold r:id="rId26"/>
      <p:italic r:id="rId27"/>
      <p:boldItalic r:id="rId28"/>
    </p:embeddedFont>
  </p:embeddedFontLst>
  <p:defaultTextStyle>
    <a:defPPr>
      <a:defRPr lang="en-US"/>
    </a:defPPr>
    <a:lvl1pPr algn="ctr" rtl="0" fontAlgn="base">
      <a:spcBef>
        <a:spcPct val="0"/>
      </a:spcBef>
      <a:spcAft>
        <a:spcPct val="0"/>
      </a:spcAft>
      <a:defRPr sz="2200" kern="1200">
        <a:solidFill>
          <a:schemeClr val="tx1"/>
        </a:solidFill>
        <a:latin typeface="Times New Roman" pitchFamily="18" charset="0"/>
        <a:ea typeface="+mn-ea"/>
        <a:cs typeface="Arial" pitchFamily="34" charset="0"/>
      </a:defRPr>
    </a:lvl1pPr>
    <a:lvl2pPr marL="457200" algn="ctr" rtl="0" fontAlgn="base">
      <a:spcBef>
        <a:spcPct val="0"/>
      </a:spcBef>
      <a:spcAft>
        <a:spcPct val="0"/>
      </a:spcAft>
      <a:defRPr sz="2200" kern="1200">
        <a:solidFill>
          <a:schemeClr val="tx1"/>
        </a:solidFill>
        <a:latin typeface="Times New Roman" pitchFamily="18" charset="0"/>
        <a:ea typeface="+mn-ea"/>
        <a:cs typeface="Arial" pitchFamily="34" charset="0"/>
      </a:defRPr>
    </a:lvl2pPr>
    <a:lvl3pPr marL="914400" algn="ctr" rtl="0" fontAlgn="base">
      <a:spcBef>
        <a:spcPct val="0"/>
      </a:spcBef>
      <a:spcAft>
        <a:spcPct val="0"/>
      </a:spcAft>
      <a:defRPr sz="2200" kern="1200">
        <a:solidFill>
          <a:schemeClr val="tx1"/>
        </a:solidFill>
        <a:latin typeface="Times New Roman" pitchFamily="18" charset="0"/>
        <a:ea typeface="+mn-ea"/>
        <a:cs typeface="Arial" pitchFamily="34" charset="0"/>
      </a:defRPr>
    </a:lvl3pPr>
    <a:lvl4pPr marL="1371600" algn="ctr" rtl="0" fontAlgn="base">
      <a:spcBef>
        <a:spcPct val="0"/>
      </a:spcBef>
      <a:spcAft>
        <a:spcPct val="0"/>
      </a:spcAft>
      <a:defRPr sz="2200" kern="1200">
        <a:solidFill>
          <a:schemeClr val="tx1"/>
        </a:solidFill>
        <a:latin typeface="Times New Roman" pitchFamily="18" charset="0"/>
        <a:ea typeface="+mn-ea"/>
        <a:cs typeface="Arial" pitchFamily="34" charset="0"/>
      </a:defRPr>
    </a:lvl4pPr>
    <a:lvl5pPr marL="1828800" algn="ctr" rtl="0" fontAlgn="base">
      <a:spcBef>
        <a:spcPct val="0"/>
      </a:spcBef>
      <a:spcAft>
        <a:spcPct val="0"/>
      </a:spcAft>
      <a:defRPr sz="2200" kern="1200">
        <a:solidFill>
          <a:schemeClr val="tx1"/>
        </a:solidFill>
        <a:latin typeface="Times New Roman" pitchFamily="18" charset="0"/>
        <a:ea typeface="+mn-ea"/>
        <a:cs typeface="Arial" pitchFamily="34" charset="0"/>
      </a:defRPr>
    </a:lvl5pPr>
    <a:lvl6pPr marL="2286000" algn="l" defTabSz="914400" rtl="0" eaLnBrk="1" latinLnBrk="0" hangingPunct="1">
      <a:defRPr sz="2200" kern="1200">
        <a:solidFill>
          <a:schemeClr val="tx1"/>
        </a:solidFill>
        <a:latin typeface="Times New Roman" pitchFamily="18" charset="0"/>
        <a:ea typeface="+mn-ea"/>
        <a:cs typeface="Arial" pitchFamily="34" charset="0"/>
      </a:defRPr>
    </a:lvl6pPr>
    <a:lvl7pPr marL="2743200" algn="l" defTabSz="914400" rtl="0" eaLnBrk="1" latinLnBrk="0" hangingPunct="1">
      <a:defRPr sz="2200" kern="1200">
        <a:solidFill>
          <a:schemeClr val="tx1"/>
        </a:solidFill>
        <a:latin typeface="Times New Roman" pitchFamily="18" charset="0"/>
        <a:ea typeface="+mn-ea"/>
        <a:cs typeface="Arial" pitchFamily="34" charset="0"/>
      </a:defRPr>
    </a:lvl7pPr>
    <a:lvl8pPr marL="3200400" algn="l" defTabSz="914400" rtl="0" eaLnBrk="1" latinLnBrk="0" hangingPunct="1">
      <a:defRPr sz="2200" kern="1200">
        <a:solidFill>
          <a:schemeClr val="tx1"/>
        </a:solidFill>
        <a:latin typeface="Times New Roman" pitchFamily="18" charset="0"/>
        <a:ea typeface="+mn-ea"/>
        <a:cs typeface="Arial" pitchFamily="34" charset="0"/>
      </a:defRPr>
    </a:lvl8pPr>
    <a:lvl9pPr marL="3657600" algn="l" defTabSz="914400" rtl="0" eaLnBrk="1" latinLnBrk="0" hangingPunct="1">
      <a:defRPr sz="2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B8"/>
    <a:srgbClr val="0033CC"/>
    <a:srgbClr val="0000FF"/>
    <a:srgbClr val="FFFFC5"/>
    <a:srgbClr val="002A7E"/>
    <a:srgbClr val="FFFF99"/>
    <a:srgbClr val="FFFF66"/>
    <a:srgbClr val="43FF7D"/>
    <a:srgbClr val="E9FEDA"/>
    <a:srgbClr val="E7F3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7" autoAdjust="0"/>
    <p:restoredTop sz="95759" autoAdjust="0"/>
  </p:normalViewPr>
  <p:slideViewPr>
    <p:cSldViewPr>
      <p:cViewPr varScale="1">
        <p:scale>
          <a:sx n="77" d="100"/>
          <a:sy n="77" d="100"/>
        </p:scale>
        <p:origin x="1176"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926" y="-10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image" Target="../media/image54.wmf"/><Relationship Id="rId7" Type="http://schemas.openxmlformats.org/officeDocument/2006/relationships/image" Target="../media/image58.wmf"/><Relationship Id="rId2" Type="http://schemas.openxmlformats.org/officeDocument/2006/relationships/image" Target="../media/image53.wmf"/><Relationship Id="rId1" Type="http://schemas.openxmlformats.org/officeDocument/2006/relationships/image" Target="../media/image52.wmf"/><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 Id="rId9" Type="http://schemas.openxmlformats.org/officeDocument/2006/relationships/image" Target="../media/image60.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image" Target="../media/image63.emf"/><Relationship Id="rId7" Type="http://schemas.openxmlformats.org/officeDocument/2006/relationships/image" Target="../media/image67.wmf"/><Relationship Id="rId12" Type="http://schemas.openxmlformats.org/officeDocument/2006/relationships/image" Target="../media/image72.wmf"/><Relationship Id="rId2" Type="http://schemas.openxmlformats.org/officeDocument/2006/relationships/image" Target="../media/image62.emf"/><Relationship Id="rId1" Type="http://schemas.openxmlformats.org/officeDocument/2006/relationships/image" Target="../media/image61.emf"/><Relationship Id="rId6" Type="http://schemas.openxmlformats.org/officeDocument/2006/relationships/image" Target="../media/image66.emf"/><Relationship Id="rId11" Type="http://schemas.openxmlformats.org/officeDocument/2006/relationships/image" Target="../media/image71.emf"/><Relationship Id="rId5" Type="http://schemas.openxmlformats.org/officeDocument/2006/relationships/image" Target="../media/image65.wmf"/><Relationship Id="rId10" Type="http://schemas.openxmlformats.org/officeDocument/2006/relationships/image" Target="../media/image70.emf"/><Relationship Id="rId4" Type="http://schemas.openxmlformats.org/officeDocument/2006/relationships/image" Target="../media/image64.emf"/><Relationship Id="rId9" Type="http://schemas.openxmlformats.org/officeDocument/2006/relationships/image" Target="../media/image69.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5" Type="http://schemas.openxmlformats.org/officeDocument/2006/relationships/image" Target="../media/image51.wmf"/><Relationship Id="rId4" Type="http://schemas.openxmlformats.org/officeDocument/2006/relationships/image" Target="../media/image50.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23.wmf"/><Relationship Id="rId7" Type="http://schemas.openxmlformats.org/officeDocument/2006/relationships/image" Target="../media/image27.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image" Target="../media/image38.wmf"/><Relationship Id="rId7" Type="http://schemas.openxmlformats.org/officeDocument/2006/relationships/image" Target="../media/image42.wmf"/><Relationship Id="rId2" Type="http://schemas.openxmlformats.org/officeDocument/2006/relationships/image" Target="../media/image37.wmf"/><Relationship Id="rId1" Type="http://schemas.openxmlformats.org/officeDocument/2006/relationships/image" Target="../media/image36.wmf"/><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5" Type="http://schemas.openxmlformats.org/officeDocument/2006/relationships/image" Target="../media/image51.wmf"/><Relationship Id="rId4" Type="http://schemas.openxmlformats.org/officeDocument/2006/relationships/image" Target="../media/image5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pitchFamily="34" charset="0"/>
              </a:defRPr>
            </a:lvl1pPr>
          </a:lstStyle>
          <a:p>
            <a:endParaRPr lang="en-US"/>
          </a:p>
        </p:txBody>
      </p:sp>
      <p:sp>
        <p:nvSpPr>
          <p:cNvPr id="258051" name="Rectangle 3"/>
          <p:cNvSpPr>
            <a:spLocks noGrp="1" noChangeArrowheads="1"/>
          </p:cNvSpPr>
          <p:nvPr>
            <p:ph type="dt" sz="quarter"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endParaRPr lang="en-US"/>
          </a:p>
        </p:txBody>
      </p:sp>
      <p:sp>
        <p:nvSpPr>
          <p:cNvPr id="258052" name="Rectangle 4"/>
          <p:cNvSpPr>
            <a:spLocks noGrp="1" noChangeArrowheads="1"/>
          </p:cNvSpPr>
          <p:nvPr>
            <p:ph type="ftr" sz="quarter" idx="2"/>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pitchFamily="34" charset="0"/>
              </a:defRPr>
            </a:lvl1pPr>
          </a:lstStyle>
          <a:p>
            <a:endParaRPr lang="en-US"/>
          </a:p>
        </p:txBody>
      </p:sp>
      <p:sp>
        <p:nvSpPr>
          <p:cNvPr id="258053" name="Rectangle 5"/>
          <p:cNvSpPr>
            <a:spLocks noGrp="1" noChangeArrowheads="1"/>
          </p:cNvSpPr>
          <p:nvPr>
            <p:ph type="sldNum" sz="quarter" idx="3"/>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fld id="{B70A1A8D-B722-4A64-AD43-AF648E22469C}" type="slidenum">
              <a:rPr lang="en-US"/>
              <a:pPr/>
              <a:t>‹#›</a:t>
            </a:fld>
            <a:endParaRPr lang="en-US"/>
          </a:p>
        </p:txBody>
      </p:sp>
    </p:spTree>
    <p:extLst>
      <p:ext uri="{BB962C8B-B14F-4D97-AF65-F5344CB8AC3E}">
        <p14:creationId xmlns:p14="http://schemas.microsoft.com/office/powerpoint/2010/main" val="1800999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9794"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pitchFamily="34" charset="0"/>
              </a:defRPr>
            </a:lvl1pPr>
          </a:lstStyle>
          <a:p>
            <a:endParaRPr lang="en-US"/>
          </a:p>
        </p:txBody>
      </p:sp>
      <p:sp>
        <p:nvSpPr>
          <p:cNvPr id="289795"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endParaRPr lang="en-US"/>
          </a:p>
        </p:txBody>
      </p:sp>
      <p:sp>
        <p:nvSpPr>
          <p:cNvPr id="289796"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ffectLst/>
        </p:spPr>
      </p:sp>
      <p:sp>
        <p:nvSpPr>
          <p:cNvPr id="289797"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9798"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pitchFamily="34" charset="0"/>
              </a:defRPr>
            </a:lvl1pPr>
          </a:lstStyle>
          <a:p>
            <a:endParaRPr lang="en-US"/>
          </a:p>
        </p:txBody>
      </p:sp>
      <p:sp>
        <p:nvSpPr>
          <p:cNvPr id="289799"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fld id="{524DB436-73A5-4735-A094-009A51554E84}" type="slidenum">
              <a:rPr lang="en-US"/>
              <a:pPr/>
              <a:t>‹#›</a:t>
            </a:fld>
            <a:endParaRPr lang="en-US"/>
          </a:p>
        </p:txBody>
      </p:sp>
    </p:spTree>
    <p:extLst>
      <p:ext uri="{BB962C8B-B14F-4D97-AF65-F5344CB8AC3E}">
        <p14:creationId xmlns:p14="http://schemas.microsoft.com/office/powerpoint/2010/main" val="412293901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rgbClr val="FFFFFF"/>
        </a:solidFill>
        <a:effectLst/>
      </p:bgPr>
    </p:bg>
    <p:spTree>
      <p:nvGrpSpPr>
        <p:cNvPr id="1" name=""/>
        <p:cNvGrpSpPr/>
        <p:nvPr/>
      </p:nvGrpSpPr>
      <p:grpSpPr>
        <a:xfrm>
          <a:off x="0" y="0"/>
          <a:ext cx="0" cy="0"/>
          <a:chOff x="0" y="0"/>
          <a:chExt cx="0" cy="0"/>
        </a:xfrm>
      </p:grpSpPr>
      <p:grpSp>
        <p:nvGrpSpPr>
          <p:cNvPr id="3236" name="Group 164"/>
          <p:cNvGrpSpPr>
            <a:grpSpLocks/>
          </p:cNvGrpSpPr>
          <p:nvPr/>
        </p:nvGrpSpPr>
        <p:grpSpPr bwMode="auto">
          <a:xfrm>
            <a:off x="0" y="0"/>
            <a:ext cx="9144000" cy="6858000"/>
            <a:chOff x="0" y="0"/>
            <a:chExt cx="5760" cy="4320"/>
          </a:xfrm>
        </p:grpSpPr>
        <p:pic>
          <p:nvPicPr>
            <p:cNvPr id="3233" name="Picture 161" descr="artplus_nature_naturalcity38_g"/>
            <p:cNvPicPr>
              <a:picLocks noChangeAspect="1" noChangeArrowheads="1"/>
            </p:cNvPicPr>
            <p:nvPr userDrawn="1"/>
          </p:nvPicPr>
          <p:blipFill>
            <a:blip r:embed="rId2">
              <a:lum bright="6000" contrast="6000"/>
            </a:blip>
            <a:srcRect l="12500"/>
            <a:stretch>
              <a:fillRect/>
            </a:stretch>
          </p:blipFill>
          <p:spPr bwMode="auto">
            <a:xfrm>
              <a:off x="1200" y="2949"/>
              <a:ext cx="1241" cy="1131"/>
            </a:xfrm>
            <a:prstGeom prst="rect">
              <a:avLst/>
            </a:prstGeom>
            <a:noFill/>
          </p:spPr>
        </p:pic>
        <p:pic>
          <p:nvPicPr>
            <p:cNvPr id="3232" name="Picture 160" descr="artplus_nature_naturalcity38_g"/>
            <p:cNvPicPr>
              <a:picLocks noChangeAspect="1" noChangeArrowheads="1"/>
            </p:cNvPicPr>
            <p:nvPr userDrawn="1"/>
          </p:nvPicPr>
          <p:blipFill>
            <a:blip r:embed="rId2">
              <a:lum bright="6000" contrast="6000"/>
            </a:blip>
            <a:srcRect l="12500"/>
            <a:stretch>
              <a:fillRect/>
            </a:stretch>
          </p:blipFill>
          <p:spPr bwMode="auto">
            <a:xfrm>
              <a:off x="0" y="2019"/>
              <a:ext cx="1884" cy="2061"/>
            </a:xfrm>
            <a:prstGeom prst="rect">
              <a:avLst/>
            </a:prstGeom>
            <a:noFill/>
          </p:spPr>
        </p:pic>
        <p:pic>
          <p:nvPicPr>
            <p:cNvPr id="3231" name="Picture 159" descr="artplus_nature_naturalcity38_e"/>
            <p:cNvPicPr>
              <a:picLocks noChangeAspect="1" noChangeArrowheads="1"/>
            </p:cNvPicPr>
            <p:nvPr userDrawn="1"/>
          </p:nvPicPr>
          <p:blipFill>
            <a:blip r:embed="rId3"/>
            <a:srcRect b="11525"/>
            <a:stretch>
              <a:fillRect/>
            </a:stretch>
          </p:blipFill>
          <p:spPr bwMode="auto">
            <a:xfrm>
              <a:off x="0" y="2592"/>
              <a:ext cx="5760" cy="1728"/>
            </a:xfrm>
            <a:prstGeom prst="rect">
              <a:avLst/>
            </a:prstGeom>
            <a:noFill/>
          </p:spPr>
        </p:pic>
        <p:grpSp>
          <p:nvGrpSpPr>
            <p:cNvPr id="3234" name="Group 162"/>
            <p:cNvGrpSpPr>
              <a:grpSpLocks/>
            </p:cNvGrpSpPr>
            <p:nvPr userDrawn="1"/>
          </p:nvGrpSpPr>
          <p:grpSpPr bwMode="auto">
            <a:xfrm>
              <a:off x="0" y="0"/>
              <a:ext cx="5760" cy="2016"/>
              <a:chOff x="0" y="0"/>
              <a:chExt cx="5760" cy="2016"/>
            </a:xfrm>
          </p:grpSpPr>
          <p:pic>
            <p:nvPicPr>
              <p:cNvPr id="3225" name="Picture 153" descr="7"/>
              <p:cNvPicPr>
                <a:picLocks noChangeAspect="1" noChangeArrowheads="1"/>
              </p:cNvPicPr>
              <p:nvPr userDrawn="1"/>
            </p:nvPicPr>
            <p:blipFill>
              <a:blip r:embed="rId4"/>
              <a:srcRect/>
              <a:stretch>
                <a:fillRect/>
              </a:stretch>
            </p:blipFill>
            <p:spPr bwMode="auto">
              <a:xfrm>
                <a:off x="0" y="0"/>
                <a:ext cx="5760" cy="2016"/>
              </a:xfrm>
              <a:prstGeom prst="rect">
                <a:avLst/>
              </a:prstGeom>
              <a:noFill/>
            </p:spPr>
          </p:pic>
          <p:pic>
            <p:nvPicPr>
              <p:cNvPr id="3212" name="Picture 140" descr="04"/>
              <p:cNvPicPr>
                <a:picLocks noChangeAspect="1" noChangeArrowheads="1"/>
              </p:cNvPicPr>
              <p:nvPr userDrawn="1"/>
            </p:nvPicPr>
            <p:blipFill>
              <a:blip r:embed="rId5"/>
              <a:srcRect/>
              <a:stretch>
                <a:fillRect/>
              </a:stretch>
            </p:blipFill>
            <p:spPr bwMode="auto">
              <a:xfrm>
                <a:off x="3360" y="0"/>
                <a:ext cx="858" cy="733"/>
              </a:xfrm>
              <a:prstGeom prst="rect">
                <a:avLst/>
              </a:prstGeom>
              <a:noFill/>
            </p:spPr>
          </p:pic>
        </p:grpSp>
        <p:pic>
          <p:nvPicPr>
            <p:cNvPr id="3235" name="Picture 163" descr="water_2"/>
            <p:cNvPicPr>
              <a:picLocks noChangeAspect="1" noChangeArrowheads="1"/>
            </p:cNvPicPr>
            <p:nvPr userDrawn="1"/>
          </p:nvPicPr>
          <p:blipFill>
            <a:blip r:embed="rId6"/>
            <a:srcRect/>
            <a:stretch>
              <a:fillRect/>
            </a:stretch>
          </p:blipFill>
          <p:spPr bwMode="auto">
            <a:xfrm>
              <a:off x="480" y="576"/>
              <a:ext cx="546" cy="336"/>
            </a:xfrm>
            <a:prstGeom prst="rect">
              <a:avLst/>
            </a:prstGeom>
            <a:noFill/>
          </p:spPr>
        </p:pic>
      </p:grpSp>
      <p:sp>
        <p:nvSpPr>
          <p:cNvPr id="3077" name="Rectangle 5"/>
          <p:cNvSpPr>
            <a:spLocks noGrp="1" noChangeArrowheads="1"/>
          </p:cNvSpPr>
          <p:nvPr>
            <p:ph type="ftr" sz="quarter" idx="3"/>
          </p:nvPr>
        </p:nvSpPr>
        <p:spPr bwMode="gray">
          <a:xfrm>
            <a:off x="76200" y="6477000"/>
            <a:ext cx="2895600" cy="304800"/>
          </a:xfrm>
        </p:spPr>
        <p:txBody>
          <a:bodyPr/>
          <a:lstStyle>
            <a:lvl1pPr algn="l">
              <a:defRPr sz="1700">
                <a:solidFill>
                  <a:srgbClr val="000000"/>
                </a:solidFill>
              </a:defRPr>
            </a:lvl1pPr>
          </a:lstStyle>
          <a:p>
            <a:endParaRPr lang="vi-VN"/>
          </a:p>
        </p:txBody>
      </p:sp>
      <p:sp>
        <p:nvSpPr>
          <p:cNvPr id="3075" name="Rectangle 3"/>
          <p:cNvSpPr>
            <a:spLocks noGrp="1" noChangeArrowheads="1"/>
          </p:cNvSpPr>
          <p:nvPr>
            <p:ph type="subTitle" idx="1"/>
          </p:nvPr>
        </p:nvSpPr>
        <p:spPr>
          <a:xfrm>
            <a:off x="914400" y="6489700"/>
            <a:ext cx="7010400" cy="381000"/>
          </a:xfrm>
        </p:spPr>
        <p:txBody>
          <a:bodyPr/>
          <a:lstStyle>
            <a:lvl1pPr marL="0" indent="0" algn="ctr">
              <a:buFont typeface="Wingdings" pitchFamily="2" charset="2"/>
              <a:buNone/>
              <a:defRPr sz="1600">
                <a:solidFill>
                  <a:srgbClr val="0000CC"/>
                </a:solidFill>
              </a:defRPr>
            </a:lvl1pPr>
          </a:lstStyle>
          <a:p>
            <a:r>
              <a:rPr lang="en-US"/>
              <a:t>GV : LÊ TẤN THỊNH</a:t>
            </a:r>
          </a:p>
        </p:txBody>
      </p:sp>
      <p:sp>
        <p:nvSpPr>
          <p:cNvPr id="3226" name="Rectangle 154"/>
          <p:cNvSpPr>
            <a:spLocks noGrp="1" noChangeArrowheads="1"/>
          </p:cNvSpPr>
          <p:nvPr>
            <p:ph type="dt" sz="quarter" idx="2"/>
          </p:nvPr>
        </p:nvSpPr>
        <p:spPr bwMode="auto">
          <a:xfrm>
            <a:off x="6324600" y="6477000"/>
            <a:ext cx="2133600" cy="244475"/>
          </a:xfrm>
        </p:spPr>
        <p:txBody>
          <a:bodyPr/>
          <a:lstStyle>
            <a:lvl1pPr algn="ctr">
              <a:defRPr sz="1400" b="0">
                <a:solidFill>
                  <a:schemeClr val="tx1"/>
                </a:solidFill>
                <a:latin typeface="Arial" pitchFamily="34" charset="0"/>
              </a:defRPr>
            </a:lvl1pPr>
          </a:lstStyle>
          <a:p>
            <a:endParaRPr lang="en-US"/>
          </a:p>
        </p:txBody>
      </p:sp>
      <p:sp>
        <p:nvSpPr>
          <p:cNvPr id="3227" name="Rectangle 155"/>
          <p:cNvSpPr>
            <a:spLocks noGrp="1" noChangeArrowheads="1"/>
          </p:cNvSpPr>
          <p:nvPr>
            <p:ph type="sldNum" sz="quarter" idx="4"/>
          </p:nvPr>
        </p:nvSpPr>
        <p:spPr bwMode="auto">
          <a:xfrm>
            <a:off x="8534400" y="6477000"/>
            <a:ext cx="457200" cy="244475"/>
          </a:xfrm>
        </p:spPr>
        <p:txBody>
          <a:bodyPr/>
          <a:lstStyle>
            <a:lvl1pPr algn="ctr">
              <a:defRPr sz="1400">
                <a:latin typeface="Arial" pitchFamily="34" charset="0"/>
              </a:defRPr>
            </a:lvl1pPr>
          </a:lstStyle>
          <a:p>
            <a:fld id="{2B1A26E7-46DE-4D2E-94FA-F14B62246E35}" type="slidenum">
              <a:rPr lang="en-US"/>
              <a:pPr/>
              <a:t>‹#›</a:t>
            </a:fld>
            <a:endParaRPr lang="en-US"/>
          </a:p>
        </p:txBody>
      </p:sp>
      <p:sp>
        <p:nvSpPr>
          <p:cNvPr id="3074" name="Rectangle 2"/>
          <p:cNvSpPr>
            <a:spLocks noGrp="1" noChangeArrowheads="1"/>
          </p:cNvSpPr>
          <p:nvPr>
            <p:ph type="ctrTitle"/>
          </p:nvPr>
        </p:nvSpPr>
        <p:spPr>
          <a:xfrm>
            <a:off x="1066800" y="2514600"/>
            <a:ext cx="7010400" cy="685800"/>
          </a:xfrm>
          <a:effectLst/>
        </p:spPr>
        <p:txBody>
          <a:bodyPr/>
          <a:lstStyle>
            <a:lvl1pPr algn="ctr">
              <a:defRPr sz="2400">
                <a:solidFill>
                  <a:srgbClr val="FF0000"/>
                </a:solidFill>
                <a:latin typeface="Arial" pitchFamily="34" charset="0"/>
              </a:defRPr>
            </a:lvl1pPr>
          </a:lstStyle>
          <a:p>
            <a:r>
              <a:rPr lang="en-US"/>
              <a:t>TRƯỜNG THCS NGUYỄN HiỀN – NHA TRANG</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vi-VN"/>
          </a:p>
        </p:txBody>
      </p:sp>
      <p:sp>
        <p:nvSpPr>
          <p:cNvPr id="5" name="Slide Number Placeholder 4"/>
          <p:cNvSpPr>
            <a:spLocks noGrp="1"/>
          </p:cNvSpPr>
          <p:nvPr>
            <p:ph type="sldNum" sz="quarter" idx="11"/>
          </p:nvPr>
        </p:nvSpPr>
        <p:spPr/>
        <p:txBody>
          <a:bodyPr/>
          <a:lstStyle>
            <a:lvl1pPr>
              <a:defRPr/>
            </a:lvl1pPr>
          </a:lstStyle>
          <a:p>
            <a:fld id="{4469804C-0C5D-486A-A9B1-146BEEBBBC0E}"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r>
              <a:rPr lang="en-US"/>
              <a:t>GV : LÊ TẤN THỊNH – THCS NGUYỄN HiỀN – NHA TRANG</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350838"/>
            <a:ext cx="2095500" cy="5973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350838"/>
            <a:ext cx="6134100" cy="5973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vi-VN"/>
          </a:p>
        </p:txBody>
      </p:sp>
      <p:sp>
        <p:nvSpPr>
          <p:cNvPr id="5" name="Slide Number Placeholder 4"/>
          <p:cNvSpPr>
            <a:spLocks noGrp="1"/>
          </p:cNvSpPr>
          <p:nvPr>
            <p:ph type="sldNum" sz="quarter" idx="11"/>
          </p:nvPr>
        </p:nvSpPr>
        <p:spPr/>
        <p:txBody>
          <a:bodyPr/>
          <a:lstStyle>
            <a:lvl1pPr>
              <a:defRPr/>
            </a:lvl1pPr>
          </a:lstStyle>
          <a:p>
            <a:fld id="{9A369A1D-BA89-42C5-AF99-6F2A8CB0B1F8}"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r>
              <a:rPr lang="en-US"/>
              <a:t>GV : LÊ TẤN THỊNH – THCS NGUYỄN HiỀN – NHA TRANG</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350838"/>
            <a:ext cx="8382000" cy="5973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5638800" y="6613525"/>
            <a:ext cx="2133600" cy="244475"/>
          </a:xfrm>
        </p:spPr>
        <p:txBody>
          <a:bodyPr/>
          <a:lstStyle>
            <a:lvl1pPr>
              <a:defRPr/>
            </a:lvl1pPr>
          </a:lstStyle>
          <a:p>
            <a:endParaRPr lang="vi-VN"/>
          </a:p>
        </p:txBody>
      </p:sp>
      <p:sp>
        <p:nvSpPr>
          <p:cNvPr id="4" name="Slide Number Placeholder 3"/>
          <p:cNvSpPr>
            <a:spLocks noGrp="1"/>
          </p:cNvSpPr>
          <p:nvPr>
            <p:ph type="sldNum" sz="quarter" idx="11"/>
          </p:nvPr>
        </p:nvSpPr>
        <p:spPr>
          <a:xfrm>
            <a:off x="304800" y="6537325"/>
            <a:ext cx="533400" cy="244475"/>
          </a:xfrm>
        </p:spPr>
        <p:txBody>
          <a:bodyPr/>
          <a:lstStyle>
            <a:lvl1pPr>
              <a:defRPr/>
            </a:lvl1pPr>
          </a:lstStyle>
          <a:p>
            <a:fld id="{320E0F31-B604-4F25-B037-292318001FEB}" type="slidenum">
              <a:rPr lang="en-US"/>
              <a:pPr/>
              <a:t>‹#›</a:t>
            </a:fld>
            <a:endParaRPr lang="en-US"/>
          </a:p>
        </p:txBody>
      </p:sp>
      <p:sp>
        <p:nvSpPr>
          <p:cNvPr id="5" name="Footer Placeholder 4"/>
          <p:cNvSpPr>
            <a:spLocks noGrp="1"/>
          </p:cNvSpPr>
          <p:nvPr>
            <p:ph type="ftr" sz="quarter" idx="12"/>
          </p:nvPr>
        </p:nvSpPr>
        <p:spPr>
          <a:xfrm>
            <a:off x="914400" y="6588125"/>
            <a:ext cx="5334000" cy="320675"/>
          </a:xfrm>
        </p:spPr>
        <p:txBody>
          <a:bodyPr/>
          <a:lstStyle>
            <a:lvl1pPr>
              <a:defRPr/>
            </a:lvl1pPr>
          </a:lstStyle>
          <a:p>
            <a:r>
              <a:rPr lang="en-US"/>
              <a:t>GV : LÊ TẤN THỊNH – THCS NGUYỄN HiỀN – NHA TRANG</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vi-VN"/>
          </a:p>
        </p:txBody>
      </p:sp>
      <p:sp>
        <p:nvSpPr>
          <p:cNvPr id="5" name="Slide Number Placeholder 4"/>
          <p:cNvSpPr>
            <a:spLocks noGrp="1"/>
          </p:cNvSpPr>
          <p:nvPr>
            <p:ph type="sldNum" sz="quarter" idx="11"/>
          </p:nvPr>
        </p:nvSpPr>
        <p:spPr/>
        <p:txBody>
          <a:bodyPr/>
          <a:lstStyle>
            <a:lvl1pPr>
              <a:defRPr/>
            </a:lvl1pPr>
          </a:lstStyle>
          <a:p>
            <a:fld id="{23474F98-2C67-4A71-8DB5-1F5DBC4FDD45}"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r>
              <a:rPr lang="en-US"/>
              <a:t>GV : LÊ TẤN THỊNH – THCS NGUYỄN HiỀN – NHA TRANG</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vi-VN"/>
          </a:p>
        </p:txBody>
      </p:sp>
      <p:sp>
        <p:nvSpPr>
          <p:cNvPr id="5" name="Slide Number Placeholder 4"/>
          <p:cNvSpPr>
            <a:spLocks noGrp="1"/>
          </p:cNvSpPr>
          <p:nvPr>
            <p:ph type="sldNum" sz="quarter" idx="11"/>
          </p:nvPr>
        </p:nvSpPr>
        <p:spPr/>
        <p:txBody>
          <a:bodyPr/>
          <a:lstStyle>
            <a:lvl1pPr>
              <a:defRPr/>
            </a:lvl1pPr>
          </a:lstStyle>
          <a:p>
            <a:fld id="{A3245E8A-7CA8-472D-88EB-FF658B2C7BD5}"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r>
              <a:rPr lang="en-US"/>
              <a:t>GV : LÊ TẤN THỊNH – THCS NGUYỄN HiỀN – NHA TRANG</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14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219200"/>
            <a:ext cx="4114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vi-VN"/>
          </a:p>
        </p:txBody>
      </p:sp>
      <p:sp>
        <p:nvSpPr>
          <p:cNvPr id="6" name="Slide Number Placeholder 5"/>
          <p:cNvSpPr>
            <a:spLocks noGrp="1"/>
          </p:cNvSpPr>
          <p:nvPr>
            <p:ph type="sldNum" sz="quarter" idx="11"/>
          </p:nvPr>
        </p:nvSpPr>
        <p:spPr/>
        <p:txBody>
          <a:bodyPr/>
          <a:lstStyle>
            <a:lvl1pPr>
              <a:defRPr/>
            </a:lvl1pPr>
          </a:lstStyle>
          <a:p>
            <a:fld id="{28E42E79-816E-4E84-A10E-5CF55D769680}"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r>
              <a:rPr lang="en-US"/>
              <a:t>GV : LÊ TẤN THỊNH – THCS NGUYỄN HiỀN – NHA TRANG</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vi-VN"/>
          </a:p>
        </p:txBody>
      </p:sp>
      <p:sp>
        <p:nvSpPr>
          <p:cNvPr id="8" name="Slide Number Placeholder 7"/>
          <p:cNvSpPr>
            <a:spLocks noGrp="1"/>
          </p:cNvSpPr>
          <p:nvPr>
            <p:ph type="sldNum" sz="quarter" idx="11"/>
          </p:nvPr>
        </p:nvSpPr>
        <p:spPr/>
        <p:txBody>
          <a:bodyPr/>
          <a:lstStyle>
            <a:lvl1pPr>
              <a:defRPr/>
            </a:lvl1pPr>
          </a:lstStyle>
          <a:p>
            <a:fld id="{178E682E-885B-4CEB-8E74-8D181EC8D54E}" type="slidenum">
              <a:rPr lang="en-US"/>
              <a:pPr/>
              <a:t>‹#›</a:t>
            </a:fld>
            <a:endParaRPr lang="en-US"/>
          </a:p>
        </p:txBody>
      </p:sp>
      <p:sp>
        <p:nvSpPr>
          <p:cNvPr id="9" name="Footer Placeholder 8"/>
          <p:cNvSpPr>
            <a:spLocks noGrp="1"/>
          </p:cNvSpPr>
          <p:nvPr>
            <p:ph type="ftr" sz="quarter" idx="12"/>
          </p:nvPr>
        </p:nvSpPr>
        <p:spPr/>
        <p:txBody>
          <a:bodyPr/>
          <a:lstStyle>
            <a:lvl1pPr>
              <a:defRPr/>
            </a:lvl1pPr>
          </a:lstStyle>
          <a:p>
            <a:r>
              <a:rPr lang="en-US"/>
              <a:t>GV : LÊ TẤN THỊNH – THCS NGUYỄN HiỀN – NHA TRANG</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vi-VN"/>
          </a:p>
        </p:txBody>
      </p:sp>
      <p:sp>
        <p:nvSpPr>
          <p:cNvPr id="4" name="Slide Number Placeholder 3"/>
          <p:cNvSpPr>
            <a:spLocks noGrp="1"/>
          </p:cNvSpPr>
          <p:nvPr>
            <p:ph type="sldNum" sz="quarter" idx="11"/>
          </p:nvPr>
        </p:nvSpPr>
        <p:spPr/>
        <p:txBody>
          <a:bodyPr/>
          <a:lstStyle>
            <a:lvl1pPr>
              <a:defRPr/>
            </a:lvl1pPr>
          </a:lstStyle>
          <a:p>
            <a:fld id="{3DAA987A-0AB9-4DEE-8154-D512B5284EFA}" type="slidenum">
              <a:rPr lang="en-US"/>
              <a:pPr/>
              <a:t>‹#›</a:t>
            </a:fld>
            <a:endParaRPr lang="en-US"/>
          </a:p>
        </p:txBody>
      </p:sp>
      <p:sp>
        <p:nvSpPr>
          <p:cNvPr id="5" name="Footer Placeholder 4"/>
          <p:cNvSpPr>
            <a:spLocks noGrp="1"/>
          </p:cNvSpPr>
          <p:nvPr>
            <p:ph type="ftr" sz="quarter" idx="12"/>
          </p:nvPr>
        </p:nvSpPr>
        <p:spPr/>
        <p:txBody>
          <a:bodyPr/>
          <a:lstStyle>
            <a:lvl1pPr>
              <a:defRPr/>
            </a:lvl1pPr>
          </a:lstStyle>
          <a:p>
            <a:r>
              <a:rPr lang="en-US"/>
              <a:t>GV : LÊ TẤN THỊNH – THCS NGUYỄN HiỀN – NHA TRANG</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vi-VN"/>
          </a:p>
        </p:txBody>
      </p:sp>
      <p:sp>
        <p:nvSpPr>
          <p:cNvPr id="3" name="Slide Number Placeholder 2"/>
          <p:cNvSpPr>
            <a:spLocks noGrp="1"/>
          </p:cNvSpPr>
          <p:nvPr>
            <p:ph type="sldNum" sz="quarter" idx="11"/>
          </p:nvPr>
        </p:nvSpPr>
        <p:spPr/>
        <p:txBody>
          <a:bodyPr/>
          <a:lstStyle>
            <a:lvl1pPr>
              <a:defRPr/>
            </a:lvl1pPr>
          </a:lstStyle>
          <a:p>
            <a:fld id="{65D0F772-9738-41A3-924A-9AAD4E7C6E77}" type="slidenum">
              <a:rPr lang="en-US"/>
              <a:pPr/>
              <a:t>‹#›</a:t>
            </a:fld>
            <a:endParaRPr lang="en-US"/>
          </a:p>
        </p:txBody>
      </p:sp>
      <p:sp>
        <p:nvSpPr>
          <p:cNvPr id="4" name="Footer Placeholder 3"/>
          <p:cNvSpPr>
            <a:spLocks noGrp="1"/>
          </p:cNvSpPr>
          <p:nvPr>
            <p:ph type="ftr" sz="quarter" idx="12"/>
          </p:nvPr>
        </p:nvSpPr>
        <p:spPr/>
        <p:txBody>
          <a:bodyPr/>
          <a:lstStyle>
            <a:lvl1pPr>
              <a:defRPr/>
            </a:lvl1pPr>
          </a:lstStyle>
          <a:p>
            <a:r>
              <a:rPr lang="en-US"/>
              <a:t>GV : LÊ TẤN THỊNH – THCS NGUYỄN HiỀN – NHA TRANG</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vi-VN"/>
          </a:p>
        </p:txBody>
      </p:sp>
      <p:sp>
        <p:nvSpPr>
          <p:cNvPr id="6" name="Slide Number Placeholder 5"/>
          <p:cNvSpPr>
            <a:spLocks noGrp="1"/>
          </p:cNvSpPr>
          <p:nvPr>
            <p:ph type="sldNum" sz="quarter" idx="11"/>
          </p:nvPr>
        </p:nvSpPr>
        <p:spPr/>
        <p:txBody>
          <a:bodyPr/>
          <a:lstStyle>
            <a:lvl1pPr>
              <a:defRPr/>
            </a:lvl1pPr>
          </a:lstStyle>
          <a:p>
            <a:fld id="{EA92C277-AC7C-46E8-9C9E-FC569F1ADCC3}"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r>
              <a:rPr lang="en-US"/>
              <a:t>GV : LÊ TẤN THỊNH – THCS NGUYỄN HiỀN – NHA TRANG</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vi-VN"/>
          </a:p>
        </p:txBody>
      </p:sp>
      <p:sp>
        <p:nvSpPr>
          <p:cNvPr id="6" name="Slide Number Placeholder 5"/>
          <p:cNvSpPr>
            <a:spLocks noGrp="1"/>
          </p:cNvSpPr>
          <p:nvPr>
            <p:ph type="sldNum" sz="quarter" idx="11"/>
          </p:nvPr>
        </p:nvSpPr>
        <p:spPr/>
        <p:txBody>
          <a:bodyPr/>
          <a:lstStyle>
            <a:lvl1pPr>
              <a:defRPr/>
            </a:lvl1pPr>
          </a:lstStyle>
          <a:p>
            <a:fld id="{3DD3D7EF-2E88-4753-A439-F7FC86CCE886}"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r>
              <a:rPr lang="en-US"/>
              <a:t>GV : LÊ TẤN THỊNH – THCS NGUYỄN HiỀN – NHA TRANG</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pic>
        <p:nvPicPr>
          <p:cNvPr id="1173" name="Picture 149" descr="4_1"/>
          <p:cNvPicPr>
            <a:picLocks noChangeAspect="1" noChangeArrowheads="1"/>
          </p:cNvPicPr>
          <p:nvPr userDrawn="1"/>
        </p:nvPicPr>
        <p:blipFill>
          <a:blip r:embed="rId14"/>
          <a:srcRect/>
          <a:stretch>
            <a:fillRect/>
          </a:stretch>
        </p:blipFill>
        <p:spPr bwMode="gray">
          <a:xfrm>
            <a:off x="0" y="0"/>
            <a:ext cx="9144000" cy="1943100"/>
          </a:xfrm>
          <a:prstGeom prst="rect">
            <a:avLst/>
          </a:prstGeom>
          <a:noFill/>
        </p:spPr>
      </p:pic>
      <p:sp>
        <p:nvSpPr>
          <p:cNvPr id="1188" name="Rectangle 164"/>
          <p:cNvSpPr>
            <a:spLocks noChangeArrowheads="1"/>
          </p:cNvSpPr>
          <p:nvPr userDrawn="1"/>
        </p:nvSpPr>
        <p:spPr bwMode="gray">
          <a:xfrm>
            <a:off x="0" y="6553200"/>
            <a:ext cx="9144000" cy="304800"/>
          </a:xfrm>
          <a:prstGeom prst="rect">
            <a:avLst/>
          </a:prstGeom>
          <a:gradFill rotWithShape="1">
            <a:gsLst>
              <a:gs pos="0">
                <a:schemeClr val="hlink"/>
              </a:gs>
              <a:gs pos="100000">
                <a:schemeClr val="hlink">
                  <a:gamma/>
                  <a:shade val="69804"/>
                  <a:invGamma/>
                </a:schemeClr>
              </a:gs>
            </a:gsLst>
            <a:lin ang="0" scaled="1"/>
          </a:gradFill>
          <a:ln w="9525">
            <a:noFill/>
            <a:miter lim="800000"/>
            <a:headEnd/>
            <a:tailEnd/>
          </a:ln>
          <a:effectLst/>
        </p:spPr>
        <p:txBody>
          <a:bodyPr wrap="none" anchor="ctr"/>
          <a:lstStyle/>
          <a:p>
            <a:endParaRPr lang="en-US"/>
          </a:p>
        </p:txBody>
      </p:sp>
      <p:sp>
        <p:nvSpPr>
          <p:cNvPr id="1028" name="Rectangle 4"/>
          <p:cNvSpPr>
            <a:spLocks noGrp="1" noChangeArrowheads="1"/>
          </p:cNvSpPr>
          <p:nvPr>
            <p:ph type="dt" sz="half" idx="2"/>
          </p:nvPr>
        </p:nvSpPr>
        <p:spPr bwMode="gray">
          <a:xfrm>
            <a:off x="563880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1"/>
                </a:solidFill>
                <a:latin typeface="+mn-lt"/>
              </a:defRPr>
            </a:lvl1pPr>
          </a:lstStyle>
          <a:p>
            <a:endParaRPr lang="vi-VN"/>
          </a:p>
        </p:txBody>
      </p:sp>
      <p:sp>
        <p:nvSpPr>
          <p:cNvPr id="1027" name="Rectangle 3"/>
          <p:cNvSpPr>
            <a:spLocks noGrp="1" noChangeArrowheads="1"/>
          </p:cNvSpPr>
          <p:nvPr>
            <p:ph type="body" idx="1"/>
          </p:nvPr>
        </p:nvSpPr>
        <p:spPr bwMode="gray">
          <a:xfrm>
            <a:off x="304800" y="1219200"/>
            <a:ext cx="83820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gray">
          <a:xfrm>
            <a:off x="304800" y="6537325"/>
            <a:ext cx="5334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chemeClr val="bg1"/>
                </a:solidFill>
                <a:latin typeface="+mn-lt"/>
              </a:defRPr>
            </a:lvl1pPr>
          </a:lstStyle>
          <a:p>
            <a:fld id="{BC2AE14E-26DE-4716-AE3A-1AA2F9FE49C5}" type="slidenum">
              <a:rPr lang="en-US"/>
              <a:pPr/>
              <a:t>‹#›</a:t>
            </a:fld>
            <a:endParaRPr lang="en-US"/>
          </a:p>
        </p:txBody>
      </p:sp>
      <p:sp>
        <p:nvSpPr>
          <p:cNvPr id="1159" name="Line 135"/>
          <p:cNvSpPr>
            <a:spLocks noChangeShapeType="1"/>
          </p:cNvSpPr>
          <p:nvPr/>
        </p:nvSpPr>
        <p:spPr bwMode="white">
          <a:xfrm>
            <a:off x="9525" y="5967413"/>
            <a:ext cx="641350" cy="0"/>
          </a:xfrm>
          <a:prstGeom prst="line">
            <a:avLst/>
          </a:prstGeom>
          <a:noFill/>
          <a:ln w="12700">
            <a:solidFill>
              <a:srgbClr val="FFFFFF"/>
            </a:solidFill>
            <a:round/>
            <a:headEnd/>
            <a:tailEnd/>
          </a:ln>
          <a:effectLst/>
        </p:spPr>
        <p:txBody>
          <a:bodyPr/>
          <a:lstStyle/>
          <a:p>
            <a:endParaRPr lang="en-US"/>
          </a:p>
        </p:txBody>
      </p:sp>
      <p:sp>
        <p:nvSpPr>
          <p:cNvPr id="1026" name="Rectangle 2"/>
          <p:cNvSpPr>
            <a:spLocks noGrp="1" noChangeArrowheads="1"/>
          </p:cNvSpPr>
          <p:nvPr>
            <p:ph type="title"/>
          </p:nvPr>
        </p:nvSpPr>
        <p:spPr bwMode="gray">
          <a:xfrm>
            <a:off x="838200" y="350838"/>
            <a:ext cx="7239000" cy="563562"/>
          </a:xfrm>
          <a:prstGeom prst="rect">
            <a:avLst/>
          </a:prstGeom>
          <a:noFill/>
          <a:ln w="9525">
            <a:noFill/>
            <a:miter lim="800000"/>
            <a:headEnd/>
            <a:tailEnd/>
          </a:ln>
          <a:effectLst>
            <a:outerShdw dist="28398" dir="1593903" algn="ctr" rotWithShape="0">
              <a:schemeClr val="bg1">
                <a:alpha val="50000"/>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83" name="Rectangle 159"/>
          <p:cNvSpPr>
            <a:spLocks noGrp="1" noChangeArrowheads="1"/>
          </p:cNvSpPr>
          <p:nvPr>
            <p:ph type="ftr" sz="quarter" idx="3"/>
          </p:nvPr>
        </p:nvSpPr>
        <p:spPr bwMode="auto">
          <a:xfrm>
            <a:off x="914400" y="6588125"/>
            <a:ext cx="53340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hlink"/>
                </a:solidFill>
                <a:latin typeface="Arial" pitchFamily="34" charset="0"/>
              </a:defRPr>
            </a:lvl1pPr>
          </a:lstStyle>
          <a:p>
            <a:r>
              <a:rPr lang="en-US"/>
              <a:t>GV : LÊ TẤN THỊNH – THCS NGUYỄN HiỀN – NHA TRANG</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hf sldNum="0" hdr="0" dt="0"/>
  <p:txStyles>
    <p:titleStyle>
      <a:lvl1pPr algn="l" rtl="0" fontAlgn="base">
        <a:spcBef>
          <a:spcPct val="0"/>
        </a:spcBef>
        <a:spcAft>
          <a:spcPct val="0"/>
        </a:spcAft>
        <a:defRPr sz="3200" b="1">
          <a:solidFill>
            <a:srgbClr val="000000"/>
          </a:solidFill>
          <a:latin typeface="+mj-lt"/>
          <a:ea typeface="+mj-ea"/>
          <a:cs typeface="+mj-cs"/>
        </a:defRPr>
      </a:lvl1pPr>
      <a:lvl2pPr algn="l" rtl="0" fontAlgn="base">
        <a:spcBef>
          <a:spcPct val="0"/>
        </a:spcBef>
        <a:spcAft>
          <a:spcPct val="0"/>
        </a:spcAft>
        <a:defRPr sz="3200" b="1">
          <a:solidFill>
            <a:srgbClr val="000000"/>
          </a:solidFill>
          <a:latin typeface="Verdana" pitchFamily="34" charset="0"/>
        </a:defRPr>
      </a:lvl2pPr>
      <a:lvl3pPr algn="l" rtl="0" fontAlgn="base">
        <a:spcBef>
          <a:spcPct val="0"/>
        </a:spcBef>
        <a:spcAft>
          <a:spcPct val="0"/>
        </a:spcAft>
        <a:defRPr sz="3200" b="1">
          <a:solidFill>
            <a:srgbClr val="000000"/>
          </a:solidFill>
          <a:latin typeface="Verdana" pitchFamily="34" charset="0"/>
        </a:defRPr>
      </a:lvl3pPr>
      <a:lvl4pPr algn="l" rtl="0" fontAlgn="base">
        <a:spcBef>
          <a:spcPct val="0"/>
        </a:spcBef>
        <a:spcAft>
          <a:spcPct val="0"/>
        </a:spcAft>
        <a:defRPr sz="3200" b="1">
          <a:solidFill>
            <a:srgbClr val="000000"/>
          </a:solidFill>
          <a:latin typeface="Verdana" pitchFamily="34" charset="0"/>
        </a:defRPr>
      </a:lvl4pPr>
      <a:lvl5pPr algn="l" rtl="0" fontAlgn="base">
        <a:spcBef>
          <a:spcPct val="0"/>
        </a:spcBef>
        <a:spcAft>
          <a:spcPct val="0"/>
        </a:spcAft>
        <a:defRPr sz="3200" b="1">
          <a:solidFill>
            <a:srgbClr val="000000"/>
          </a:solidFill>
          <a:latin typeface="Verdana" pitchFamily="34" charset="0"/>
        </a:defRPr>
      </a:lvl5pPr>
      <a:lvl6pPr marL="457200" algn="l" rtl="0" fontAlgn="base">
        <a:spcBef>
          <a:spcPct val="0"/>
        </a:spcBef>
        <a:spcAft>
          <a:spcPct val="0"/>
        </a:spcAft>
        <a:defRPr sz="3200" b="1">
          <a:solidFill>
            <a:srgbClr val="000000"/>
          </a:solidFill>
          <a:latin typeface="Verdana" pitchFamily="34" charset="0"/>
        </a:defRPr>
      </a:lvl6pPr>
      <a:lvl7pPr marL="914400" algn="l" rtl="0" fontAlgn="base">
        <a:spcBef>
          <a:spcPct val="0"/>
        </a:spcBef>
        <a:spcAft>
          <a:spcPct val="0"/>
        </a:spcAft>
        <a:defRPr sz="3200" b="1">
          <a:solidFill>
            <a:srgbClr val="000000"/>
          </a:solidFill>
          <a:latin typeface="Verdana" pitchFamily="34" charset="0"/>
        </a:defRPr>
      </a:lvl7pPr>
      <a:lvl8pPr marL="1371600" algn="l" rtl="0" fontAlgn="base">
        <a:spcBef>
          <a:spcPct val="0"/>
        </a:spcBef>
        <a:spcAft>
          <a:spcPct val="0"/>
        </a:spcAft>
        <a:defRPr sz="3200" b="1">
          <a:solidFill>
            <a:srgbClr val="000000"/>
          </a:solidFill>
          <a:latin typeface="Verdana" pitchFamily="34" charset="0"/>
        </a:defRPr>
      </a:lvl8pPr>
      <a:lvl9pPr marL="1828800" algn="l" rtl="0" fontAlgn="base">
        <a:spcBef>
          <a:spcPct val="0"/>
        </a:spcBef>
        <a:spcAft>
          <a:spcPct val="0"/>
        </a:spcAft>
        <a:defRPr sz="3200" b="1">
          <a:solidFill>
            <a:srgbClr val="000000"/>
          </a:solidFill>
          <a:latin typeface="Verdana" pitchFamily="34" charset="0"/>
        </a:defRPr>
      </a:lvl9pPr>
    </p:titleStyle>
    <p:bodyStyle>
      <a:lvl1pPr marL="342900" indent="-342900" algn="l" rtl="0" fontAlgn="base">
        <a:spcBef>
          <a:spcPct val="20000"/>
        </a:spcBef>
        <a:spcAft>
          <a:spcPct val="0"/>
        </a:spcAft>
        <a:buClr>
          <a:schemeClr val="tx1"/>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tx2"/>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hlink"/>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image" Target="../media/image11.png"/><Relationship Id="rId7"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4.wmf"/><Relationship Id="rId5" Type="http://schemas.openxmlformats.org/officeDocument/2006/relationships/oleObject" Target="../embeddings/oleObject41.bin"/><Relationship Id="rId10" Type="http://schemas.openxmlformats.org/officeDocument/2006/relationships/image" Target="../media/image46.wmf"/><Relationship Id="rId4" Type="http://schemas.openxmlformats.org/officeDocument/2006/relationships/image" Target="../media/image35.jpeg"/><Relationship Id="rId9" Type="http://schemas.openxmlformats.org/officeDocument/2006/relationships/oleObject" Target="../embeddings/oleObject43.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6.bin"/><Relationship Id="rId13" Type="http://schemas.openxmlformats.org/officeDocument/2006/relationships/image" Target="../media/image51.wmf"/><Relationship Id="rId3" Type="http://schemas.openxmlformats.org/officeDocument/2006/relationships/image" Target="../media/image11.png"/><Relationship Id="rId7" Type="http://schemas.openxmlformats.org/officeDocument/2006/relationships/image" Target="../media/image48.wmf"/><Relationship Id="rId12"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45.bin"/><Relationship Id="rId11" Type="http://schemas.openxmlformats.org/officeDocument/2006/relationships/image" Target="../media/image50.wmf"/><Relationship Id="rId5" Type="http://schemas.openxmlformats.org/officeDocument/2006/relationships/image" Target="../media/image47.wmf"/><Relationship Id="rId10" Type="http://schemas.openxmlformats.org/officeDocument/2006/relationships/oleObject" Target="../embeddings/oleObject47.bin"/><Relationship Id="rId4" Type="http://schemas.openxmlformats.org/officeDocument/2006/relationships/oleObject" Target="../embeddings/oleObject44.bin"/><Relationship Id="rId9" Type="http://schemas.openxmlformats.org/officeDocument/2006/relationships/image" Target="../media/image49.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56.wmf"/><Relationship Id="rId18" Type="http://schemas.openxmlformats.org/officeDocument/2006/relationships/oleObject" Target="../embeddings/oleObject56.bin"/><Relationship Id="rId3" Type="http://schemas.openxmlformats.org/officeDocument/2006/relationships/image" Target="../media/image11.png"/><Relationship Id="rId21" Type="http://schemas.openxmlformats.org/officeDocument/2006/relationships/image" Target="../media/image60.wmf"/><Relationship Id="rId7" Type="http://schemas.openxmlformats.org/officeDocument/2006/relationships/image" Target="../media/image53.wmf"/><Relationship Id="rId12" Type="http://schemas.openxmlformats.org/officeDocument/2006/relationships/oleObject" Target="../embeddings/oleObject53.bin"/><Relationship Id="rId17" Type="http://schemas.openxmlformats.org/officeDocument/2006/relationships/image" Target="../media/image58.wmf"/><Relationship Id="rId2" Type="http://schemas.openxmlformats.org/officeDocument/2006/relationships/slideLayout" Target="../slideLayouts/slideLayout2.xml"/><Relationship Id="rId16" Type="http://schemas.openxmlformats.org/officeDocument/2006/relationships/oleObject" Target="../embeddings/oleObject55.bin"/><Relationship Id="rId20" Type="http://schemas.openxmlformats.org/officeDocument/2006/relationships/oleObject" Target="../embeddings/oleObject57.bin"/><Relationship Id="rId1" Type="http://schemas.openxmlformats.org/officeDocument/2006/relationships/vmlDrawing" Target="../drawings/vmlDrawing10.vml"/><Relationship Id="rId6" Type="http://schemas.openxmlformats.org/officeDocument/2006/relationships/oleObject" Target="../embeddings/oleObject50.bin"/><Relationship Id="rId11" Type="http://schemas.openxmlformats.org/officeDocument/2006/relationships/image" Target="../media/image55.wmf"/><Relationship Id="rId5" Type="http://schemas.openxmlformats.org/officeDocument/2006/relationships/image" Target="../media/image52.wmf"/><Relationship Id="rId15" Type="http://schemas.openxmlformats.org/officeDocument/2006/relationships/image" Target="../media/image57.wmf"/><Relationship Id="rId10" Type="http://schemas.openxmlformats.org/officeDocument/2006/relationships/oleObject" Target="../embeddings/oleObject52.bin"/><Relationship Id="rId19" Type="http://schemas.openxmlformats.org/officeDocument/2006/relationships/image" Target="../media/image59.wmf"/><Relationship Id="rId4" Type="http://schemas.openxmlformats.org/officeDocument/2006/relationships/oleObject" Target="../embeddings/oleObject49.bin"/><Relationship Id="rId9" Type="http://schemas.openxmlformats.org/officeDocument/2006/relationships/image" Target="../media/image54.wmf"/><Relationship Id="rId14" Type="http://schemas.openxmlformats.org/officeDocument/2006/relationships/oleObject" Target="../embeddings/oleObject54.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60.bin"/><Relationship Id="rId13" Type="http://schemas.openxmlformats.org/officeDocument/2006/relationships/image" Target="../media/image65.wmf"/><Relationship Id="rId18" Type="http://schemas.openxmlformats.org/officeDocument/2006/relationships/oleObject" Target="../embeddings/oleObject65.bin"/><Relationship Id="rId26" Type="http://schemas.openxmlformats.org/officeDocument/2006/relationships/image" Target="../media/image35.jpeg"/><Relationship Id="rId3" Type="http://schemas.openxmlformats.org/officeDocument/2006/relationships/image" Target="../media/image11.png"/><Relationship Id="rId21" Type="http://schemas.openxmlformats.org/officeDocument/2006/relationships/image" Target="../media/image69.emf"/><Relationship Id="rId7" Type="http://schemas.openxmlformats.org/officeDocument/2006/relationships/image" Target="../media/image62.emf"/><Relationship Id="rId12" Type="http://schemas.openxmlformats.org/officeDocument/2006/relationships/oleObject" Target="../embeddings/oleObject62.bin"/><Relationship Id="rId17" Type="http://schemas.openxmlformats.org/officeDocument/2006/relationships/image" Target="../media/image67.wmf"/><Relationship Id="rId25" Type="http://schemas.openxmlformats.org/officeDocument/2006/relationships/image" Target="../media/image71.emf"/><Relationship Id="rId2" Type="http://schemas.openxmlformats.org/officeDocument/2006/relationships/slideLayout" Target="../slideLayouts/slideLayout2.xml"/><Relationship Id="rId16" Type="http://schemas.openxmlformats.org/officeDocument/2006/relationships/oleObject" Target="../embeddings/oleObject64.bin"/><Relationship Id="rId20" Type="http://schemas.openxmlformats.org/officeDocument/2006/relationships/oleObject" Target="../embeddings/oleObject66.bin"/><Relationship Id="rId1" Type="http://schemas.openxmlformats.org/officeDocument/2006/relationships/vmlDrawing" Target="../drawings/vmlDrawing11.vml"/><Relationship Id="rId6" Type="http://schemas.openxmlformats.org/officeDocument/2006/relationships/oleObject" Target="../embeddings/oleObject59.bin"/><Relationship Id="rId11" Type="http://schemas.openxmlformats.org/officeDocument/2006/relationships/image" Target="../media/image64.emf"/><Relationship Id="rId24" Type="http://schemas.openxmlformats.org/officeDocument/2006/relationships/oleObject" Target="../embeddings/oleObject68.bin"/><Relationship Id="rId5" Type="http://schemas.openxmlformats.org/officeDocument/2006/relationships/image" Target="../media/image61.emf"/><Relationship Id="rId15" Type="http://schemas.openxmlformats.org/officeDocument/2006/relationships/image" Target="../media/image66.emf"/><Relationship Id="rId23" Type="http://schemas.openxmlformats.org/officeDocument/2006/relationships/image" Target="../media/image70.emf"/><Relationship Id="rId28" Type="http://schemas.openxmlformats.org/officeDocument/2006/relationships/image" Target="../media/image72.wmf"/><Relationship Id="rId10" Type="http://schemas.openxmlformats.org/officeDocument/2006/relationships/oleObject" Target="../embeddings/oleObject61.bin"/><Relationship Id="rId19" Type="http://schemas.openxmlformats.org/officeDocument/2006/relationships/image" Target="../media/image68.wmf"/><Relationship Id="rId4" Type="http://schemas.openxmlformats.org/officeDocument/2006/relationships/oleObject" Target="../embeddings/oleObject58.bin"/><Relationship Id="rId9" Type="http://schemas.openxmlformats.org/officeDocument/2006/relationships/image" Target="../media/image63.emf"/><Relationship Id="rId14" Type="http://schemas.openxmlformats.org/officeDocument/2006/relationships/oleObject" Target="../embeddings/oleObject63.bin"/><Relationship Id="rId22" Type="http://schemas.openxmlformats.org/officeDocument/2006/relationships/oleObject" Target="../embeddings/oleObject67.bin"/><Relationship Id="rId27" Type="http://schemas.openxmlformats.org/officeDocument/2006/relationships/oleObject" Target="../embeddings/oleObject69.bin"/></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72.bin"/><Relationship Id="rId13" Type="http://schemas.openxmlformats.org/officeDocument/2006/relationships/image" Target="../media/image51.wmf"/><Relationship Id="rId3" Type="http://schemas.openxmlformats.org/officeDocument/2006/relationships/image" Target="../media/image11.png"/><Relationship Id="rId7" Type="http://schemas.openxmlformats.org/officeDocument/2006/relationships/image" Target="../media/image48.wmf"/><Relationship Id="rId12" Type="http://schemas.openxmlformats.org/officeDocument/2006/relationships/oleObject" Target="../embeddings/oleObject74.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71.bin"/><Relationship Id="rId11" Type="http://schemas.openxmlformats.org/officeDocument/2006/relationships/image" Target="../media/image50.wmf"/><Relationship Id="rId5" Type="http://schemas.openxmlformats.org/officeDocument/2006/relationships/image" Target="../media/image47.wmf"/><Relationship Id="rId10" Type="http://schemas.openxmlformats.org/officeDocument/2006/relationships/oleObject" Target="../embeddings/oleObject73.bin"/><Relationship Id="rId4" Type="http://schemas.openxmlformats.org/officeDocument/2006/relationships/oleObject" Target="../embeddings/oleObject70.bin"/><Relationship Id="rId9" Type="http://schemas.openxmlformats.org/officeDocument/2006/relationships/image" Target="../media/image49.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2.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6.wmf"/><Relationship Id="rId18" Type="http://schemas.openxmlformats.org/officeDocument/2006/relationships/oleObject" Target="../embeddings/oleObject12.bin"/><Relationship Id="rId3" Type="http://schemas.openxmlformats.org/officeDocument/2006/relationships/image" Target="../media/image11.png"/><Relationship Id="rId7" Type="http://schemas.openxmlformats.org/officeDocument/2006/relationships/image" Target="../media/image13.wmf"/><Relationship Id="rId12" Type="http://schemas.openxmlformats.org/officeDocument/2006/relationships/oleObject" Target="../embeddings/oleObject9.bin"/><Relationship Id="rId17" Type="http://schemas.openxmlformats.org/officeDocument/2006/relationships/image" Target="../media/image18.wmf"/><Relationship Id="rId2" Type="http://schemas.openxmlformats.org/officeDocument/2006/relationships/slideLayout" Target="../slideLayouts/slideLayout2.xml"/><Relationship Id="rId16" Type="http://schemas.openxmlformats.org/officeDocument/2006/relationships/oleObject" Target="../embeddings/oleObject11.bin"/><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image" Target="../media/image15.wmf"/><Relationship Id="rId5" Type="http://schemas.openxmlformats.org/officeDocument/2006/relationships/image" Target="../media/image12.wmf"/><Relationship Id="rId15" Type="http://schemas.openxmlformats.org/officeDocument/2006/relationships/image" Target="../media/image17.wmf"/><Relationship Id="rId10" Type="http://schemas.openxmlformats.org/officeDocument/2006/relationships/oleObject" Target="../embeddings/oleObject8.bin"/><Relationship Id="rId19" Type="http://schemas.openxmlformats.org/officeDocument/2006/relationships/image" Target="../media/image19.wmf"/><Relationship Id="rId4" Type="http://schemas.openxmlformats.org/officeDocument/2006/relationships/oleObject" Target="../embeddings/oleObject5.bin"/><Relationship Id="rId9" Type="http://schemas.openxmlformats.org/officeDocument/2006/relationships/image" Target="../media/image14.wmf"/><Relationship Id="rId14" Type="http://schemas.openxmlformats.org/officeDocument/2006/relationships/oleObject" Target="../embeddings/oleObject10.bin"/></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0.wmf"/><Relationship Id="rId4" Type="http://schemas.openxmlformats.org/officeDocument/2006/relationships/oleObject" Target="../embeddings/oleObject13.bin"/></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0.wmf"/><Relationship Id="rId4" Type="http://schemas.openxmlformats.org/officeDocument/2006/relationships/oleObject" Target="../embeddings/oleObject14.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25.wmf"/><Relationship Id="rId18" Type="http://schemas.openxmlformats.org/officeDocument/2006/relationships/oleObject" Target="../embeddings/oleObject22.bin"/><Relationship Id="rId3" Type="http://schemas.openxmlformats.org/officeDocument/2006/relationships/image" Target="../media/image11.png"/><Relationship Id="rId7" Type="http://schemas.openxmlformats.org/officeDocument/2006/relationships/image" Target="../media/image22.wmf"/><Relationship Id="rId12" Type="http://schemas.openxmlformats.org/officeDocument/2006/relationships/oleObject" Target="../embeddings/oleObject19.bin"/><Relationship Id="rId17" Type="http://schemas.openxmlformats.org/officeDocument/2006/relationships/image" Target="../media/image27.wmf"/><Relationship Id="rId2" Type="http://schemas.openxmlformats.org/officeDocument/2006/relationships/slideLayout" Target="../slideLayouts/slideLayout2.xml"/><Relationship Id="rId16" Type="http://schemas.openxmlformats.org/officeDocument/2006/relationships/oleObject" Target="../embeddings/oleObject21.bin"/><Relationship Id="rId1" Type="http://schemas.openxmlformats.org/officeDocument/2006/relationships/vmlDrawing" Target="../drawings/vmlDrawing5.vml"/><Relationship Id="rId6" Type="http://schemas.openxmlformats.org/officeDocument/2006/relationships/oleObject" Target="../embeddings/oleObject16.bin"/><Relationship Id="rId11" Type="http://schemas.openxmlformats.org/officeDocument/2006/relationships/image" Target="../media/image24.wmf"/><Relationship Id="rId5" Type="http://schemas.openxmlformats.org/officeDocument/2006/relationships/image" Target="../media/image21.wmf"/><Relationship Id="rId15" Type="http://schemas.openxmlformats.org/officeDocument/2006/relationships/image" Target="../media/image26.wmf"/><Relationship Id="rId10" Type="http://schemas.openxmlformats.org/officeDocument/2006/relationships/oleObject" Target="../embeddings/oleObject18.bin"/><Relationship Id="rId19" Type="http://schemas.openxmlformats.org/officeDocument/2006/relationships/image" Target="../media/image28.wmf"/><Relationship Id="rId4" Type="http://schemas.openxmlformats.org/officeDocument/2006/relationships/oleObject" Target="../embeddings/oleObject15.bin"/><Relationship Id="rId9" Type="http://schemas.openxmlformats.org/officeDocument/2006/relationships/image" Target="../media/image23.wmf"/><Relationship Id="rId14" Type="http://schemas.openxmlformats.org/officeDocument/2006/relationships/oleObject" Target="../embeddings/oleObject20.bin"/></Relationships>
</file>

<file path=ppt/slides/_rels/slide8.x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oleObject" Target="../embeddings/oleObject27.bin"/><Relationship Id="rId3" Type="http://schemas.openxmlformats.org/officeDocument/2006/relationships/image" Target="../media/image11.png"/><Relationship Id="rId7" Type="http://schemas.openxmlformats.org/officeDocument/2006/relationships/oleObject" Target="../embeddings/oleObject24.bin"/><Relationship Id="rId12" Type="http://schemas.openxmlformats.org/officeDocument/2006/relationships/image" Target="../media/image32.wmf"/><Relationship Id="rId17" Type="http://schemas.openxmlformats.org/officeDocument/2006/relationships/image" Target="../media/image34.wmf"/><Relationship Id="rId2" Type="http://schemas.openxmlformats.org/officeDocument/2006/relationships/slideLayout" Target="../slideLayouts/slideLayout2.xml"/><Relationship Id="rId16" Type="http://schemas.openxmlformats.org/officeDocument/2006/relationships/oleObject" Target="../embeddings/oleObject29.bin"/><Relationship Id="rId1" Type="http://schemas.openxmlformats.org/officeDocument/2006/relationships/vmlDrawing" Target="../drawings/vmlDrawing6.vml"/><Relationship Id="rId6" Type="http://schemas.openxmlformats.org/officeDocument/2006/relationships/image" Target="../media/image35.jpeg"/><Relationship Id="rId11" Type="http://schemas.openxmlformats.org/officeDocument/2006/relationships/oleObject" Target="../embeddings/oleObject26.bin"/><Relationship Id="rId5" Type="http://schemas.openxmlformats.org/officeDocument/2006/relationships/image" Target="../media/image29.wmf"/><Relationship Id="rId15" Type="http://schemas.openxmlformats.org/officeDocument/2006/relationships/image" Target="../media/image33.wmf"/><Relationship Id="rId10" Type="http://schemas.openxmlformats.org/officeDocument/2006/relationships/image" Target="../media/image31.wmf"/><Relationship Id="rId4" Type="http://schemas.openxmlformats.org/officeDocument/2006/relationships/oleObject" Target="../embeddings/oleObject23.bin"/><Relationship Id="rId9" Type="http://schemas.openxmlformats.org/officeDocument/2006/relationships/oleObject" Target="../embeddings/oleObject25.bin"/><Relationship Id="rId14" Type="http://schemas.openxmlformats.org/officeDocument/2006/relationships/oleObject" Target="../embeddings/oleObject28.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oleObject" Target="../embeddings/oleObject35.bin"/><Relationship Id="rId18" Type="http://schemas.openxmlformats.org/officeDocument/2006/relationships/image" Target="../media/image41.wmf"/><Relationship Id="rId3" Type="http://schemas.openxmlformats.org/officeDocument/2006/relationships/image" Target="../media/image11.png"/><Relationship Id="rId21" Type="http://schemas.openxmlformats.org/officeDocument/2006/relationships/oleObject" Target="../embeddings/oleObject40.bin"/><Relationship Id="rId7" Type="http://schemas.openxmlformats.org/officeDocument/2006/relationships/image" Target="../media/image37.wmf"/><Relationship Id="rId12" Type="http://schemas.openxmlformats.org/officeDocument/2006/relationships/image" Target="../media/image39.wmf"/><Relationship Id="rId17" Type="http://schemas.openxmlformats.org/officeDocument/2006/relationships/oleObject" Target="../embeddings/oleObject38.bin"/><Relationship Id="rId2" Type="http://schemas.openxmlformats.org/officeDocument/2006/relationships/slideLayout" Target="../slideLayouts/slideLayout2.xml"/><Relationship Id="rId16" Type="http://schemas.openxmlformats.org/officeDocument/2006/relationships/oleObject" Target="../embeddings/oleObject37.bin"/><Relationship Id="rId20" Type="http://schemas.openxmlformats.org/officeDocument/2006/relationships/image" Target="../media/image42.wmf"/><Relationship Id="rId1" Type="http://schemas.openxmlformats.org/officeDocument/2006/relationships/vmlDrawing" Target="../drawings/vmlDrawing7.vml"/><Relationship Id="rId6" Type="http://schemas.openxmlformats.org/officeDocument/2006/relationships/oleObject" Target="../embeddings/oleObject31.bin"/><Relationship Id="rId11" Type="http://schemas.openxmlformats.org/officeDocument/2006/relationships/oleObject" Target="../embeddings/oleObject34.bin"/><Relationship Id="rId5" Type="http://schemas.openxmlformats.org/officeDocument/2006/relationships/image" Target="../media/image36.wmf"/><Relationship Id="rId15" Type="http://schemas.openxmlformats.org/officeDocument/2006/relationships/image" Target="../media/image40.wmf"/><Relationship Id="rId10" Type="http://schemas.openxmlformats.org/officeDocument/2006/relationships/oleObject" Target="../embeddings/oleObject33.bin"/><Relationship Id="rId19" Type="http://schemas.openxmlformats.org/officeDocument/2006/relationships/oleObject" Target="../embeddings/oleObject39.bin"/><Relationship Id="rId4" Type="http://schemas.openxmlformats.org/officeDocument/2006/relationships/oleObject" Target="../embeddings/oleObject30.bin"/><Relationship Id="rId9" Type="http://schemas.openxmlformats.org/officeDocument/2006/relationships/image" Target="../media/image38.wmf"/><Relationship Id="rId14" Type="http://schemas.openxmlformats.org/officeDocument/2006/relationships/oleObject" Target="../embeddings/oleObject36.bin"/><Relationship Id="rId22" Type="http://schemas.openxmlformats.org/officeDocument/2006/relationships/image" Target="../media/image4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ctrTitle"/>
          </p:nvPr>
        </p:nvSpPr>
        <p:spPr>
          <a:xfrm>
            <a:off x="1143000" y="2438400"/>
            <a:ext cx="7848600" cy="1219200"/>
          </a:xfrm>
        </p:spPr>
        <p:txBody>
          <a:bodyPr/>
          <a:lstStyle/>
          <a:p>
            <a:r>
              <a:rPr lang="en-US" sz="3500" dirty="0"/>
              <a:t>CHÀO MỪNG CÁC THẦY CÔ </a:t>
            </a:r>
            <a:br>
              <a:rPr lang="en-US" sz="3500" dirty="0"/>
            </a:br>
            <a:r>
              <a:rPr lang="en-US" sz="3500" dirty="0"/>
              <a:t>VÀ CÁC EM HỌC SINH</a:t>
            </a:r>
          </a:p>
        </p:txBody>
      </p:sp>
    </p:spTree>
    <p:extLst>
      <p:ext uri="{BB962C8B-B14F-4D97-AF65-F5344CB8AC3E}">
        <p14:creationId xmlns:p14="http://schemas.microsoft.com/office/powerpoint/2010/main" val="4251896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9810" name="Group 82"/>
          <p:cNvGrpSpPr>
            <a:grpSpLocks/>
          </p:cNvGrpSpPr>
          <p:nvPr/>
        </p:nvGrpSpPr>
        <p:grpSpPr bwMode="auto">
          <a:xfrm>
            <a:off x="0" y="15876"/>
            <a:ext cx="1371600" cy="517526"/>
            <a:chOff x="179" y="96"/>
            <a:chExt cx="822" cy="326"/>
          </a:xfrm>
        </p:grpSpPr>
        <p:sp>
          <p:nvSpPr>
            <p:cNvPr id="329811" name="AutoShape 83"/>
            <p:cNvSpPr>
              <a:spLocks noChangeArrowheads="1"/>
            </p:cNvSpPr>
            <p:nvPr/>
          </p:nvSpPr>
          <p:spPr bwMode="ltGray">
            <a:xfrm>
              <a:off x="179" y="122"/>
              <a:ext cx="822" cy="300"/>
            </a:xfrm>
            <a:prstGeom prst="roundRect">
              <a:avLst>
                <a:gd name="adj" fmla="val 16667"/>
              </a:avLst>
            </a:prstGeom>
            <a:gradFill rotWithShape="1">
              <a:gsLst>
                <a:gs pos="0">
                  <a:schemeClr val="hlink"/>
                </a:gs>
                <a:gs pos="100000">
                  <a:schemeClr val="hlink">
                    <a:gamma/>
                    <a:shade val="78824"/>
                    <a:invGamma/>
                  </a:schemeClr>
                </a:gs>
              </a:gsLst>
              <a:path path="rect">
                <a:fillToRect l="100000" b="100000"/>
              </a:path>
            </a:gradFill>
            <a:ln w="38100" algn="ctr">
              <a:solidFill>
                <a:srgbClr val="F8F8F8">
                  <a:alpha val="70000"/>
                </a:srgbClr>
              </a:solidFill>
              <a:round/>
              <a:headEnd/>
              <a:tailEnd/>
            </a:ln>
            <a:effectLst/>
          </p:spPr>
          <p:txBody>
            <a:bodyPr wrap="none" anchor="ctr"/>
            <a:lstStyle/>
            <a:p>
              <a:endParaRPr lang="en-US" sz="2000"/>
            </a:p>
          </p:txBody>
        </p:sp>
        <p:sp>
          <p:nvSpPr>
            <p:cNvPr id="329812" name="Text Box 84"/>
            <p:cNvSpPr txBox="1">
              <a:spLocks noChangeArrowheads="1"/>
            </p:cNvSpPr>
            <p:nvPr/>
          </p:nvSpPr>
          <p:spPr bwMode="black">
            <a:xfrm>
              <a:off x="205" y="134"/>
              <a:ext cx="779" cy="252"/>
            </a:xfrm>
            <a:prstGeom prst="rect">
              <a:avLst/>
            </a:prstGeom>
            <a:noFill/>
            <a:ln w="9525" algn="ctr">
              <a:noFill/>
              <a:miter lim="800000"/>
              <a:headEnd/>
              <a:tailEnd/>
            </a:ln>
            <a:effectLst/>
          </p:spPr>
          <p:txBody>
            <a:bodyPr>
              <a:spAutoFit/>
            </a:bodyPr>
            <a:lstStyle/>
            <a:p>
              <a:pPr>
                <a:spcBef>
                  <a:spcPct val="50000"/>
                </a:spcBef>
              </a:pPr>
              <a:r>
                <a:rPr lang="en-US" sz="2000" b="1" u="sng" dirty="0" err="1">
                  <a:solidFill>
                    <a:schemeClr val="bg1"/>
                  </a:solidFill>
                  <a:latin typeface="Arial" pitchFamily="34" charset="0"/>
                </a:rPr>
                <a:t>Tiết</a:t>
              </a:r>
              <a:r>
                <a:rPr lang="en-US" sz="2000" b="1" u="sng" dirty="0">
                  <a:solidFill>
                    <a:schemeClr val="bg1"/>
                  </a:solidFill>
                  <a:latin typeface="Arial" pitchFamily="34" charset="0"/>
                </a:rPr>
                <a:t> 45:</a:t>
              </a:r>
              <a:r>
                <a:rPr lang="en-US" sz="2000" b="1" dirty="0">
                  <a:solidFill>
                    <a:schemeClr val="bg1"/>
                  </a:solidFill>
                  <a:latin typeface="Arial" pitchFamily="34" charset="0"/>
                </a:rPr>
                <a:t> </a:t>
              </a:r>
            </a:p>
          </p:txBody>
        </p:sp>
        <p:pic>
          <p:nvPicPr>
            <p:cNvPr id="329813" name="Picture 85" descr="1"/>
            <p:cNvPicPr>
              <a:picLocks noChangeAspect="1" noChangeArrowheads="1"/>
            </p:cNvPicPr>
            <p:nvPr/>
          </p:nvPicPr>
          <p:blipFill>
            <a:blip r:embed="rId3"/>
            <a:srcRect/>
            <a:stretch>
              <a:fillRect/>
            </a:stretch>
          </p:blipFill>
          <p:spPr bwMode="auto">
            <a:xfrm>
              <a:off x="204" y="96"/>
              <a:ext cx="769" cy="98"/>
            </a:xfrm>
            <a:prstGeom prst="rect">
              <a:avLst/>
            </a:prstGeom>
            <a:noFill/>
          </p:spPr>
        </p:pic>
      </p:grpSp>
      <p:sp>
        <p:nvSpPr>
          <p:cNvPr id="329814" name="AutoShape 86"/>
          <p:cNvSpPr>
            <a:spLocks noChangeArrowheads="1"/>
          </p:cNvSpPr>
          <p:nvPr/>
        </p:nvSpPr>
        <p:spPr bwMode="gray">
          <a:xfrm>
            <a:off x="1600200" y="28122"/>
            <a:ext cx="7239000" cy="476250"/>
          </a:xfrm>
          <a:prstGeom prst="roundRect">
            <a:avLst>
              <a:gd name="adj" fmla="val 50000"/>
            </a:avLst>
          </a:prstGeom>
          <a:gradFill rotWithShape="1">
            <a:gsLst>
              <a:gs pos="0">
                <a:srgbClr val="49ACE3"/>
              </a:gs>
              <a:gs pos="50000">
                <a:srgbClr val="49ACE3">
                  <a:gamma/>
                  <a:tint val="24314"/>
                  <a:invGamma/>
                </a:srgbClr>
              </a:gs>
              <a:gs pos="100000">
                <a:srgbClr val="49ACE3"/>
              </a:gs>
            </a:gsLst>
            <a:lin ang="0" scaled="1"/>
          </a:gradFill>
          <a:ln w="38100" algn="ctr">
            <a:solidFill>
              <a:srgbClr val="FFFFFF"/>
            </a:solidFill>
            <a:round/>
            <a:headEnd/>
            <a:tailEnd/>
          </a:ln>
          <a:effectLst>
            <a:outerShdw dist="63500" dir="3187806" algn="ctr" rotWithShape="0">
              <a:srgbClr val="B2B2B2"/>
            </a:outerShdw>
          </a:effectLst>
        </p:spPr>
        <p:txBody>
          <a:bodyPr wrap="none" anchor="ctr"/>
          <a:lstStyle/>
          <a:p>
            <a:pPr>
              <a:defRPr/>
            </a:pPr>
            <a:r>
              <a:rPr lang="en-US" sz="2400" b="1" dirty="0">
                <a:solidFill>
                  <a:srgbClr val="FF0000"/>
                </a:solidFill>
                <a:effectLst>
                  <a:outerShdw blurRad="38100" dist="38100" dir="2700000" algn="tl">
                    <a:srgbClr val="000000">
                      <a:alpha val="43137"/>
                    </a:srgbClr>
                  </a:outerShdw>
                </a:effectLst>
              </a:rPr>
              <a:t>PHƯƠNG TRÌNH BẬC HAI MỘT ẨN</a:t>
            </a:r>
          </a:p>
        </p:txBody>
      </p:sp>
      <p:sp>
        <p:nvSpPr>
          <p:cNvPr id="8" name="Line 27"/>
          <p:cNvSpPr>
            <a:spLocks noChangeShapeType="1"/>
          </p:cNvSpPr>
          <p:nvPr/>
        </p:nvSpPr>
        <p:spPr bwMode="auto">
          <a:xfrm>
            <a:off x="3886200" y="623888"/>
            <a:ext cx="0" cy="62341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 name="Text Box 30"/>
          <p:cNvSpPr txBox="1">
            <a:spLocks noChangeArrowheads="1"/>
          </p:cNvSpPr>
          <p:nvPr/>
        </p:nvSpPr>
        <p:spPr bwMode="auto">
          <a:xfrm>
            <a:off x="3911601" y="910324"/>
            <a:ext cx="609600" cy="346075"/>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eaLnBrk="1" hangingPunct="1">
              <a:spcBef>
                <a:spcPct val="50000"/>
              </a:spcBef>
            </a:pPr>
            <a:r>
              <a:rPr lang="en-US" sz="1600" b="1" dirty="0">
                <a:solidFill>
                  <a:schemeClr val="bg1"/>
                </a:solidFill>
                <a:latin typeface="Times New Roman" pitchFamily="18" charset="0"/>
              </a:rPr>
              <a:t>?3b)</a:t>
            </a:r>
          </a:p>
        </p:txBody>
      </p:sp>
      <p:sp>
        <p:nvSpPr>
          <p:cNvPr id="16" name="Rectangle 43" descr="Papyrus"/>
          <p:cNvSpPr>
            <a:spLocks noChangeArrowheads="1"/>
          </p:cNvSpPr>
          <p:nvPr/>
        </p:nvSpPr>
        <p:spPr bwMode="auto">
          <a:xfrm>
            <a:off x="4038600" y="4953000"/>
            <a:ext cx="5105400" cy="830997"/>
          </a:xfrm>
          <a:prstGeom prst="rect">
            <a:avLst/>
          </a:prstGeom>
          <a:blipFill dpi="0" rotWithShape="1">
            <a:blip r:embed="rId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sz="2400" dirty="0">
                <a:latin typeface="Times New Roman" pitchFamily="18" charset="0"/>
              </a:rPr>
              <a:t> </a:t>
            </a:r>
            <a:r>
              <a:rPr lang="en-US" sz="2400" b="1" i="1" dirty="0" err="1">
                <a:latin typeface="Times New Roman" pitchFamily="18" charset="0"/>
              </a:rPr>
              <a:t>Muốn</a:t>
            </a:r>
            <a:r>
              <a:rPr lang="en-US" sz="2400" b="1" i="1" dirty="0">
                <a:latin typeface="Times New Roman" pitchFamily="18" charset="0"/>
              </a:rPr>
              <a:t> </a:t>
            </a:r>
            <a:r>
              <a:rPr lang="en-US" sz="2400" b="1" i="1" dirty="0" err="1">
                <a:latin typeface="Times New Roman" pitchFamily="18" charset="0"/>
              </a:rPr>
              <a:t>giải</a:t>
            </a:r>
            <a:r>
              <a:rPr lang="en-US" sz="2400" b="1" i="1" dirty="0">
                <a:latin typeface="Times New Roman" pitchFamily="18" charset="0"/>
              </a:rPr>
              <a:t> </a:t>
            </a:r>
            <a:r>
              <a:rPr lang="en-US" sz="2400" b="1" i="1" dirty="0" err="1">
                <a:latin typeface="Times New Roman" pitchFamily="18" charset="0"/>
              </a:rPr>
              <a:t>phương</a:t>
            </a:r>
            <a:r>
              <a:rPr lang="en-US" sz="2400" b="1" i="1" dirty="0">
                <a:latin typeface="Times New Roman" pitchFamily="18" charset="0"/>
              </a:rPr>
              <a:t> </a:t>
            </a:r>
            <a:r>
              <a:rPr lang="en-US" sz="2400" b="1" i="1" dirty="0" err="1">
                <a:latin typeface="Times New Roman" pitchFamily="18" charset="0"/>
              </a:rPr>
              <a:t>trình</a:t>
            </a:r>
            <a:r>
              <a:rPr lang="en-US" sz="2400" b="1" i="1" dirty="0">
                <a:latin typeface="Times New Roman" pitchFamily="18" charset="0"/>
              </a:rPr>
              <a:t> </a:t>
            </a:r>
            <a:r>
              <a:rPr lang="en-US" sz="2400" b="1" i="1" dirty="0" err="1">
                <a:latin typeface="Times New Roman" pitchFamily="18" charset="0"/>
              </a:rPr>
              <a:t>bậc</a:t>
            </a:r>
            <a:r>
              <a:rPr lang="en-US" sz="2400" b="1" i="1" dirty="0">
                <a:latin typeface="Times New Roman" pitchFamily="18" charset="0"/>
              </a:rPr>
              <a:t> </a:t>
            </a:r>
            <a:r>
              <a:rPr lang="en-US" sz="2400" b="1" i="1" dirty="0" err="1">
                <a:latin typeface="Times New Roman" pitchFamily="18" charset="0"/>
              </a:rPr>
              <a:t>hai</a:t>
            </a:r>
            <a:r>
              <a:rPr lang="en-US" sz="2400" b="1" i="1" dirty="0">
                <a:latin typeface="Times New Roman" pitchFamily="18" charset="0"/>
              </a:rPr>
              <a:t> </a:t>
            </a:r>
            <a:r>
              <a:rPr lang="en-US" sz="2400" b="1" i="1" dirty="0" err="1">
                <a:latin typeface="Times New Roman" pitchFamily="18" charset="0"/>
              </a:rPr>
              <a:t>khuyết</a:t>
            </a:r>
            <a:r>
              <a:rPr lang="en-US" sz="2400" b="1" i="1" dirty="0">
                <a:latin typeface="Times New Roman" pitchFamily="18" charset="0"/>
              </a:rPr>
              <a:t> </a:t>
            </a:r>
            <a:r>
              <a:rPr lang="en-US" sz="2400" b="1" i="1" dirty="0" err="1">
                <a:latin typeface="Times New Roman" pitchFamily="18" charset="0"/>
              </a:rPr>
              <a:t>hệ</a:t>
            </a:r>
            <a:r>
              <a:rPr lang="en-US" sz="2400" b="1" i="1" dirty="0">
                <a:latin typeface="Times New Roman" pitchFamily="18" charset="0"/>
              </a:rPr>
              <a:t> </a:t>
            </a:r>
            <a:r>
              <a:rPr lang="en-US" sz="2400" b="1" i="1" dirty="0" err="1">
                <a:latin typeface="Times New Roman" pitchFamily="18" charset="0"/>
              </a:rPr>
              <a:t>số</a:t>
            </a:r>
            <a:r>
              <a:rPr lang="en-US" sz="2400" b="1" i="1" dirty="0">
                <a:latin typeface="Times New Roman" pitchFamily="18" charset="0"/>
              </a:rPr>
              <a:t> </a:t>
            </a:r>
            <a:r>
              <a:rPr lang="en-US" sz="2400" b="1" i="1" dirty="0">
                <a:solidFill>
                  <a:srgbClr val="0000CC"/>
                </a:solidFill>
                <a:latin typeface="Times New Roman" pitchFamily="18" charset="0"/>
              </a:rPr>
              <a:t>b</a:t>
            </a:r>
            <a:r>
              <a:rPr lang="en-US" sz="2400" b="1" i="1" dirty="0">
                <a:latin typeface="Times New Roman" pitchFamily="18" charset="0"/>
              </a:rPr>
              <a:t>, ta </a:t>
            </a:r>
            <a:r>
              <a:rPr lang="en-US" sz="2400" b="1" i="1" dirty="0" err="1">
                <a:latin typeface="Times New Roman" pitchFamily="18" charset="0"/>
              </a:rPr>
              <a:t>làm</a:t>
            </a:r>
            <a:r>
              <a:rPr lang="en-US" sz="2400" b="1" i="1" dirty="0">
                <a:latin typeface="Times New Roman" pitchFamily="18" charset="0"/>
              </a:rPr>
              <a:t> </a:t>
            </a:r>
            <a:r>
              <a:rPr lang="en-US" sz="2400" b="1" i="1" dirty="0" err="1">
                <a:latin typeface="Times New Roman" pitchFamily="18" charset="0"/>
              </a:rPr>
              <a:t>như</a:t>
            </a:r>
            <a:r>
              <a:rPr lang="en-US" sz="2400" b="1" i="1" dirty="0">
                <a:latin typeface="Times New Roman" pitchFamily="18" charset="0"/>
              </a:rPr>
              <a:t> </a:t>
            </a:r>
            <a:r>
              <a:rPr lang="en-US" sz="2400" b="1" i="1" dirty="0" err="1">
                <a:latin typeface="Times New Roman" pitchFamily="18" charset="0"/>
              </a:rPr>
              <a:t>thế</a:t>
            </a:r>
            <a:r>
              <a:rPr lang="en-US" sz="2400" b="1" i="1" dirty="0">
                <a:latin typeface="Times New Roman" pitchFamily="18" charset="0"/>
              </a:rPr>
              <a:t> </a:t>
            </a:r>
            <a:r>
              <a:rPr lang="en-US" sz="2400" b="1" i="1" dirty="0" err="1">
                <a:latin typeface="Times New Roman" pitchFamily="18" charset="0"/>
              </a:rPr>
              <a:t>nào</a:t>
            </a:r>
            <a:r>
              <a:rPr lang="en-US" sz="2400" b="1" i="1" dirty="0">
                <a:latin typeface="Times New Roman" pitchFamily="18" charset="0"/>
              </a:rPr>
              <a:t>?</a:t>
            </a:r>
          </a:p>
        </p:txBody>
      </p:sp>
      <p:sp>
        <p:nvSpPr>
          <p:cNvPr id="19" name="Rectangle 18"/>
          <p:cNvSpPr/>
          <p:nvPr/>
        </p:nvSpPr>
        <p:spPr>
          <a:xfrm>
            <a:off x="76200" y="3200400"/>
            <a:ext cx="3810000" cy="1015663"/>
          </a:xfrm>
          <a:prstGeom prst="rect">
            <a:avLst/>
          </a:prstGeom>
          <a:solidFill>
            <a:schemeClr val="accent6">
              <a:lumMod val="20000"/>
              <a:lumOff val="80000"/>
            </a:schemeClr>
          </a:solidFill>
        </p:spPr>
        <p:txBody>
          <a:bodyPr wrap="square">
            <a:spAutoFit/>
          </a:bodyPr>
          <a:lstStyle/>
          <a:p>
            <a:pPr algn="l" eaLnBrk="1" hangingPunct="1">
              <a:defRPr/>
            </a:pPr>
            <a:r>
              <a:rPr lang="vi-VN" sz="2000" b="1" dirty="0">
                <a:latin typeface="Times New Roman" panose="02020603050405020304" pitchFamily="18" charset="0"/>
                <a:cs typeface="Times New Roman" panose="02020603050405020304" pitchFamily="18" charset="0"/>
              </a:rPr>
              <a:t>Muốn giải phương trình bậc hai khuyết hệ số b, ta chuyển c sang vế phải. Rồi đưa về dạng </a:t>
            </a:r>
            <a:endParaRPr lang="en-US" sz="2000" dirty="0">
              <a:latin typeface="Times New Roman" panose="02020603050405020304" pitchFamily="18" charset="0"/>
              <a:cs typeface="Times New Roman" panose="02020603050405020304" pitchFamily="18" charset="0"/>
            </a:endParaRPr>
          </a:p>
        </p:txBody>
      </p:sp>
      <p:sp>
        <p:nvSpPr>
          <p:cNvPr id="20" name="Rectangle 62"/>
          <p:cNvSpPr>
            <a:spLocks noChangeArrowheads="1"/>
          </p:cNvSpPr>
          <p:nvPr/>
        </p:nvSpPr>
        <p:spPr bwMode="auto">
          <a:xfrm>
            <a:off x="70414" y="4191000"/>
            <a:ext cx="3841187" cy="1846659"/>
          </a:xfrm>
          <a:prstGeom prst="rect">
            <a:avLst/>
          </a:prstGeom>
          <a:solidFill>
            <a:schemeClr val="accent6">
              <a:lumMod val="20000"/>
              <a:lumOff val="80000"/>
            </a:schemeClr>
          </a:solidFill>
          <a:ln>
            <a:noFill/>
          </a:ln>
          <a:effectLst/>
        </p:spPr>
        <p:txBody>
          <a:bodyPr wrap="square">
            <a:spAutoFit/>
          </a:bodyPr>
          <a:lstStyle/>
          <a:p>
            <a:pPr algn="l" eaLnBrk="1" hangingPunct="1">
              <a:spcBef>
                <a:spcPct val="15000"/>
              </a:spcBef>
              <a:spcAft>
                <a:spcPct val="20000"/>
              </a:spcAft>
            </a:pPr>
            <a:r>
              <a:rPr lang="en-US" sz="2000" b="1" dirty="0">
                <a:latin typeface="Times New Roman" pitchFamily="18" charset="0"/>
                <a:cs typeface="Times New Roman" pitchFamily="18" charset="0"/>
              </a:rPr>
              <a:t>             ax</a:t>
            </a:r>
            <a:r>
              <a:rPr lang="en-US" sz="2000" b="1" baseline="30000" dirty="0">
                <a:latin typeface="Times New Roman" pitchFamily="18" charset="0"/>
                <a:cs typeface="Times New Roman" pitchFamily="18" charset="0"/>
              </a:rPr>
              <a:t>2</a:t>
            </a:r>
            <a:r>
              <a:rPr lang="en-US" sz="2000" b="1" dirty="0">
                <a:latin typeface="Times New Roman" pitchFamily="18" charset="0"/>
                <a:cs typeface="Times New Roman" pitchFamily="18" charset="0"/>
              </a:rPr>
              <a:t> =-c &lt;</a:t>
            </a:r>
            <a:r>
              <a:rPr lang="en-US" sz="2000" b="1" dirty="0">
                <a:latin typeface="Times New Roman" pitchFamily="18" charset="0"/>
                <a:cs typeface="Times New Roman" pitchFamily="18" charset="0"/>
                <a:sym typeface="Wingdings" pitchFamily="2" charset="2"/>
              </a:rPr>
              <a:t>=&gt; x</a:t>
            </a:r>
            <a:r>
              <a:rPr lang="en-US" sz="2000" b="1" baseline="30000" dirty="0">
                <a:latin typeface="Times New Roman" pitchFamily="18" charset="0"/>
                <a:cs typeface="Times New Roman" pitchFamily="18" charset="0"/>
                <a:sym typeface="Wingdings" pitchFamily="2" charset="2"/>
              </a:rPr>
              <a:t>2</a:t>
            </a:r>
            <a:r>
              <a:rPr lang="en-US" sz="2000" b="1" dirty="0">
                <a:latin typeface="Times New Roman" pitchFamily="18" charset="0"/>
                <a:cs typeface="Times New Roman" pitchFamily="18" charset="0"/>
                <a:sym typeface="Wingdings" pitchFamily="2" charset="2"/>
              </a:rPr>
              <a:t>  = -c/a</a:t>
            </a:r>
          </a:p>
          <a:p>
            <a:pPr algn="l" eaLnBrk="1" hangingPunct="1">
              <a:spcBef>
                <a:spcPct val="15000"/>
              </a:spcBef>
              <a:spcAft>
                <a:spcPct val="20000"/>
              </a:spcAft>
            </a:pPr>
            <a:r>
              <a:rPr lang="en-US" sz="2000" b="1" dirty="0" err="1">
                <a:latin typeface="Times New Roman" pitchFamily="18" charset="0"/>
                <a:cs typeface="Times New Roman" pitchFamily="18" charset="0"/>
                <a:sym typeface="Wingdings" pitchFamily="2" charset="2"/>
              </a:rPr>
              <a:t>Nếu</a:t>
            </a:r>
            <a:r>
              <a:rPr lang="en-US" sz="2000" b="1" dirty="0">
                <a:latin typeface="Times New Roman" pitchFamily="18" charset="0"/>
                <a:cs typeface="Times New Roman" pitchFamily="18" charset="0"/>
                <a:sym typeface="Wingdings" pitchFamily="2" charset="2"/>
              </a:rPr>
              <a:t> ac </a:t>
            </a:r>
            <a:r>
              <a:rPr lang="en-US" sz="2000" b="1" dirty="0" err="1">
                <a:latin typeface="Times New Roman" pitchFamily="18" charset="0"/>
                <a:cs typeface="Times New Roman" pitchFamily="18" charset="0"/>
                <a:sym typeface="Wingdings" pitchFamily="2" charset="2"/>
              </a:rPr>
              <a:t>cùng</a:t>
            </a:r>
            <a:r>
              <a:rPr lang="en-US" sz="2000" b="1" dirty="0">
                <a:latin typeface="Times New Roman" pitchFamily="18" charset="0"/>
                <a:cs typeface="Times New Roman" pitchFamily="18" charset="0"/>
                <a:sym typeface="Wingdings" pitchFamily="2" charset="2"/>
              </a:rPr>
              <a:t> </a:t>
            </a:r>
            <a:r>
              <a:rPr lang="en-US" sz="2000" b="1" dirty="0" err="1">
                <a:latin typeface="Times New Roman" pitchFamily="18" charset="0"/>
                <a:cs typeface="Times New Roman" pitchFamily="18" charset="0"/>
                <a:sym typeface="Wingdings" pitchFamily="2" charset="2"/>
              </a:rPr>
              <a:t>dấu</a:t>
            </a:r>
            <a:r>
              <a:rPr lang="en-US" sz="2000" b="1" dirty="0">
                <a:latin typeface="Times New Roman" pitchFamily="18" charset="0"/>
                <a:cs typeface="Times New Roman" pitchFamily="18" charset="0"/>
                <a:sym typeface="Wingdings" pitchFamily="2" charset="2"/>
              </a:rPr>
              <a:t>  PT </a:t>
            </a:r>
            <a:r>
              <a:rPr lang="en-US" sz="2000" b="1" dirty="0" err="1">
                <a:latin typeface="Times New Roman" pitchFamily="18" charset="0"/>
                <a:cs typeface="Times New Roman" pitchFamily="18" charset="0"/>
                <a:sym typeface="Wingdings" pitchFamily="2" charset="2"/>
              </a:rPr>
              <a:t>vô</a:t>
            </a:r>
            <a:r>
              <a:rPr lang="en-US" sz="2000" b="1" dirty="0">
                <a:latin typeface="Times New Roman" pitchFamily="18" charset="0"/>
                <a:cs typeface="Times New Roman" pitchFamily="18" charset="0"/>
                <a:sym typeface="Wingdings" pitchFamily="2" charset="2"/>
              </a:rPr>
              <a:t> </a:t>
            </a:r>
            <a:r>
              <a:rPr lang="en-US" sz="2000" b="1" dirty="0" err="1">
                <a:latin typeface="Times New Roman" pitchFamily="18" charset="0"/>
                <a:cs typeface="Times New Roman" pitchFamily="18" charset="0"/>
                <a:sym typeface="Wingdings" pitchFamily="2" charset="2"/>
              </a:rPr>
              <a:t>nghiệm</a:t>
            </a:r>
            <a:r>
              <a:rPr lang="en-US" sz="2000" b="1" dirty="0">
                <a:latin typeface="Times New Roman" pitchFamily="18" charset="0"/>
                <a:cs typeface="Times New Roman" pitchFamily="18" charset="0"/>
                <a:sym typeface="Wingdings" pitchFamily="2" charset="2"/>
              </a:rPr>
              <a:t>.</a:t>
            </a:r>
          </a:p>
          <a:p>
            <a:pPr algn="l" eaLnBrk="1" hangingPunct="1">
              <a:spcBef>
                <a:spcPct val="15000"/>
              </a:spcBef>
              <a:spcAft>
                <a:spcPct val="20000"/>
              </a:spcAft>
            </a:pPr>
            <a:r>
              <a:rPr lang="en-US" sz="2000" b="1" dirty="0" err="1">
                <a:latin typeface="Times New Roman" pitchFamily="18" charset="0"/>
                <a:cs typeface="Times New Roman" pitchFamily="18" charset="0"/>
                <a:sym typeface="Wingdings" pitchFamily="2" charset="2"/>
              </a:rPr>
              <a:t>Nếu</a:t>
            </a:r>
            <a:r>
              <a:rPr lang="en-US" sz="2000" b="1" dirty="0">
                <a:latin typeface="Times New Roman" pitchFamily="18" charset="0"/>
                <a:cs typeface="Times New Roman" pitchFamily="18" charset="0"/>
                <a:sym typeface="Wingdings" pitchFamily="2" charset="2"/>
              </a:rPr>
              <a:t> ac </a:t>
            </a:r>
            <a:r>
              <a:rPr lang="en-US" sz="2000" b="1" dirty="0" err="1">
                <a:latin typeface="Times New Roman" pitchFamily="18" charset="0"/>
                <a:cs typeface="Times New Roman" pitchFamily="18" charset="0"/>
                <a:sym typeface="Wingdings" pitchFamily="2" charset="2"/>
              </a:rPr>
              <a:t>trái</a:t>
            </a:r>
            <a:r>
              <a:rPr lang="en-US" sz="2000" b="1" dirty="0">
                <a:latin typeface="Times New Roman" pitchFamily="18" charset="0"/>
                <a:cs typeface="Times New Roman" pitchFamily="18" charset="0"/>
                <a:sym typeface="Wingdings" pitchFamily="2" charset="2"/>
              </a:rPr>
              <a:t> </a:t>
            </a:r>
            <a:r>
              <a:rPr lang="en-US" sz="2000" b="1" dirty="0" err="1">
                <a:latin typeface="Times New Roman" pitchFamily="18" charset="0"/>
                <a:cs typeface="Times New Roman" pitchFamily="18" charset="0"/>
                <a:sym typeface="Wingdings" pitchFamily="2" charset="2"/>
              </a:rPr>
              <a:t>dấu</a:t>
            </a:r>
            <a:r>
              <a:rPr lang="en-US" sz="2000" b="1" dirty="0">
                <a:latin typeface="Times New Roman" pitchFamily="18" charset="0"/>
                <a:cs typeface="Times New Roman" pitchFamily="18" charset="0"/>
                <a:sym typeface="Wingdings" pitchFamily="2" charset="2"/>
              </a:rPr>
              <a:t> PT </a:t>
            </a:r>
            <a:r>
              <a:rPr lang="en-US" sz="2000" b="1" dirty="0" err="1">
                <a:latin typeface="Times New Roman" pitchFamily="18" charset="0"/>
                <a:cs typeface="Times New Roman" pitchFamily="18" charset="0"/>
                <a:sym typeface="Wingdings" pitchFamily="2" charset="2"/>
              </a:rPr>
              <a:t>có</a:t>
            </a:r>
            <a:r>
              <a:rPr lang="en-US" sz="2000" b="1" dirty="0">
                <a:latin typeface="Times New Roman" pitchFamily="18" charset="0"/>
                <a:cs typeface="Times New Roman" pitchFamily="18" charset="0"/>
                <a:sym typeface="Wingdings" pitchFamily="2" charset="2"/>
              </a:rPr>
              <a:t> </a:t>
            </a:r>
            <a:r>
              <a:rPr lang="en-US" sz="2000" b="1" dirty="0" err="1">
                <a:latin typeface="Times New Roman" pitchFamily="18" charset="0"/>
                <a:cs typeface="Times New Roman" pitchFamily="18" charset="0"/>
                <a:sym typeface="Wingdings" pitchFamily="2" charset="2"/>
              </a:rPr>
              <a:t>hai</a:t>
            </a:r>
            <a:r>
              <a:rPr lang="en-US" sz="2000" b="1" dirty="0">
                <a:latin typeface="Times New Roman" pitchFamily="18" charset="0"/>
                <a:cs typeface="Times New Roman" pitchFamily="18" charset="0"/>
                <a:sym typeface="Wingdings" pitchFamily="2" charset="2"/>
              </a:rPr>
              <a:t> </a:t>
            </a:r>
            <a:r>
              <a:rPr lang="en-US" sz="2000" b="1" dirty="0" err="1">
                <a:latin typeface="Times New Roman" pitchFamily="18" charset="0"/>
                <a:cs typeface="Times New Roman" pitchFamily="18" charset="0"/>
                <a:sym typeface="Wingdings" pitchFamily="2" charset="2"/>
              </a:rPr>
              <a:t>nghiêm</a:t>
            </a:r>
            <a:r>
              <a:rPr lang="en-US" sz="2000" b="1" dirty="0">
                <a:latin typeface="Times New Roman" pitchFamily="18" charset="0"/>
                <a:cs typeface="Times New Roman" pitchFamily="18" charset="0"/>
                <a:sym typeface="Wingdings" pitchFamily="2" charset="2"/>
              </a:rPr>
              <a:t> </a:t>
            </a:r>
            <a:r>
              <a:rPr lang="en-US" sz="2000" b="1" dirty="0" err="1">
                <a:latin typeface="Times New Roman" pitchFamily="18" charset="0"/>
                <a:cs typeface="Times New Roman" pitchFamily="18" charset="0"/>
                <a:sym typeface="Wingdings" pitchFamily="2" charset="2"/>
              </a:rPr>
              <a:t>là</a:t>
            </a:r>
            <a:endParaRPr lang="en-US" sz="2000" b="1" dirty="0">
              <a:latin typeface="Times New Roman" pitchFamily="18" charset="0"/>
              <a:cs typeface="Times New Roman" pitchFamily="18" charset="0"/>
              <a:sym typeface="Wingdings" pitchFamily="2" charset="2"/>
            </a:endParaRPr>
          </a:p>
        </p:txBody>
      </p:sp>
      <p:graphicFrame>
        <p:nvGraphicFramePr>
          <p:cNvPr id="21" name="Object 24"/>
          <p:cNvGraphicFramePr>
            <a:graphicFrameLocks noChangeAspect="1"/>
          </p:cNvGraphicFramePr>
          <p:nvPr>
            <p:extLst>
              <p:ext uri="{D42A27DB-BD31-4B8C-83A1-F6EECF244321}">
                <p14:modId xmlns:p14="http://schemas.microsoft.com/office/powerpoint/2010/main" val="3496111635"/>
              </p:ext>
            </p:extLst>
          </p:nvPr>
        </p:nvGraphicFramePr>
        <p:xfrm>
          <a:off x="1503363" y="5756275"/>
          <a:ext cx="1544637" cy="796925"/>
        </p:xfrm>
        <a:graphic>
          <a:graphicData uri="http://schemas.openxmlformats.org/presentationml/2006/ole">
            <mc:AlternateContent xmlns:mc="http://schemas.openxmlformats.org/markup-compatibility/2006">
              <mc:Choice xmlns:v="urn:schemas-microsoft-com:vml" Requires="v">
                <p:oleObj spid="_x0000_s131137" name="Equation" r:id="rId5" imgW="660240" imgH="444240" progId="Equation.DSMT4">
                  <p:embed/>
                </p:oleObj>
              </mc:Choice>
              <mc:Fallback>
                <p:oleObj name="Equation" r:id="rId5" imgW="660240" imgH="4442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3363" y="5756275"/>
                        <a:ext cx="1544637" cy="796925"/>
                      </a:xfrm>
                      <a:prstGeom prst="rect">
                        <a:avLst/>
                      </a:prstGeom>
                      <a:solidFill>
                        <a:schemeClr val="accent6">
                          <a:lumMod val="20000"/>
                          <a:lumOff val="80000"/>
                        </a:schemeClr>
                      </a:solidFill>
                      <a:ln>
                        <a:noFill/>
                      </a:ln>
                    </p:spPr>
                  </p:pic>
                </p:oleObj>
              </mc:Fallback>
            </mc:AlternateContent>
          </a:graphicData>
        </a:graphic>
      </p:graphicFrame>
      <p:sp>
        <p:nvSpPr>
          <p:cNvPr id="36" name="Text Box 80"/>
          <p:cNvSpPr txBox="1">
            <a:spLocks noChangeArrowheads="1"/>
          </p:cNvSpPr>
          <p:nvPr/>
        </p:nvSpPr>
        <p:spPr bwMode="auto">
          <a:xfrm>
            <a:off x="0" y="1219200"/>
            <a:ext cx="3352800" cy="861774"/>
          </a:xfrm>
          <a:prstGeom prst="rect">
            <a:avLst/>
          </a:prstGeom>
          <a:noFill/>
          <a:ln>
            <a:noFill/>
          </a:ln>
          <a:effectLst/>
          <a:extLst>
            <a:ext uri="{909E8E84-426E-40DD-AFC4-6F175D3DCCD1}">
              <a14:hiddenFill xmlns:a14="http://schemas.microsoft.com/office/drawing/2010/main">
                <a:gradFill rotWithShape="1">
                  <a:gsLst>
                    <a:gs pos="0">
                      <a:srgbClr val="007676"/>
                    </a:gs>
                    <a:gs pos="50000">
                      <a:srgbClr val="00FFFF"/>
                    </a:gs>
                    <a:gs pos="100000">
                      <a:srgbClr val="007676"/>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l" eaLnBrk="1" hangingPunct="1">
              <a:spcBef>
                <a:spcPct val="50000"/>
              </a:spcBef>
            </a:pPr>
            <a:r>
              <a:rPr lang="en-US" sz="2000" b="1" u="sng" dirty="0">
                <a:solidFill>
                  <a:srgbClr val="FF0000"/>
                </a:solidFill>
                <a:latin typeface="Times New Roman" pitchFamily="18" charset="0"/>
              </a:rPr>
              <a:t>3. </a:t>
            </a:r>
            <a:r>
              <a:rPr lang="en-US" sz="2000" b="1" u="sng" dirty="0" err="1">
                <a:solidFill>
                  <a:srgbClr val="FF0000"/>
                </a:solidFill>
                <a:latin typeface="Times New Roman" pitchFamily="18" charset="0"/>
              </a:rPr>
              <a:t>Một</a:t>
            </a:r>
            <a:r>
              <a:rPr lang="en-US" sz="2000" b="1" u="sng" dirty="0">
                <a:solidFill>
                  <a:srgbClr val="FF0000"/>
                </a:solidFill>
                <a:latin typeface="Times New Roman" pitchFamily="18" charset="0"/>
              </a:rPr>
              <a:t> </a:t>
            </a:r>
            <a:r>
              <a:rPr lang="en-US" sz="2000" b="1" u="sng" dirty="0" err="1">
                <a:solidFill>
                  <a:srgbClr val="FF0000"/>
                </a:solidFill>
                <a:latin typeface="Times New Roman" pitchFamily="18" charset="0"/>
              </a:rPr>
              <a:t>số</a:t>
            </a:r>
            <a:r>
              <a:rPr lang="en-US" sz="2000" b="1" u="sng" dirty="0">
                <a:solidFill>
                  <a:srgbClr val="FF0000"/>
                </a:solidFill>
                <a:latin typeface="Times New Roman" pitchFamily="18" charset="0"/>
              </a:rPr>
              <a:t> </a:t>
            </a:r>
            <a:r>
              <a:rPr lang="en-US" sz="2000" b="1" u="sng" dirty="0" err="1">
                <a:solidFill>
                  <a:srgbClr val="FF0000"/>
                </a:solidFill>
                <a:latin typeface="Times New Roman" pitchFamily="18" charset="0"/>
              </a:rPr>
              <a:t>ví</a:t>
            </a:r>
            <a:r>
              <a:rPr lang="en-US" sz="2000" b="1" u="sng" dirty="0">
                <a:solidFill>
                  <a:srgbClr val="FF0000"/>
                </a:solidFill>
                <a:latin typeface="Times New Roman" pitchFamily="18" charset="0"/>
              </a:rPr>
              <a:t> </a:t>
            </a:r>
            <a:r>
              <a:rPr lang="en-US" sz="2000" b="1" u="sng" dirty="0" err="1">
                <a:solidFill>
                  <a:srgbClr val="FF0000"/>
                </a:solidFill>
                <a:latin typeface="Times New Roman" pitchFamily="18" charset="0"/>
              </a:rPr>
              <a:t>dụ</a:t>
            </a:r>
            <a:r>
              <a:rPr lang="en-US" sz="2000" b="1" u="sng" dirty="0">
                <a:solidFill>
                  <a:srgbClr val="FF0000"/>
                </a:solidFill>
                <a:latin typeface="Times New Roman" pitchFamily="18" charset="0"/>
              </a:rPr>
              <a:t> </a:t>
            </a:r>
            <a:r>
              <a:rPr lang="en-US" sz="2000" b="1" u="sng" dirty="0" err="1">
                <a:solidFill>
                  <a:srgbClr val="FF0000"/>
                </a:solidFill>
                <a:latin typeface="Times New Roman" pitchFamily="18" charset="0"/>
              </a:rPr>
              <a:t>về</a:t>
            </a:r>
            <a:endParaRPr lang="en-US" sz="2000" b="1" u="sng" dirty="0">
              <a:solidFill>
                <a:srgbClr val="FF0000"/>
              </a:solidFill>
              <a:latin typeface="Times New Roman" pitchFamily="18" charset="0"/>
            </a:endParaRPr>
          </a:p>
          <a:p>
            <a:pPr algn="l" eaLnBrk="1" hangingPunct="1">
              <a:spcBef>
                <a:spcPct val="50000"/>
              </a:spcBef>
            </a:pPr>
            <a:r>
              <a:rPr lang="en-US" sz="2000" b="1" u="sng" dirty="0" err="1">
                <a:solidFill>
                  <a:srgbClr val="FF0000"/>
                </a:solidFill>
                <a:latin typeface="Times New Roman" pitchFamily="18" charset="0"/>
              </a:rPr>
              <a:t>giải</a:t>
            </a:r>
            <a:r>
              <a:rPr lang="en-US" sz="2000" b="1" u="sng" dirty="0">
                <a:solidFill>
                  <a:srgbClr val="FF0000"/>
                </a:solidFill>
                <a:latin typeface="Times New Roman" pitchFamily="18" charset="0"/>
              </a:rPr>
              <a:t> </a:t>
            </a:r>
            <a:r>
              <a:rPr lang="en-US" sz="2000" b="1" u="sng" dirty="0" err="1">
                <a:solidFill>
                  <a:srgbClr val="FF0000"/>
                </a:solidFill>
                <a:latin typeface="Times New Roman" pitchFamily="18" charset="0"/>
              </a:rPr>
              <a:t>phương</a:t>
            </a:r>
            <a:r>
              <a:rPr lang="en-US" sz="2000" b="1" u="sng" dirty="0">
                <a:solidFill>
                  <a:srgbClr val="FF0000"/>
                </a:solidFill>
                <a:latin typeface="Times New Roman" pitchFamily="18" charset="0"/>
              </a:rPr>
              <a:t> </a:t>
            </a:r>
            <a:r>
              <a:rPr lang="en-US" sz="2000" b="1" u="sng" dirty="0" err="1">
                <a:solidFill>
                  <a:srgbClr val="FF0000"/>
                </a:solidFill>
                <a:latin typeface="Times New Roman" pitchFamily="18" charset="0"/>
              </a:rPr>
              <a:t>trình</a:t>
            </a:r>
            <a:r>
              <a:rPr lang="en-US" sz="2000" b="1" u="sng" dirty="0">
                <a:solidFill>
                  <a:srgbClr val="FF0000"/>
                </a:solidFill>
                <a:latin typeface="Times New Roman" pitchFamily="18" charset="0"/>
              </a:rPr>
              <a:t> </a:t>
            </a:r>
            <a:r>
              <a:rPr lang="en-US" sz="2000" b="1" u="sng" dirty="0" err="1">
                <a:solidFill>
                  <a:srgbClr val="FF0000"/>
                </a:solidFill>
                <a:latin typeface="Times New Roman" pitchFamily="18" charset="0"/>
              </a:rPr>
              <a:t>bậc</a:t>
            </a:r>
            <a:r>
              <a:rPr lang="en-US" sz="2000" b="1" u="sng" dirty="0">
                <a:solidFill>
                  <a:srgbClr val="FF0000"/>
                </a:solidFill>
                <a:latin typeface="Times New Roman" pitchFamily="18" charset="0"/>
              </a:rPr>
              <a:t> </a:t>
            </a:r>
            <a:r>
              <a:rPr lang="en-US" sz="2000" b="1" u="sng" dirty="0" err="1">
                <a:solidFill>
                  <a:srgbClr val="FF0000"/>
                </a:solidFill>
                <a:latin typeface="Times New Roman" pitchFamily="18" charset="0"/>
              </a:rPr>
              <a:t>hai</a:t>
            </a:r>
            <a:endParaRPr lang="en-US" sz="2000" b="1" u="sng" dirty="0">
              <a:solidFill>
                <a:srgbClr val="FF0000"/>
              </a:solidFill>
              <a:latin typeface="Times New Roman" pitchFamily="18" charset="0"/>
            </a:endParaRPr>
          </a:p>
        </p:txBody>
      </p:sp>
      <p:sp>
        <p:nvSpPr>
          <p:cNvPr id="37" name="TextBox 36"/>
          <p:cNvSpPr txBox="1"/>
          <p:nvPr/>
        </p:nvSpPr>
        <p:spPr>
          <a:xfrm>
            <a:off x="0" y="533400"/>
            <a:ext cx="4267200" cy="430887"/>
          </a:xfrm>
          <a:prstGeom prst="rect">
            <a:avLst/>
          </a:prstGeom>
          <a:noFill/>
        </p:spPr>
        <p:txBody>
          <a:bodyPr wrap="square" rtlCol="0">
            <a:spAutoFit/>
          </a:bodyPr>
          <a:lstStyle/>
          <a:p>
            <a:pPr algn="l"/>
            <a:r>
              <a:rPr lang="en-US" b="1" u="sng" dirty="0">
                <a:solidFill>
                  <a:srgbClr val="FF0000"/>
                </a:solidFill>
              </a:rPr>
              <a:t>1.Bài </a:t>
            </a:r>
            <a:r>
              <a:rPr lang="en-US" b="1" u="sng" dirty="0" err="1">
                <a:solidFill>
                  <a:srgbClr val="FF0000"/>
                </a:solidFill>
              </a:rPr>
              <a:t>toán</a:t>
            </a:r>
            <a:r>
              <a:rPr lang="en-US" b="1" u="sng" dirty="0">
                <a:solidFill>
                  <a:srgbClr val="FF0000"/>
                </a:solidFill>
              </a:rPr>
              <a:t> </a:t>
            </a:r>
            <a:r>
              <a:rPr lang="en-US" b="1" u="sng" dirty="0" err="1">
                <a:solidFill>
                  <a:srgbClr val="FF0000"/>
                </a:solidFill>
              </a:rPr>
              <a:t>mở</a:t>
            </a:r>
            <a:r>
              <a:rPr lang="en-US" b="1" u="sng" dirty="0">
                <a:solidFill>
                  <a:srgbClr val="FF0000"/>
                </a:solidFill>
              </a:rPr>
              <a:t> </a:t>
            </a:r>
            <a:r>
              <a:rPr lang="en-US" b="1" u="sng" dirty="0" err="1">
                <a:solidFill>
                  <a:srgbClr val="FF0000"/>
                </a:solidFill>
              </a:rPr>
              <a:t>đầu</a:t>
            </a:r>
            <a:r>
              <a:rPr lang="en-US" b="1" u="sng" dirty="0">
                <a:solidFill>
                  <a:srgbClr val="FF0000"/>
                </a:solidFill>
              </a:rPr>
              <a:t>:</a:t>
            </a:r>
            <a:r>
              <a:rPr lang="en-US" b="1" dirty="0">
                <a:solidFill>
                  <a:srgbClr val="FF0000"/>
                </a:solidFill>
              </a:rPr>
              <a:t> ( SGK)</a:t>
            </a:r>
          </a:p>
        </p:txBody>
      </p:sp>
      <p:sp>
        <p:nvSpPr>
          <p:cNvPr id="38" name="TextBox 37"/>
          <p:cNvSpPr txBox="1"/>
          <p:nvPr/>
        </p:nvSpPr>
        <p:spPr>
          <a:xfrm>
            <a:off x="-304800" y="864513"/>
            <a:ext cx="2370064" cy="430887"/>
          </a:xfrm>
          <a:prstGeom prst="rect">
            <a:avLst/>
          </a:prstGeom>
          <a:noFill/>
        </p:spPr>
        <p:txBody>
          <a:bodyPr wrap="square" rtlCol="0">
            <a:spAutoFit/>
          </a:bodyPr>
          <a:lstStyle/>
          <a:p>
            <a:r>
              <a:rPr lang="en-US" b="1" u="sng" dirty="0">
                <a:solidFill>
                  <a:srgbClr val="FF0000"/>
                </a:solidFill>
              </a:rPr>
              <a:t>2.Định </a:t>
            </a:r>
            <a:r>
              <a:rPr lang="en-US" b="1" u="sng" dirty="0" err="1">
                <a:solidFill>
                  <a:srgbClr val="FF0000"/>
                </a:solidFill>
              </a:rPr>
              <a:t>nghĩa</a:t>
            </a:r>
            <a:r>
              <a:rPr lang="en-US" b="1" u="sng" dirty="0">
                <a:solidFill>
                  <a:srgbClr val="FF0000"/>
                </a:solidFill>
              </a:rPr>
              <a:t>:</a:t>
            </a:r>
          </a:p>
        </p:txBody>
      </p:sp>
      <p:sp>
        <p:nvSpPr>
          <p:cNvPr id="39" name="Rectangle 26"/>
          <p:cNvSpPr>
            <a:spLocks noChangeArrowheads="1"/>
          </p:cNvSpPr>
          <p:nvPr/>
        </p:nvSpPr>
        <p:spPr bwMode="auto">
          <a:xfrm>
            <a:off x="70414" y="2057400"/>
            <a:ext cx="3815786" cy="1114151"/>
          </a:xfrm>
          <a:prstGeom prst="rect">
            <a:avLst/>
          </a:prstGeom>
          <a:solidFill>
            <a:schemeClr val="accent6">
              <a:lumMod val="20000"/>
              <a:lumOff val="80000"/>
            </a:schemeClr>
          </a:solidFill>
          <a:ln>
            <a:noFill/>
          </a:ln>
          <a:effectLst/>
        </p:spPr>
        <p:txBody>
          <a:bodyPr wrap="square">
            <a:spAutoFit/>
          </a:bodyPr>
          <a:lstStyle/>
          <a:p>
            <a:pPr eaLnBrk="1" hangingPunct="1"/>
            <a:r>
              <a:rPr lang="en-US" sz="2000" b="1" dirty="0">
                <a:solidFill>
                  <a:srgbClr val="0000CC"/>
                </a:solidFill>
                <a:latin typeface="Times New Roman" pitchFamily="18" charset="0"/>
              </a:rPr>
              <a:t>*</a:t>
            </a:r>
            <a:r>
              <a:rPr lang="en-US" sz="2000" b="1" dirty="0" err="1">
                <a:solidFill>
                  <a:srgbClr val="0000CC"/>
                </a:solidFill>
                <a:latin typeface="Times New Roman" pitchFamily="18" charset="0"/>
              </a:rPr>
              <a:t>Phương</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trình</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bậc</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hai</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khuyết</a:t>
            </a:r>
            <a:r>
              <a:rPr lang="en-US" sz="2000" b="1" dirty="0">
                <a:solidFill>
                  <a:srgbClr val="0000CC"/>
                </a:solidFill>
                <a:latin typeface="Times New Roman" pitchFamily="18" charset="0"/>
              </a:rPr>
              <a:t> </a:t>
            </a:r>
            <a:r>
              <a:rPr lang="en-US" sz="2000" b="1" dirty="0">
                <a:solidFill>
                  <a:srgbClr val="0000FF"/>
                </a:solidFill>
                <a:latin typeface="Times New Roman" pitchFamily="18" charset="0"/>
              </a:rPr>
              <a:t>b</a:t>
            </a:r>
          </a:p>
          <a:p>
            <a:pPr eaLnBrk="1" hangingPunct="1"/>
            <a:r>
              <a:rPr lang="en-US" sz="2000" b="1" i="1" dirty="0">
                <a:solidFill>
                  <a:srgbClr val="0000FF"/>
                </a:solidFill>
              </a:rPr>
              <a:t>(</a:t>
            </a:r>
            <a:r>
              <a:rPr lang="en-US" sz="2000" b="1" i="1" dirty="0" err="1">
                <a:solidFill>
                  <a:srgbClr val="0000FF"/>
                </a:solidFill>
              </a:rPr>
              <a:t>hệ</a:t>
            </a:r>
            <a:r>
              <a:rPr lang="en-US" sz="2000" b="1" i="1" dirty="0">
                <a:solidFill>
                  <a:srgbClr val="0000FF"/>
                </a:solidFill>
              </a:rPr>
              <a:t> </a:t>
            </a:r>
            <a:r>
              <a:rPr lang="en-US" sz="2000" b="1" i="1" dirty="0" err="1">
                <a:solidFill>
                  <a:srgbClr val="0000FF"/>
                </a:solidFill>
              </a:rPr>
              <a:t>số</a:t>
            </a:r>
            <a:r>
              <a:rPr lang="en-US" sz="2000" b="1" i="1" dirty="0">
                <a:solidFill>
                  <a:srgbClr val="0000FF"/>
                </a:solidFill>
              </a:rPr>
              <a:t> b = 0)</a:t>
            </a:r>
          </a:p>
          <a:p>
            <a:pPr eaLnBrk="1" hangingPunct="1">
              <a:spcBef>
                <a:spcPct val="20000"/>
              </a:spcBef>
            </a:pPr>
            <a:r>
              <a:rPr lang="en-US" b="1" dirty="0">
                <a:solidFill>
                  <a:srgbClr val="000066"/>
                </a:solidFill>
                <a:latin typeface="Times New Roman" pitchFamily="18" charset="0"/>
              </a:rPr>
              <a:t>          </a:t>
            </a:r>
            <a:r>
              <a:rPr lang="en-US" b="1" dirty="0">
                <a:latin typeface="Times New Roman" pitchFamily="18" charset="0"/>
              </a:rPr>
              <a:t>ax² + c = 0,  (a ≠ 0).</a:t>
            </a:r>
            <a:endParaRPr lang="en-US" sz="2000" b="1" dirty="0">
              <a:latin typeface="Times New Roman" pitchFamily="18" charset="0"/>
            </a:endParaRPr>
          </a:p>
        </p:txBody>
      </p:sp>
      <p:sp>
        <p:nvSpPr>
          <p:cNvPr id="42" name="Text Box 8"/>
          <p:cNvSpPr txBox="1">
            <a:spLocks noChangeArrowheads="1"/>
          </p:cNvSpPr>
          <p:nvPr/>
        </p:nvSpPr>
        <p:spPr bwMode="auto">
          <a:xfrm>
            <a:off x="4597401" y="833735"/>
            <a:ext cx="4470399" cy="461665"/>
          </a:xfrm>
          <a:prstGeom prst="rect">
            <a:avLst/>
          </a:prstGeom>
          <a:solidFill>
            <a:schemeClr val="accent6">
              <a:lumMod val="20000"/>
              <a:lumOff val="80000"/>
            </a:schemeClr>
          </a:solidFill>
          <a:ln>
            <a:noFill/>
          </a:ln>
        </p:spPr>
        <p:txBody>
          <a:bodyPr wrap="square">
            <a:spAutoFit/>
          </a:bodyPr>
          <a:lstStyle>
            <a:lvl1pPr eaLnBrk="0" hangingPunct="0">
              <a:defRPr sz="2200">
                <a:solidFill>
                  <a:schemeClr val="tx1"/>
                </a:solidFill>
                <a:latin typeface=".VnTime" pitchFamily="34" charset="0"/>
              </a:defRPr>
            </a:lvl1pPr>
            <a:lvl2pPr marL="742950" indent="-285750" eaLnBrk="0" hangingPunct="0">
              <a:defRPr sz="2200">
                <a:solidFill>
                  <a:schemeClr val="tx1"/>
                </a:solidFill>
                <a:latin typeface=".VnTime" pitchFamily="34" charset="0"/>
              </a:defRPr>
            </a:lvl2pPr>
            <a:lvl3pPr marL="1143000" indent="-228600" eaLnBrk="0" hangingPunct="0">
              <a:defRPr sz="2200">
                <a:solidFill>
                  <a:schemeClr val="tx1"/>
                </a:solidFill>
                <a:latin typeface=".VnTime" pitchFamily="34" charset="0"/>
              </a:defRPr>
            </a:lvl3pPr>
            <a:lvl4pPr marL="1600200" indent="-228600" eaLnBrk="0" hangingPunct="0">
              <a:defRPr sz="2200">
                <a:solidFill>
                  <a:schemeClr val="tx1"/>
                </a:solidFill>
                <a:latin typeface=".VnTime" pitchFamily="34" charset="0"/>
              </a:defRPr>
            </a:lvl4pPr>
            <a:lvl5pPr marL="2057400" indent="-228600" eaLnBrk="0" hangingPunct="0">
              <a:defRPr sz="2200">
                <a:solidFill>
                  <a:schemeClr val="tx1"/>
                </a:solidFill>
                <a:latin typeface=".VnTime" pitchFamily="34" charset="0"/>
              </a:defRPr>
            </a:lvl5pPr>
            <a:lvl6pPr marL="2514600" indent="-228600" eaLnBrk="0" fontAlgn="base" hangingPunct="0">
              <a:spcBef>
                <a:spcPct val="0"/>
              </a:spcBef>
              <a:spcAft>
                <a:spcPct val="0"/>
              </a:spcAft>
              <a:defRPr sz="2200">
                <a:solidFill>
                  <a:schemeClr val="tx1"/>
                </a:solidFill>
                <a:latin typeface=".VnTime" pitchFamily="34" charset="0"/>
              </a:defRPr>
            </a:lvl6pPr>
            <a:lvl7pPr marL="2971800" indent="-228600" eaLnBrk="0" fontAlgn="base" hangingPunct="0">
              <a:spcBef>
                <a:spcPct val="0"/>
              </a:spcBef>
              <a:spcAft>
                <a:spcPct val="0"/>
              </a:spcAft>
              <a:defRPr sz="2200">
                <a:solidFill>
                  <a:schemeClr val="tx1"/>
                </a:solidFill>
                <a:latin typeface=".VnTime" pitchFamily="34" charset="0"/>
              </a:defRPr>
            </a:lvl7pPr>
            <a:lvl8pPr marL="3429000" indent="-228600" eaLnBrk="0" fontAlgn="base" hangingPunct="0">
              <a:spcBef>
                <a:spcPct val="0"/>
              </a:spcBef>
              <a:spcAft>
                <a:spcPct val="0"/>
              </a:spcAft>
              <a:defRPr sz="2200">
                <a:solidFill>
                  <a:schemeClr val="tx1"/>
                </a:solidFill>
                <a:latin typeface=".VnTime" pitchFamily="34" charset="0"/>
              </a:defRPr>
            </a:lvl8pPr>
            <a:lvl9pPr marL="3886200" indent="-228600" eaLnBrk="0" fontAlgn="base" hangingPunct="0">
              <a:spcBef>
                <a:spcPct val="0"/>
              </a:spcBef>
              <a:spcAft>
                <a:spcPct val="0"/>
              </a:spcAft>
              <a:defRPr sz="2200">
                <a:solidFill>
                  <a:schemeClr val="tx1"/>
                </a:solidFill>
                <a:latin typeface=".VnTime" pitchFamily="34" charset="0"/>
              </a:defRPr>
            </a:lvl9pPr>
          </a:lstStyle>
          <a:p>
            <a:pPr algn="l" eaLnBrk="1" hangingPunct="1">
              <a:spcBef>
                <a:spcPct val="50000"/>
              </a:spcBef>
            </a:pPr>
            <a:r>
              <a:rPr lang="en-US" sz="2400" b="1" dirty="0" err="1">
                <a:solidFill>
                  <a:srgbClr val="0000FF"/>
                </a:solidFill>
                <a:latin typeface="Times New Roman" pitchFamily="18" charset="0"/>
              </a:rPr>
              <a:t>Giải</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phương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trình</a:t>
            </a:r>
            <a:r>
              <a:rPr lang="en-US" sz="2400" b="1" dirty="0">
                <a:solidFill>
                  <a:srgbClr val="0000FF"/>
                </a:solidFill>
                <a:latin typeface="Times New Roman" pitchFamily="18" charset="0"/>
              </a:rPr>
              <a:t>  :</a:t>
            </a:r>
            <a:r>
              <a:rPr lang="en-US" sz="2400" b="1" dirty="0">
                <a:latin typeface="Times New Roman" pitchFamily="18" charset="0"/>
              </a:rPr>
              <a:t> 2x</a:t>
            </a:r>
            <a:r>
              <a:rPr lang="en-US" sz="2400" b="1" baseline="30000" dirty="0">
                <a:latin typeface="Times New Roman" pitchFamily="18" charset="0"/>
              </a:rPr>
              <a:t>2</a:t>
            </a:r>
            <a:r>
              <a:rPr lang="en-US" sz="2400" b="1" dirty="0">
                <a:latin typeface="Times New Roman" pitchFamily="18" charset="0"/>
              </a:rPr>
              <a:t> + 3 = 0</a:t>
            </a:r>
          </a:p>
        </p:txBody>
      </p:sp>
      <p:graphicFrame>
        <p:nvGraphicFramePr>
          <p:cNvPr id="44" name="Object 14"/>
          <p:cNvGraphicFramePr>
            <a:graphicFrameLocks noGrp="1" noChangeAspect="1"/>
          </p:cNvGraphicFramePr>
          <p:nvPr>
            <p:ph sz="quarter" idx="4294967295"/>
            <p:extLst>
              <p:ext uri="{D42A27DB-BD31-4B8C-83A1-F6EECF244321}">
                <p14:modId xmlns:p14="http://schemas.microsoft.com/office/powerpoint/2010/main" val="205238628"/>
              </p:ext>
            </p:extLst>
          </p:nvPr>
        </p:nvGraphicFramePr>
        <p:xfrm>
          <a:off x="4521200" y="1431925"/>
          <a:ext cx="2641600" cy="1844675"/>
        </p:xfrm>
        <a:graphic>
          <a:graphicData uri="http://schemas.openxmlformats.org/presentationml/2006/ole">
            <mc:AlternateContent xmlns:mc="http://schemas.openxmlformats.org/markup-compatibility/2006">
              <mc:Choice xmlns:v="urn:schemas-microsoft-com:vml" Requires="v">
                <p:oleObj spid="_x0000_s131138" name="Equation" r:id="rId7" imgW="838080" imgH="888840" progId="Equation.DSMT4">
                  <p:embed/>
                </p:oleObj>
              </mc:Choice>
              <mc:Fallback>
                <p:oleObj name="Equation" r:id="rId7" imgW="838080" imgH="888840" progId="Equation.DSMT4">
                  <p:embed/>
                  <p:pic>
                    <p:nvPicPr>
                      <p:cNvPr id="0" name=""/>
                      <p:cNvPicPr>
                        <a:picLocks noChangeAspect="1" noChangeArrowheads="1"/>
                      </p:cNvPicPr>
                      <p:nvPr/>
                    </p:nvPicPr>
                    <p:blipFill>
                      <a:blip r:embed="rId8"/>
                      <a:srcRect/>
                      <a:stretch>
                        <a:fillRect/>
                      </a:stretch>
                    </p:blipFill>
                    <p:spPr bwMode="auto">
                      <a:xfrm>
                        <a:off x="4521200" y="1431925"/>
                        <a:ext cx="2641600" cy="1844675"/>
                      </a:xfrm>
                      <a:prstGeom prst="rect">
                        <a:avLst/>
                      </a:prstGeom>
                      <a:noFill/>
                      <a:ln>
                        <a:noFill/>
                      </a:ln>
                      <a:effectLst/>
                    </p:spPr>
                  </p:pic>
                </p:oleObj>
              </mc:Fallback>
            </mc:AlternateContent>
          </a:graphicData>
        </a:graphic>
      </p:graphicFrame>
      <p:graphicFrame>
        <p:nvGraphicFramePr>
          <p:cNvPr id="45" name="Object 14"/>
          <p:cNvGraphicFramePr>
            <a:graphicFrameLocks noGrp="1" noChangeAspect="1"/>
          </p:cNvGraphicFramePr>
          <p:nvPr>
            <p:ph sz="quarter" idx="4294967295"/>
            <p:extLst>
              <p:ext uri="{D42A27DB-BD31-4B8C-83A1-F6EECF244321}">
                <p14:modId xmlns:p14="http://schemas.microsoft.com/office/powerpoint/2010/main" val="206029199"/>
              </p:ext>
            </p:extLst>
          </p:nvPr>
        </p:nvGraphicFramePr>
        <p:xfrm>
          <a:off x="4565650" y="3200400"/>
          <a:ext cx="2887663" cy="904875"/>
        </p:xfrm>
        <a:graphic>
          <a:graphicData uri="http://schemas.openxmlformats.org/presentationml/2006/ole">
            <mc:AlternateContent xmlns:mc="http://schemas.openxmlformats.org/markup-compatibility/2006">
              <mc:Choice xmlns:v="urn:schemas-microsoft-com:vml" Requires="v">
                <p:oleObj spid="_x0000_s131139" name="Equation" r:id="rId9" imgW="1257120" imgH="393480" progId="Equation.DSMT4">
                  <p:embed/>
                </p:oleObj>
              </mc:Choice>
              <mc:Fallback>
                <p:oleObj name="Equation" r:id="rId9" imgW="1257120" imgH="393480" progId="Equation.DSMT4">
                  <p:embed/>
                  <p:pic>
                    <p:nvPicPr>
                      <p:cNvPr id="0" name=""/>
                      <p:cNvPicPr>
                        <a:picLocks noChangeAspect="1" noChangeArrowheads="1"/>
                      </p:cNvPicPr>
                      <p:nvPr/>
                    </p:nvPicPr>
                    <p:blipFill>
                      <a:blip r:embed="rId10"/>
                      <a:srcRect/>
                      <a:stretch>
                        <a:fillRect/>
                      </a:stretch>
                    </p:blipFill>
                    <p:spPr bwMode="auto">
                      <a:xfrm>
                        <a:off x="4565650" y="3200400"/>
                        <a:ext cx="2887663" cy="904875"/>
                      </a:xfrm>
                      <a:prstGeom prst="rect">
                        <a:avLst/>
                      </a:prstGeom>
                      <a:noFill/>
                      <a:ln>
                        <a:noFill/>
                      </a:ln>
                      <a:effectLst/>
                    </p:spPr>
                  </p:pic>
                </p:oleObj>
              </mc:Fallback>
            </mc:AlternateContent>
          </a:graphicData>
        </a:graphic>
      </p:graphicFrame>
      <p:sp>
        <p:nvSpPr>
          <p:cNvPr id="5" name="TextBox 4"/>
          <p:cNvSpPr txBox="1"/>
          <p:nvPr/>
        </p:nvSpPr>
        <p:spPr>
          <a:xfrm>
            <a:off x="4216401" y="4191000"/>
            <a:ext cx="4013199" cy="430887"/>
          </a:xfrm>
          <a:prstGeom prst="rect">
            <a:avLst/>
          </a:prstGeom>
          <a:noFill/>
        </p:spPr>
        <p:txBody>
          <a:bodyPr wrap="square" rtlCol="0">
            <a:spAutoFit/>
          </a:bodyPr>
          <a:lstStyle/>
          <a:p>
            <a:r>
              <a:rPr lang="en-US" dirty="0" err="1"/>
              <a:t>Nên</a:t>
            </a:r>
            <a:r>
              <a:rPr lang="en-US" dirty="0"/>
              <a:t> </a:t>
            </a:r>
            <a:r>
              <a:rPr lang="en-US" dirty="0" err="1"/>
              <a:t>phương</a:t>
            </a:r>
            <a:r>
              <a:rPr lang="en-US" dirty="0"/>
              <a:t> </a:t>
            </a:r>
            <a:r>
              <a:rPr lang="en-US" dirty="0" err="1"/>
              <a:t>trình</a:t>
            </a:r>
            <a:r>
              <a:rPr lang="en-US" dirty="0"/>
              <a:t> </a:t>
            </a:r>
            <a:r>
              <a:rPr lang="en-US" dirty="0" err="1"/>
              <a:t>vô</a:t>
            </a:r>
            <a:r>
              <a:rPr lang="en-US" dirty="0"/>
              <a:t> </a:t>
            </a:r>
            <a:r>
              <a:rPr lang="en-US" dirty="0" err="1"/>
              <a:t>nghiệm</a:t>
            </a:r>
            <a:endParaRPr lang="vi-VN" dirty="0"/>
          </a:p>
        </p:txBody>
      </p:sp>
    </p:spTree>
    <p:extLst>
      <p:ext uri="{BB962C8B-B14F-4D97-AF65-F5344CB8AC3E}">
        <p14:creationId xmlns:p14="http://schemas.microsoft.com/office/powerpoint/2010/main" val="24644202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circle(in)">
                                      <p:cBhvr>
                                        <p:cTn id="10" dur="20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diamond(in)">
                                      <p:cBhvr>
                                        <p:cTn id="15" dur="1500"/>
                                        <p:tgtEl>
                                          <p:spTgt spid="44"/>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diamond(in)">
                                      <p:cBhvr>
                                        <p:cTn id="20" dur="1000"/>
                                        <p:tgtEl>
                                          <p:spTgt spid="45"/>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6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linds(horizontal)">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Vertical)">
                                      <p:cBhvr>
                                        <p:cTn id="35" dur="500"/>
                                        <p:tgtEl>
                                          <p:spTgt spid="19"/>
                                        </p:tgtEl>
                                      </p:cBhvr>
                                    </p:animEffect>
                                  </p:childTnLst>
                                </p:cTn>
                              </p:par>
                              <p:par>
                                <p:cTn id="36" presetID="50" presetClass="entr" presetSubtype="0" decel="10000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strVal val="#ppt_w+.3"/>
                                          </p:val>
                                        </p:tav>
                                        <p:tav tm="100000">
                                          <p:val>
                                            <p:strVal val="#ppt_w"/>
                                          </p:val>
                                        </p:tav>
                                      </p:tavLst>
                                    </p:anim>
                                    <p:anim calcmode="lin" valueType="num">
                                      <p:cBhvr>
                                        <p:cTn id="39" dur="1000" fill="hold"/>
                                        <p:tgtEl>
                                          <p:spTgt spid="20"/>
                                        </p:tgtEl>
                                        <p:attrNameLst>
                                          <p:attrName>ppt_h</p:attrName>
                                        </p:attrNameLst>
                                      </p:cBhvr>
                                      <p:tavLst>
                                        <p:tav tm="0">
                                          <p:val>
                                            <p:strVal val="#ppt_h"/>
                                          </p:val>
                                        </p:tav>
                                        <p:tav tm="100000">
                                          <p:val>
                                            <p:strVal val="#ppt_h"/>
                                          </p:val>
                                        </p:tav>
                                      </p:tavLst>
                                    </p:anim>
                                    <p:animEffect transition="in" filter="fade">
                                      <p:cBhvr>
                                        <p:cTn id="40" dur="1000"/>
                                        <p:tgtEl>
                                          <p:spTgt spid="20"/>
                                        </p:tgtEl>
                                      </p:cBhvr>
                                    </p:animEffect>
                                  </p:childTnLst>
                                </p:cTn>
                              </p:par>
                              <p:par>
                                <p:cTn id="41" presetID="50" presetClass="entr" presetSubtype="0" decel="10000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1000" fill="hold"/>
                                        <p:tgtEl>
                                          <p:spTgt spid="21"/>
                                        </p:tgtEl>
                                        <p:attrNameLst>
                                          <p:attrName>ppt_w</p:attrName>
                                        </p:attrNameLst>
                                      </p:cBhvr>
                                      <p:tavLst>
                                        <p:tav tm="0">
                                          <p:val>
                                            <p:strVal val="#ppt_w+.3"/>
                                          </p:val>
                                        </p:tav>
                                        <p:tav tm="100000">
                                          <p:val>
                                            <p:strVal val="#ppt_w"/>
                                          </p:val>
                                        </p:tav>
                                      </p:tavLst>
                                    </p:anim>
                                    <p:anim calcmode="lin" valueType="num">
                                      <p:cBhvr>
                                        <p:cTn id="44" dur="1000" fill="hold"/>
                                        <p:tgtEl>
                                          <p:spTgt spid="21"/>
                                        </p:tgtEl>
                                        <p:attrNameLst>
                                          <p:attrName>ppt_h</p:attrName>
                                        </p:attrNameLst>
                                      </p:cBhvr>
                                      <p:tavLst>
                                        <p:tav tm="0">
                                          <p:val>
                                            <p:strVal val="#ppt_h"/>
                                          </p:val>
                                        </p:tav>
                                        <p:tav tm="100000">
                                          <p:val>
                                            <p:strVal val="#ppt_h"/>
                                          </p:val>
                                        </p:tav>
                                      </p:tavLst>
                                    </p:anim>
                                    <p:animEffect transition="in" filter="fade">
                                      <p:cBhvr>
                                        <p:cTn id="4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9" grpId="0" animBg="1"/>
      <p:bldP spid="20" grpId="0" animBg="1"/>
      <p:bldP spid="42"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9810" name="Group 82"/>
          <p:cNvGrpSpPr>
            <a:grpSpLocks/>
          </p:cNvGrpSpPr>
          <p:nvPr/>
        </p:nvGrpSpPr>
        <p:grpSpPr bwMode="auto">
          <a:xfrm>
            <a:off x="0" y="15876"/>
            <a:ext cx="1371600" cy="517526"/>
            <a:chOff x="179" y="96"/>
            <a:chExt cx="822" cy="326"/>
          </a:xfrm>
        </p:grpSpPr>
        <p:sp>
          <p:nvSpPr>
            <p:cNvPr id="329811" name="AutoShape 83"/>
            <p:cNvSpPr>
              <a:spLocks noChangeArrowheads="1"/>
            </p:cNvSpPr>
            <p:nvPr/>
          </p:nvSpPr>
          <p:spPr bwMode="ltGray">
            <a:xfrm>
              <a:off x="179" y="122"/>
              <a:ext cx="822" cy="300"/>
            </a:xfrm>
            <a:prstGeom prst="roundRect">
              <a:avLst>
                <a:gd name="adj" fmla="val 16667"/>
              </a:avLst>
            </a:prstGeom>
            <a:gradFill rotWithShape="1">
              <a:gsLst>
                <a:gs pos="0">
                  <a:schemeClr val="hlink"/>
                </a:gs>
                <a:gs pos="100000">
                  <a:schemeClr val="hlink">
                    <a:gamma/>
                    <a:shade val="78824"/>
                    <a:invGamma/>
                  </a:schemeClr>
                </a:gs>
              </a:gsLst>
              <a:path path="rect">
                <a:fillToRect l="100000" b="100000"/>
              </a:path>
            </a:gradFill>
            <a:ln w="38100" algn="ctr">
              <a:solidFill>
                <a:srgbClr val="F8F8F8">
                  <a:alpha val="70000"/>
                </a:srgbClr>
              </a:solidFill>
              <a:round/>
              <a:headEnd/>
              <a:tailEnd/>
            </a:ln>
            <a:effectLst/>
          </p:spPr>
          <p:txBody>
            <a:bodyPr wrap="none" anchor="ctr"/>
            <a:lstStyle/>
            <a:p>
              <a:endParaRPr lang="en-US" sz="2000"/>
            </a:p>
          </p:txBody>
        </p:sp>
        <p:sp>
          <p:nvSpPr>
            <p:cNvPr id="329812" name="Text Box 84"/>
            <p:cNvSpPr txBox="1">
              <a:spLocks noChangeArrowheads="1"/>
            </p:cNvSpPr>
            <p:nvPr/>
          </p:nvSpPr>
          <p:spPr bwMode="black">
            <a:xfrm>
              <a:off x="205" y="134"/>
              <a:ext cx="779" cy="252"/>
            </a:xfrm>
            <a:prstGeom prst="rect">
              <a:avLst/>
            </a:prstGeom>
            <a:noFill/>
            <a:ln w="9525" algn="ctr">
              <a:noFill/>
              <a:miter lim="800000"/>
              <a:headEnd/>
              <a:tailEnd/>
            </a:ln>
            <a:effectLst/>
          </p:spPr>
          <p:txBody>
            <a:bodyPr>
              <a:spAutoFit/>
            </a:bodyPr>
            <a:lstStyle/>
            <a:p>
              <a:pPr>
                <a:spcBef>
                  <a:spcPct val="50000"/>
                </a:spcBef>
              </a:pPr>
              <a:r>
                <a:rPr lang="en-US" sz="2000" b="1" u="sng" dirty="0" err="1">
                  <a:solidFill>
                    <a:schemeClr val="bg1"/>
                  </a:solidFill>
                  <a:latin typeface="Arial" pitchFamily="34" charset="0"/>
                </a:rPr>
                <a:t>Tiết</a:t>
              </a:r>
              <a:r>
                <a:rPr lang="en-US" sz="2000" b="1" u="sng" dirty="0">
                  <a:solidFill>
                    <a:schemeClr val="bg1"/>
                  </a:solidFill>
                  <a:latin typeface="Arial" pitchFamily="34" charset="0"/>
                </a:rPr>
                <a:t> 45:</a:t>
              </a:r>
              <a:r>
                <a:rPr lang="en-US" sz="2000" b="1" dirty="0">
                  <a:solidFill>
                    <a:schemeClr val="bg1"/>
                  </a:solidFill>
                  <a:latin typeface="Arial" pitchFamily="34" charset="0"/>
                </a:rPr>
                <a:t> </a:t>
              </a:r>
            </a:p>
          </p:txBody>
        </p:sp>
        <p:pic>
          <p:nvPicPr>
            <p:cNvPr id="329813" name="Picture 85" descr="1"/>
            <p:cNvPicPr>
              <a:picLocks noChangeAspect="1" noChangeArrowheads="1"/>
            </p:cNvPicPr>
            <p:nvPr/>
          </p:nvPicPr>
          <p:blipFill>
            <a:blip r:embed="rId3"/>
            <a:srcRect/>
            <a:stretch>
              <a:fillRect/>
            </a:stretch>
          </p:blipFill>
          <p:spPr bwMode="auto">
            <a:xfrm>
              <a:off x="204" y="96"/>
              <a:ext cx="769" cy="98"/>
            </a:xfrm>
            <a:prstGeom prst="rect">
              <a:avLst/>
            </a:prstGeom>
            <a:noFill/>
          </p:spPr>
        </p:pic>
      </p:grpSp>
      <p:sp>
        <p:nvSpPr>
          <p:cNvPr id="329814" name="AutoShape 86"/>
          <p:cNvSpPr>
            <a:spLocks noChangeArrowheads="1"/>
          </p:cNvSpPr>
          <p:nvPr/>
        </p:nvSpPr>
        <p:spPr bwMode="gray">
          <a:xfrm>
            <a:off x="1600200" y="28122"/>
            <a:ext cx="7239000" cy="476250"/>
          </a:xfrm>
          <a:prstGeom prst="roundRect">
            <a:avLst>
              <a:gd name="adj" fmla="val 50000"/>
            </a:avLst>
          </a:prstGeom>
          <a:gradFill rotWithShape="1">
            <a:gsLst>
              <a:gs pos="0">
                <a:srgbClr val="49ACE3"/>
              </a:gs>
              <a:gs pos="50000">
                <a:srgbClr val="49ACE3">
                  <a:gamma/>
                  <a:tint val="24314"/>
                  <a:invGamma/>
                </a:srgbClr>
              </a:gs>
              <a:gs pos="100000">
                <a:srgbClr val="49ACE3"/>
              </a:gs>
            </a:gsLst>
            <a:lin ang="0" scaled="1"/>
          </a:gradFill>
          <a:ln w="38100" algn="ctr">
            <a:solidFill>
              <a:srgbClr val="FFFFFF"/>
            </a:solidFill>
            <a:round/>
            <a:headEnd/>
            <a:tailEnd/>
          </a:ln>
          <a:effectLst>
            <a:outerShdw dist="63500" dir="3187806" algn="ctr" rotWithShape="0">
              <a:srgbClr val="B2B2B2"/>
            </a:outerShdw>
          </a:effectLst>
        </p:spPr>
        <p:txBody>
          <a:bodyPr wrap="none" anchor="ctr"/>
          <a:lstStyle/>
          <a:p>
            <a:pPr>
              <a:defRPr/>
            </a:pPr>
            <a:r>
              <a:rPr lang="en-US" sz="2400" b="1" dirty="0">
                <a:solidFill>
                  <a:srgbClr val="FF0000"/>
                </a:solidFill>
                <a:effectLst>
                  <a:outerShdw blurRad="38100" dist="38100" dir="2700000" algn="tl">
                    <a:srgbClr val="000000">
                      <a:alpha val="43137"/>
                    </a:srgbClr>
                  </a:outerShdw>
                </a:effectLst>
              </a:rPr>
              <a:t>PHƯƠNG TRÌNH BẬC HAI MỘT ẨN</a:t>
            </a:r>
          </a:p>
        </p:txBody>
      </p:sp>
      <p:sp>
        <p:nvSpPr>
          <p:cNvPr id="7" name="Text Box 80"/>
          <p:cNvSpPr txBox="1">
            <a:spLocks noChangeArrowheads="1"/>
          </p:cNvSpPr>
          <p:nvPr/>
        </p:nvSpPr>
        <p:spPr bwMode="auto">
          <a:xfrm>
            <a:off x="0" y="1219200"/>
            <a:ext cx="4191000" cy="400110"/>
          </a:xfrm>
          <a:prstGeom prst="rect">
            <a:avLst/>
          </a:prstGeom>
          <a:noFill/>
          <a:ln>
            <a:noFill/>
          </a:ln>
          <a:effectLst/>
          <a:extLst>
            <a:ext uri="{909E8E84-426E-40DD-AFC4-6F175D3DCCD1}">
              <a14:hiddenFill xmlns:a14="http://schemas.microsoft.com/office/drawing/2010/main">
                <a:gradFill rotWithShape="1">
                  <a:gsLst>
                    <a:gs pos="0">
                      <a:srgbClr val="007676"/>
                    </a:gs>
                    <a:gs pos="50000">
                      <a:srgbClr val="00FFFF"/>
                    </a:gs>
                    <a:gs pos="100000">
                      <a:srgbClr val="007676"/>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l" eaLnBrk="1" hangingPunct="1">
              <a:spcBef>
                <a:spcPct val="50000"/>
              </a:spcBef>
            </a:pPr>
            <a:r>
              <a:rPr lang="en-US" sz="2000" b="1" u="sng" dirty="0">
                <a:solidFill>
                  <a:srgbClr val="FF0000"/>
                </a:solidFill>
                <a:latin typeface="Times New Roman" pitchFamily="18" charset="0"/>
              </a:rPr>
              <a:t>3. </a:t>
            </a:r>
            <a:r>
              <a:rPr lang="en-US" sz="2000" b="1" u="sng" dirty="0" err="1">
                <a:solidFill>
                  <a:srgbClr val="FF0000"/>
                </a:solidFill>
                <a:latin typeface="Times New Roman" pitchFamily="18" charset="0"/>
              </a:rPr>
              <a:t>Một</a:t>
            </a:r>
            <a:r>
              <a:rPr lang="en-US" sz="2000" b="1" u="sng" dirty="0">
                <a:solidFill>
                  <a:srgbClr val="FF0000"/>
                </a:solidFill>
                <a:latin typeface="Times New Roman" pitchFamily="18" charset="0"/>
              </a:rPr>
              <a:t> </a:t>
            </a:r>
            <a:r>
              <a:rPr lang="en-US" sz="2000" b="1" u="sng" dirty="0" err="1">
                <a:solidFill>
                  <a:srgbClr val="FF0000"/>
                </a:solidFill>
                <a:latin typeface="Times New Roman" pitchFamily="18" charset="0"/>
              </a:rPr>
              <a:t>số</a:t>
            </a:r>
            <a:r>
              <a:rPr lang="en-US" sz="2000" b="1" u="sng" dirty="0">
                <a:solidFill>
                  <a:srgbClr val="FF0000"/>
                </a:solidFill>
                <a:latin typeface="Times New Roman" pitchFamily="18" charset="0"/>
              </a:rPr>
              <a:t> </a:t>
            </a:r>
            <a:r>
              <a:rPr lang="en-US" sz="2000" b="1" u="sng" dirty="0" err="1">
                <a:solidFill>
                  <a:srgbClr val="FF0000"/>
                </a:solidFill>
                <a:latin typeface="Times New Roman" pitchFamily="18" charset="0"/>
              </a:rPr>
              <a:t>ví</a:t>
            </a:r>
            <a:r>
              <a:rPr lang="en-US" sz="2000" b="1" u="sng" dirty="0">
                <a:solidFill>
                  <a:srgbClr val="FF0000"/>
                </a:solidFill>
                <a:latin typeface="Times New Roman" pitchFamily="18" charset="0"/>
              </a:rPr>
              <a:t> </a:t>
            </a:r>
            <a:r>
              <a:rPr lang="en-US" sz="2000" b="1" u="sng" dirty="0" err="1">
                <a:solidFill>
                  <a:srgbClr val="FF0000"/>
                </a:solidFill>
                <a:latin typeface="Times New Roman" pitchFamily="18" charset="0"/>
              </a:rPr>
              <a:t>dụ</a:t>
            </a:r>
            <a:r>
              <a:rPr lang="en-US" sz="2000" b="1" u="sng" dirty="0">
                <a:solidFill>
                  <a:srgbClr val="FF0000"/>
                </a:solidFill>
                <a:latin typeface="Times New Roman" pitchFamily="18" charset="0"/>
              </a:rPr>
              <a:t> </a:t>
            </a:r>
            <a:r>
              <a:rPr lang="en-US" sz="2000" b="1" u="sng" dirty="0" err="1">
                <a:solidFill>
                  <a:srgbClr val="FF0000"/>
                </a:solidFill>
                <a:latin typeface="Times New Roman" pitchFamily="18" charset="0"/>
              </a:rPr>
              <a:t>vềgiải</a:t>
            </a:r>
            <a:r>
              <a:rPr lang="en-US" sz="2000" b="1" u="sng" dirty="0">
                <a:solidFill>
                  <a:srgbClr val="FF0000"/>
                </a:solidFill>
                <a:latin typeface="Times New Roman" pitchFamily="18" charset="0"/>
              </a:rPr>
              <a:t> </a:t>
            </a:r>
            <a:r>
              <a:rPr lang="en-US" sz="2000" b="1" u="sng" dirty="0" err="1">
                <a:solidFill>
                  <a:srgbClr val="FF0000"/>
                </a:solidFill>
                <a:latin typeface="Times New Roman" pitchFamily="18" charset="0"/>
              </a:rPr>
              <a:t>ph</a:t>
            </a:r>
            <a:r>
              <a:rPr lang="en-US" sz="2000" b="1" u="sng" dirty="0">
                <a:solidFill>
                  <a:srgbClr val="FF0000"/>
                </a:solidFill>
                <a:latin typeface="Times New Roman" pitchFamily="18" charset="0"/>
              </a:rPr>
              <a:t>/t </a:t>
            </a:r>
            <a:r>
              <a:rPr lang="en-US" sz="2000" b="1" u="sng" dirty="0" err="1">
                <a:solidFill>
                  <a:srgbClr val="FF0000"/>
                </a:solidFill>
                <a:latin typeface="Times New Roman" pitchFamily="18" charset="0"/>
              </a:rPr>
              <a:t>bậc</a:t>
            </a:r>
            <a:r>
              <a:rPr lang="en-US" sz="2000" b="1" u="sng" dirty="0">
                <a:solidFill>
                  <a:srgbClr val="FF0000"/>
                </a:solidFill>
                <a:latin typeface="Times New Roman" pitchFamily="18" charset="0"/>
              </a:rPr>
              <a:t> </a:t>
            </a:r>
            <a:r>
              <a:rPr lang="en-US" sz="2000" b="1" u="sng" dirty="0" err="1">
                <a:solidFill>
                  <a:srgbClr val="FF0000"/>
                </a:solidFill>
                <a:latin typeface="Times New Roman" pitchFamily="18" charset="0"/>
              </a:rPr>
              <a:t>hai</a:t>
            </a:r>
            <a:endParaRPr lang="en-US" sz="2000" b="1" u="sng" dirty="0">
              <a:solidFill>
                <a:srgbClr val="FF0000"/>
              </a:solidFill>
              <a:latin typeface="Times New Roman" pitchFamily="18" charset="0"/>
            </a:endParaRPr>
          </a:p>
        </p:txBody>
      </p:sp>
      <p:sp>
        <p:nvSpPr>
          <p:cNvPr id="8" name="TextBox 7"/>
          <p:cNvSpPr txBox="1"/>
          <p:nvPr/>
        </p:nvSpPr>
        <p:spPr>
          <a:xfrm>
            <a:off x="0" y="533400"/>
            <a:ext cx="4267200" cy="400110"/>
          </a:xfrm>
          <a:prstGeom prst="rect">
            <a:avLst/>
          </a:prstGeom>
          <a:noFill/>
        </p:spPr>
        <p:txBody>
          <a:bodyPr wrap="square" rtlCol="0">
            <a:spAutoFit/>
          </a:bodyPr>
          <a:lstStyle/>
          <a:p>
            <a:pPr algn="l"/>
            <a:r>
              <a:rPr lang="en-US" sz="2000" b="1" u="sng" dirty="0">
                <a:solidFill>
                  <a:srgbClr val="FF0000"/>
                </a:solidFill>
              </a:rPr>
              <a:t>1.Bài </a:t>
            </a:r>
            <a:r>
              <a:rPr lang="en-US" sz="2000" b="1" u="sng" dirty="0" err="1">
                <a:solidFill>
                  <a:srgbClr val="FF0000"/>
                </a:solidFill>
              </a:rPr>
              <a:t>toán</a:t>
            </a:r>
            <a:r>
              <a:rPr lang="en-US" sz="2000" b="1" u="sng" dirty="0">
                <a:solidFill>
                  <a:srgbClr val="FF0000"/>
                </a:solidFill>
              </a:rPr>
              <a:t> </a:t>
            </a:r>
            <a:r>
              <a:rPr lang="en-US" sz="2000" b="1" u="sng" dirty="0" err="1">
                <a:solidFill>
                  <a:srgbClr val="FF0000"/>
                </a:solidFill>
              </a:rPr>
              <a:t>mở</a:t>
            </a:r>
            <a:r>
              <a:rPr lang="en-US" sz="2000" b="1" u="sng" dirty="0">
                <a:solidFill>
                  <a:srgbClr val="FF0000"/>
                </a:solidFill>
              </a:rPr>
              <a:t> </a:t>
            </a:r>
            <a:r>
              <a:rPr lang="en-US" sz="2000" b="1" u="sng" dirty="0" err="1">
                <a:solidFill>
                  <a:srgbClr val="FF0000"/>
                </a:solidFill>
              </a:rPr>
              <a:t>đầu</a:t>
            </a:r>
            <a:r>
              <a:rPr lang="en-US" sz="2000" b="1" u="sng" dirty="0">
                <a:solidFill>
                  <a:srgbClr val="FF0000"/>
                </a:solidFill>
              </a:rPr>
              <a:t>:</a:t>
            </a:r>
            <a:r>
              <a:rPr lang="en-US" sz="2000" b="1" dirty="0">
                <a:solidFill>
                  <a:srgbClr val="FF0000"/>
                </a:solidFill>
              </a:rPr>
              <a:t> ( SGK)</a:t>
            </a:r>
          </a:p>
        </p:txBody>
      </p:sp>
      <p:sp>
        <p:nvSpPr>
          <p:cNvPr id="9" name="TextBox 8"/>
          <p:cNvSpPr txBox="1"/>
          <p:nvPr/>
        </p:nvSpPr>
        <p:spPr>
          <a:xfrm>
            <a:off x="-304800" y="864513"/>
            <a:ext cx="2370064" cy="400110"/>
          </a:xfrm>
          <a:prstGeom prst="rect">
            <a:avLst/>
          </a:prstGeom>
          <a:noFill/>
        </p:spPr>
        <p:txBody>
          <a:bodyPr wrap="square" rtlCol="0">
            <a:spAutoFit/>
          </a:bodyPr>
          <a:lstStyle/>
          <a:p>
            <a:r>
              <a:rPr lang="en-US" sz="2000" b="1" u="sng" dirty="0">
                <a:solidFill>
                  <a:srgbClr val="FF0000"/>
                </a:solidFill>
              </a:rPr>
              <a:t>2.Định </a:t>
            </a:r>
            <a:r>
              <a:rPr lang="en-US" sz="2000" b="1" u="sng" dirty="0" err="1">
                <a:solidFill>
                  <a:srgbClr val="FF0000"/>
                </a:solidFill>
              </a:rPr>
              <a:t>nghĩa</a:t>
            </a:r>
            <a:r>
              <a:rPr lang="en-US" sz="2000" b="1" u="sng" dirty="0">
                <a:solidFill>
                  <a:srgbClr val="FF0000"/>
                </a:solidFill>
              </a:rPr>
              <a:t>:</a:t>
            </a:r>
          </a:p>
        </p:txBody>
      </p:sp>
      <p:sp>
        <p:nvSpPr>
          <p:cNvPr id="10" name="Rectangle 26"/>
          <p:cNvSpPr>
            <a:spLocks noChangeArrowheads="1"/>
          </p:cNvSpPr>
          <p:nvPr/>
        </p:nvSpPr>
        <p:spPr bwMode="auto">
          <a:xfrm>
            <a:off x="43384" y="1676400"/>
            <a:ext cx="4147616" cy="1114151"/>
          </a:xfrm>
          <a:prstGeom prst="rect">
            <a:avLst/>
          </a:prstGeom>
          <a:solidFill>
            <a:schemeClr val="accent6">
              <a:lumMod val="20000"/>
              <a:lumOff val="80000"/>
            </a:schemeClr>
          </a:solidFill>
          <a:ln>
            <a:noFill/>
          </a:ln>
          <a:effectLst/>
        </p:spPr>
        <p:txBody>
          <a:bodyPr wrap="square">
            <a:spAutoFit/>
          </a:bodyPr>
          <a:lstStyle/>
          <a:p>
            <a:pPr eaLnBrk="1" hangingPunct="1"/>
            <a:r>
              <a:rPr lang="en-US" sz="2000" b="1" dirty="0">
                <a:latin typeface="Times New Roman" pitchFamily="18" charset="0"/>
              </a:rPr>
              <a:t>*</a:t>
            </a:r>
            <a:r>
              <a:rPr lang="en-US" sz="2000" b="1" dirty="0" err="1">
                <a:latin typeface="Times New Roman" pitchFamily="18" charset="0"/>
              </a:rPr>
              <a:t>Phương</a:t>
            </a:r>
            <a:r>
              <a:rPr lang="en-US" sz="2000" b="1" dirty="0">
                <a:latin typeface="Times New Roman" pitchFamily="18" charset="0"/>
              </a:rPr>
              <a:t> </a:t>
            </a:r>
            <a:r>
              <a:rPr lang="en-US" sz="2000" b="1" dirty="0" err="1">
                <a:latin typeface="Times New Roman" pitchFamily="18" charset="0"/>
              </a:rPr>
              <a:t>trình</a:t>
            </a:r>
            <a:r>
              <a:rPr lang="en-US" sz="2000" b="1" dirty="0">
                <a:latin typeface="Times New Roman" pitchFamily="18" charset="0"/>
              </a:rPr>
              <a:t> </a:t>
            </a:r>
            <a:r>
              <a:rPr lang="en-US" sz="2000" b="1" dirty="0" err="1">
                <a:latin typeface="Times New Roman" pitchFamily="18" charset="0"/>
              </a:rPr>
              <a:t>bậc</a:t>
            </a:r>
            <a:r>
              <a:rPr lang="en-US" sz="2000" b="1" dirty="0">
                <a:latin typeface="Times New Roman" pitchFamily="18" charset="0"/>
              </a:rPr>
              <a:t> </a:t>
            </a:r>
            <a:r>
              <a:rPr lang="en-US" sz="2000" b="1" dirty="0" err="1">
                <a:latin typeface="Times New Roman" pitchFamily="18" charset="0"/>
              </a:rPr>
              <a:t>hai</a:t>
            </a:r>
            <a:r>
              <a:rPr lang="en-US" sz="2000" b="1" dirty="0">
                <a:latin typeface="Times New Roman" pitchFamily="18" charset="0"/>
              </a:rPr>
              <a:t> </a:t>
            </a:r>
            <a:r>
              <a:rPr lang="en-US" sz="2000" b="1" dirty="0" err="1">
                <a:latin typeface="Times New Roman" pitchFamily="18" charset="0"/>
              </a:rPr>
              <a:t>khuyết</a:t>
            </a:r>
            <a:r>
              <a:rPr lang="en-US" sz="2000" b="1" dirty="0">
                <a:latin typeface="Times New Roman" pitchFamily="18" charset="0"/>
              </a:rPr>
              <a:t> b </a:t>
            </a:r>
            <a:r>
              <a:rPr lang="en-US" sz="2000" b="1" dirty="0" err="1">
                <a:latin typeface="Times New Roman" pitchFamily="18" charset="0"/>
              </a:rPr>
              <a:t>và</a:t>
            </a:r>
            <a:r>
              <a:rPr lang="en-US" sz="2000" b="1" dirty="0">
                <a:latin typeface="Times New Roman" pitchFamily="18" charset="0"/>
              </a:rPr>
              <a:t> c</a:t>
            </a:r>
          </a:p>
          <a:p>
            <a:pPr eaLnBrk="1" hangingPunct="1"/>
            <a:r>
              <a:rPr lang="en-US" sz="2000" b="1" i="1" dirty="0"/>
              <a:t>(</a:t>
            </a:r>
            <a:r>
              <a:rPr lang="en-US" sz="2000" b="1" i="1" dirty="0" err="1"/>
              <a:t>hệ</a:t>
            </a:r>
            <a:r>
              <a:rPr lang="en-US" sz="2000" b="1" i="1" dirty="0"/>
              <a:t> </a:t>
            </a:r>
            <a:r>
              <a:rPr lang="en-US" sz="2000" b="1" i="1" dirty="0" err="1"/>
              <a:t>số</a:t>
            </a:r>
            <a:r>
              <a:rPr lang="en-US" sz="2000" b="1" i="1" dirty="0"/>
              <a:t> b=0;c=0)</a:t>
            </a:r>
          </a:p>
          <a:p>
            <a:pPr eaLnBrk="1" hangingPunct="1">
              <a:spcBef>
                <a:spcPct val="20000"/>
              </a:spcBef>
            </a:pPr>
            <a:r>
              <a:rPr lang="en-US" b="1" dirty="0">
                <a:latin typeface="Times New Roman" pitchFamily="18" charset="0"/>
              </a:rPr>
              <a:t>          ax²  = 0,  (a ≠ 0).</a:t>
            </a:r>
          </a:p>
        </p:txBody>
      </p:sp>
      <p:sp>
        <p:nvSpPr>
          <p:cNvPr id="3" name="TextBox 2"/>
          <p:cNvSpPr txBox="1"/>
          <p:nvPr/>
        </p:nvSpPr>
        <p:spPr>
          <a:xfrm>
            <a:off x="43384" y="2764473"/>
            <a:ext cx="4147616" cy="430887"/>
          </a:xfrm>
          <a:prstGeom prst="rect">
            <a:avLst/>
          </a:prstGeom>
          <a:solidFill>
            <a:schemeClr val="accent6">
              <a:lumMod val="20000"/>
              <a:lumOff val="80000"/>
            </a:schemeClr>
          </a:solidFill>
        </p:spPr>
        <p:txBody>
          <a:bodyPr wrap="square" rtlCol="0">
            <a:spAutoFit/>
          </a:bodyPr>
          <a:lstStyle/>
          <a:p>
            <a:pPr algn="l"/>
            <a:r>
              <a:rPr lang="en-US" b="1" dirty="0">
                <a:sym typeface="Wingdings" pitchFamily="2" charset="2"/>
              </a:rPr>
              <a:t>                   </a:t>
            </a:r>
            <a:r>
              <a:rPr lang="en-US" b="1" dirty="0"/>
              <a:t>x  = 0</a:t>
            </a:r>
            <a:endParaRPr lang="vi-VN" dirty="0"/>
          </a:p>
        </p:txBody>
      </p:sp>
      <p:sp>
        <p:nvSpPr>
          <p:cNvPr id="13" name="Rectangle 56"/>
          <p:cNvSpPr>
            <a:spLocks noChangeArrowheads="1"/>
          </p:cNvSpPr>
          <p:nvPr/>
        </p:nvSpPr>
        <p:spPr bwMode="auto">
          <a:xfrm>
            <a:off x="100940" y="3631287"/>
            <a:ext cx="4114800" cy="1077218"/>
          </a:xfrm>
          <a:prstGeom prst="rect">
            <a:avLst/>
          </a:prstGeom>
          <a:solidFill>
            <a:schemeClr val="accent6">
              <a:lumMod val="20000"/>
              <a:lumOff val="80000"/>
            </a:schemeClr>
          </a:solidFill>
          <a:ln>
            <a:noFill/>
          </a:ln>
          <a:effectLst/>
        </p:spPr>
        <p:txBody>
          <a:bodyPr wrap="square">
            <a:spAutoFit/>
          </a:bodyPr>
          <a:lstStyle/>
          <a:p>
            <a:pPr algn="l" eaLnBrk="1" hangingPunct="1"/>
            <a:r>
              <a:rPr lang="en-US" sz="2000" b="1" dirty="0">
                <a:latin typeface="Times New Roman" pitchFamily="18" charset="0"/>
              </a:rPr>
              <a:t>*</a:t>
            </a:r>
            <a:r>
              <a:rPr lang="en-US" sz="2000" b="1" dirty="0" err="1">
                <a:latin typeface="Times New Roman" pitchFamily="18" charset="0"/>
              </a:rPr>
              <a:t>Phương</a:t>
            </a:r>
            <a:r>
              <a:rPr lang="en-US" sz="2000" b="1" dirty="0">
                <a:latin typeface="Times New Roman" pitchFamily="18" charset="0"/>
              </a:rPr>
              <a:t> </a:t>
            </a:r>
            <a:r>
              <a:rPr lang="en-US" sz="2000" b="1" dirty="0" err="1">
                <a:latin typeface="Times New Roman" pitchFamily="18" charset="0"/>
              </a:rPr>
              <a:t>trình</a:t>
            </a:r>
            <a:r>
              <a:rPr lang="en-US" sz="2000" b="1" dirty="0">
                <a:latin typeface="Times New Roman" pitchFamily="18" charset="0"/>
              </a:rPr>
              <a:t> </a:t>
            </a:r>
            <a:r>
              <a:rPr lang="en-US" sz="2000" b="1" dirty="0" err="1">
                <a:latin typeface="Times New Roman" pitchFamily="18" charset="0"/>
              </a:rPr>
              <a:t>bậc</a:t>
            </a:r>
            <a:r>
              <a:rPr lang="en-US" sz="2000" b="1" dirty="0">
                <a:latin typeface="Times New Roman" pitchFamily="18" charset="0"/>
              </a:rPr>
              <a:t> </a:t>
            </a:r>
            <a:r>
              <a:rPr lang="en-US" sz="2000" b="1" dirty="0" err="1">
                <a:latin typeface="Times New Roman" pitchFamily="18" charset="0"/>
              </a:rPr>
              <a:t>hai</a:t>
            </a:r>
            <a:r>
              <a:rPr lang="en-US" sz="2000" b="1" dirty="0">
                <a:latin typeface="Times New Roman" pitchFamily="18" charset="0"/>
              </a:rPr>
              <a:t> </a:t>
            </a:r>
            <a:r>
              <a:rPr lang="en-US" sz="2000" b="1" dirty="0" err="1">
                <a:latin typeface="Times New Roman" pitchFamily="18" charset="0"/>
              </a:rPr>
              <a:t>khuyết</a:t>
            </a:r>
            <a:r>
              <a:rPr lang="en-US" sz="2000" b="1" dirty="0">
                <a:latin typeface="Times New Roman" pitchFamily="18" charset="0"/>
              </a:rPr>
              <a:t> c</a:t>
            </a:r>
          </a:p>
          <a:p>
            <a:pPr eaLnBrk="1" hangingPunct="1"/>
            <a:r>
              <a:rPr lang="en-US" sz="2000" b="1" i="1" dirty="0"/>
              <a:t>(</a:t>
            </a:r>
            <a:r>
              <a:rPr lang="en-US" sz="2000" b="1" i="1" dirty="0" err="1"/>
              <a:t>hệ</a:t>
            </a:r>
            <a:r>
              <a:rPr lang="en-US" sz="2000" b="1" i="1" dirty="0"/>
              <a:t> </a:t>
            </a:r>
            <a:r>
              <a:rPr lang="en-US" sz="2000" b="1" i="1" dirty="0" err="1"/>
              <a:t>số</a:t>
            </a:r>
            <a:r>
              <a:rPr lang="en-US" sz="2000" b="1" i="1" dirty="0"/>
              <a:t> c = 0)</a:t>
            </a:r>
          </a:p>
          <a:p>
            <a:pPr algn="l" eaLnBrk="1" hangingPunct="1"/>
            <a:r>
              <a:rPr lang="en-US" sz="2000" b="1" dirty="0">
                <a:latin typeface="Times New Roman" pitchFamily="18" charset="0"/>
              </a:rPr>
              <a:t>                  </a:t>
            </a:r>
            <a:r>
              <a:rPr lang="en-US" sz="2400" b="1" dirty="0">
                <a:latin typeface="Times New Roman" pitchFamily="18" charset="0"/>
              </a:rPr>
              <a:t>ax² + </a:t>
            </a:r>
            <a:r>
              <a:rPr lang="en-US" sz="2400" b="1" dirty="0" err="1">
                <a:latin typeface="Times New Roman" pitchFamily="18" charset="0"/>
              </a:rPr>
              <a:t>bx</a:t>
            </a:r>
            <a:r>
              <a:rPr lang="en-US" sz="2400" b="1" dirty="0">
                <a:latin typeface="Times New Roman" pitchFamily="18" charset="0"/>
              </a:rPr>
              <a:t> = 0 (a ≠ 0) </a:t>
            </a:r>
            <a:endParaRPr lang="en-US" sz="2400" b="1" i="1" dirty="0">
              <a:latin typeface="Times New Roman" pitchFamily="18" charset="0"/>
              <a:sym typeface="Symbol" pitchFamily="18" charset="2"/>
            </a:endParaRPr>
          </a:p>
        </p:txBody>
      </p:sp>
      <p:graphicFrame>
        <p:nvGraphicFramePr>
          <p:cNvPr id="14" name="Object 41"/>
          <p:cNvGraphicFramePr>
            <a:graphicFrameLocks noChangeAspect="1"/>
          </p:cNvGraphicFramePr>
          <p:nvPr>
            <p:extLst>
              <p:ext uri="{D42A27DB-BD31-4B8C-83A1-F6EECF244321}">
                <p14:modId xmlns:p14="http://schemas.microsoft.com/office/powerpoint/2010/main" val="962257041"/>
              </p:ext>
            </p:extLst>
          </p:nvPr>
        </p:nvGraphicFramePr>
        <p:xfrm>
          <a:off x="76200" y="4648201"/>
          <a:ext cx="4114800" cy="1752599"/>
        </p:xfrm>
        <a:graphic>
          <a:graphicData uri="http://schemas.openxmlformats.org/presentationml/2006/ole">
            <mc:AlternateContent xmlns:mc="http://schemas.openxmlformats.org/markup-compatibility/2006">
              <mc:Choice xmlns:v="urn:schemas-microsoft-com:vml" Requires="v">
                <p:oleObj spid="_x0000_s132203" name="Equation" r:id="rId4" imgW="1041120" imgH="812520" progId="Equation.DSMT4">
                  <p:embed/>
                </p:oleObj>
              </mc:Choice>
              <mc:Fallback>
                <p:oleObj name="Equation" r:id="rId4" imgW="1041120" imgH="812520" progId="Equation.DSMT4">
                  <p:embed/>
                  <p:pic>
                    <p:nvPicPr>
                      <p:cNvPr id="0" name=""/>
                      <p:cNvPicPr>
                        <a:picLocks noChangeAspect="1" noChangeArrowheads="1"/>
                      </p:cNvPicPr>
                      <p:nvPr/>
                    </p:nvPicPr>
                    <p:blipFill>
                      <a:blip r:embed="rId5"/>
                      <a:srcRect/>
                      <a:stretch>
                        <a:fillRect/>
                      </a:stretch>
                    </p:blipFill>
                    <p:spPr bwMode="auto">
                      <a:xfrm>
                        <a:off x="76200" y="4648201"/>
                        <a:ext cx="4114800" cy="1752599"/>
                      </a:xfrm>
                      <a:prstGeom prst="rect">
                        <a:avLst/>
                      </a:prstGeom>
                      <a:solidFill>
                        <a:schemeClr val="accent6">
                          <a:lumMod val="20000"/>
                          <a:lumOff val="80000"/>
                        </a:schemeClr>
                      </a:solidFill>
                      <a:ln>
                        <a:noFill/>
                      </a:ln>
                    </p:spPr>
                  </p:pic>
                </p:oleObj>
              </mc:Fallback>
            </mc:AlternateContent>
          </a:graphicData>
        </a:graphic>
      </p:graphicFrame>
      <p:grpSp>
        <p:nvGrpSpPr>
          <p:cNvPr id="20" name="Group 19"/>
          <p:cNvGrpSpPr/>
          <p:nvPr/>
        </p:nvGrpSpPr>
        <p:grpSpPr>
          <a:xfrm>
            <a:off x="4191000" y="533400"/>
            <a:ext cx="4876800" cy="4877636"/>
            <a:chOff x="4191000" y="533400"/>
            <a:chExt cx="4876800" cy="4877636"/>
          </a:xfrm>
          <a:solidFill>
            <a:schemeClr val="accent6">
              <a:lumMod val="20000"/>
              <a:lumOff val="80000"/>
            </a:schemeClr>
          </a:solidFill>
        </p:grpSpPr>
        <p:sp>
          <p:nvSpPr>
            <p:cNvPr id="17" name="Rectangle 26"/>
            <p:cNvSpPr>
              <a:spLocks noChangeArrowheads="1"/>
            </p:cNvSpPr>
            <p:nvPr/>
          </p:nvSpPr>
          <p:spPr bwMode="auto">
            <a:xfrm>
              <a:off x="4495800" y="533400"/>
              <a:ext cx="4343400" cy="1224951"/>
            </a:xfrm>
            <a:prstGeom prst="rect">
              <a:avLst/>
            </a:prstGeom>
            <a:grpFill/>
            <a:ln>
              <a:noFill/>
            </a:ln>
            <a:effectLst/>
          </p:spPr>
          <p:txBody>
            <a:bodyPr wrap="square">
              <a:spAutoFit/>
            </a:bodyPr>
            <a:lstStyle/>
            <a:p>
              <a:pPr eaLnBrk="1" hangingPunct="1"/>
              <a:r>
                <a:rPr lang="en-US" sz="2000" b="1" dirty="0">
                  <a:latin typeface="Times New Roman" pitchFamily="18" charset="0"/>
                </a:rPr>
                <a:t>*</a:t>
              </a:r>
              <a:r>
                <a:rPr lang="en-US" sz="2000" b="1" dirty="0" err="1">
                  <a:latin typeface="Times New Roman" pitchFamily="18" charset="0"/>
                </a:rPr>
                <a:t>Phương</a:t>
              </a:r>
              <a:r>
                <a:rPr lang="en-US" sz="2000" b="1" dirty="0">
                  <a:latin typeface="Times New Roman" pitchFamily="18" charset="0"/>
                </a:rPr>
                <a:t> </a:t>
              </a:r>
              <a:r>
                <a:rPr lang="en-US" sz="2000" b="1" dirty="0" err="1">
                  <a:latin typeface="Times New Roman" pitchFamily="18" charset="0"/>
                </a:rPr>
                <a:t>trình</a:t>
              </a:r>
              <a:r>
                <a:rPr lang="en-US" sz="2000" b="1" dirty="0">
                  <a:latin typeface="Times New Roman" pitchFamily="18" charset="0"/>
                </a:rPr>
                <a:t> </a:t>
              </a:r>
              <a:r>
                <a:rPr lang="en-US" sz="2000" b="1" dirty="0" err="1">
                  <a:latin typeface="Times New Roman" pitchFamily="18" charset="0"/>
                </a:rPr>
                <a:t>bậc</a:t>
              </a:r>
              <a:r>
                <a:rPr lang="en-US" sz="2000" b="1" dirty="0">
                  <a:latin typeface="Times New Roman" pitchFamily="18" charset="0"/>
                </a:rPr>
                <a:t> </a:t>
              </a:r>
              <a:r>
                <a:rPr lang="en-US" sz="2000" b="1" dirty="0" err="1">
                  <a:latin typeface="Times New Roman" pitchFamily="18" charset="0"/>
                </a:rPr>
                <a:t>hai</a:t>
              </a:r>
              <a:r>
                <a:rPr lang="en-US" sz="2000" b="1" dirty="0">
                  <a:latin typeface="Times New Roman" pitchFamily="18" charset="0"/>
                </a:rPr>
                <a:t> </a:t>
              </a:r>
              <a:r>
                <a:rPr lang="en-US" sz="2000" b="1" dirty="0" err="1">
                  <a:latin typeface="Times New Roman" pitchFamily="18" charset="0"/>
                </a:rPr>
                <a:t>khuyết</a:t>
              </a:r>
              <a:r>
                <a:rPr lang="en-US" sz="2000" b="1" dirty="0">
                  <a:latin typeface="Times New Roman" pitchFamily="18" charset="0"/>
                </a:rPr>
                <a:t> b</a:t>
              </a:r>
            </a:p>
            <a:p>
              <a:pPr eaLnBrk="1" hangingPunct="1"/>
              <a:r>
                <a:rPr lang="en-US" sz="2000" b="1" i="1" dirty="0"/>
                <a:t>(</a:t>
              </a:r>
              <a:r>
                <a:rPr lang="en-US" sz="2000" b="1" i="1" dirty="0" err="1"/>
                <a:t>hệ</a:t>
              </a:r>
              <a:r>
                <a:rPr lang="en-US" sz="2000" b="1" i="1" dirty="0"/>
                <a:t> </a:t>
              </a:r>
              <a:r>
                <a:rPr lang="en-US" sz="2000" b="1" i="1" dirty="0" err="1"/>
                <a:t>số</a:t>
              </a:r>
              <a:r>
                <a:rPr lang="en-US" sz="2000" b="1" i="1" dirty="0"/>
                <a:t> b = 0)</a:t>
              </a:r>
            </a:p>
            <a:p>
              <a:pPr eaLnBrk="1" hangingPunct="1">
                <a:spcBef>
                  <a:spcPct val="20000"/>
                </a:spcBef>
              </a:pPr>
              <a:r>
                <a:rPr lang="en-US" sz="2800" b="1" dirty="0">
                  <a:latin typeface="Times New Roman" pitchFamily="18" charset="0"/>
                </a:rPr>
                <a:t>          ax² + c = 0,  (a ≠ 0).</a:t>
              </a:r>
            </a:p>
          </p:txBody>
        </p:sp>
        <p:graphicFrame>
          <p:nvGraphicFramePr>
            <p:cNvPr id="5" name="Object 4"/>
            <p:cNvGraphicFramePr>
              <a:graphicFrameLocks noChangeAspect="1"/>
            </p:cNvGraphicFramePr>
            <p:nvPr>
              <p:extLst>
                <p:ext uri="{D42A27DB-BD31-4B8C-83A1-F6EECF244321}">
                  <p14:modId xmlns:p14="http://schemas.microsoft.com/office/powerpoint/2010/main" val="1901472258"/>
                </p:ext>
              </p:extLst>
            </p:nvPr>
          </p:nvGraphicFramePr>
          <p:xfrm>
            <a:off x="5562600" y="1792166"/>
            <a:ext cx="2057400" cy="570034"/>
          </p:xfrm>
          <a:graphic>
            <a:graphicData uri="http://schemas.openxmlformats.org/presentationml/2006/ole">
              <mc:AlternateContent xmlns:mc="http://schemas.openxmlformats.org/markup-compatibility/2006">
                <mc:Choice xmlns:v="urn:schemas-microsoft-com:vml" Requires="v">
                  <p:oleObj spid="_x0000_s132204" name="Equation" r:id="rId6" imgW="825500" imgH="228600" progId="Equation.DSMT4">
                    <p:embed/>
                  </p:oleObj>
                </mc:Choice>
                <mc:Fallback>
                  <p:oleObj name="Equation" r:id="rId6" imgW="825500" imgH="228600" progId="Equation.DSMT4">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1792166"/>
                          <a:ext cx="2057400" cy="570034"/>
                        </a:xfrm>
                        <a:prstGeom prst="rect">
                          <a:avLst/>
                        </a:prstGeom>
                        <a:noFill/>
                        <a:ln>
                          <a:noFill/>
                        </a:ln>
                        <a:effec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114957828"/>
                </p:ext>
              </p:extLst>
            </p:nvPr>
          </p:nvGraphicFramePr>
          <p:xfrm>
            <a:off x="5591300" y="2115540"/>
            <a:ext cx="2209800" cy="1008660"/>
          </p:xfrm>
          <a:graphic>
            <a:graphicData uri="http://schemas.openxmlformats.org/presentationml/2006/ole">
              <mc:AlternateContent xmlns:mc="http://schemas.openxmlformats.org/markup-compatibility/2006">
                <mc:Choice xmlns:v="urn:schemas-microsoft-com:vml" Requires="v">
                  <p:oleObj spid="_x0000_s132205" name="Equation" r:id="rId8" imgW="863225" imgH="444307" progId="Equation.DSMT4">
                    <p:embed/>
                  </p:oleObj>
                </mc:Choice>
                <mc:Fallback>
                  <p:oleObj name="Equation" r:id="rId8" imgW="863225" imgH="444307" progId="Equation.DSMT4">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91300" y="2115540"/>
                          <a:ext cx="2209800" cy="1008660"/>
                        </a:xfrm>
                        <a:prstGeom prst="rect">
                          <a:avLst/>
                        </a:prstGeom>
                        <a:noFill/>
                        <a:ln>
                          <a:noFill/>
                        </a:ln>
                        <a:effec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712864642"/>
                </p:ext>
              </p:extLst>
            </p:nvPr>
          </p:nvGraphicFramePr>
          <p:xfrm>
            <a:off x="4191000" y="2827338"/>
            <a:ext cx="3886200" cy="801379"/>
          </p:xfrm>
          <a:graphic>
            <a:graphicData uri="http://schemas.openxmlformats.org/presentationml/2006/ole">
              <mc:AlternateContent xmlns:mc="http://schemas.openxmlformats.org/markup-compatibility/2006">
                <mc:Choice xmlns:v="urn:schemas-microsoft-com:vml" Requires="v">
                  <p:oleObj spid="_x0000_s132206" name="Equation" r:id="rId10" imgW="2158920" imgH="444240" progId="Equation.DSMT4">
                    <p:embed/>
                  </p:oleObj>
                </mc:Choice>
                <mc:Fallback>
                  <p:oleObj name="Equation" r:id="rId10" imgW="2158920" imgH="444240" progId="Equation.DSMT4">
                    <p:embed/>
                    <p:pic>
                      <p:nvPicPr>
                        <p:cNvPr id="0" name="Object 4"/>
                        <p:cNvPicPr>
                          <a:picLocks noChangeAspect="1" noChangeArrowheads="1"/>
                        </p:cNvPicPr>
                        <p:nvPr/>
                      </p:nvPicPr>
                      <p:blipFill>
                        <a:blip r:embed="rId11"/>
                        <a:srcRect/>
                        <a:stretch>
                          <a:fillRect/>
                        </a:stretch>
                      </p:blipFill>
                      <p:spPr bwMode="auto">
                        <a:xfrm>
                          <a:off x="4191000" y="2827338"/>
                          <a:ext cx="3886200" cy="801379"/>
                        </a:xfrm>
                        <a:prstGeom prst="rect">
                          <a:avLst/>
                        </a:prstGeom>
                        <a:noFill/>
                        <a:ln>
                          <a:noFill/>
                        </a:ln>
                        <a:effec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418279845"/>
                </p:ext>
              </p:extLst>
            </p:nvPr>
          </p:nvGraphicFramePr>
          <p:xfrm>
            <a:off x="4191000" y="3764815"/>
            <a:ext cx="4876800" cy="1646221"/>
          </p:xfrm>
          <a:graphic>
            <a:graphicData uri="http://schemas.openxmlformats.org/presentationml/2006/ole">
              <mc:AlternateContent xmlns:mc="http://schemas.openxmlformats.org/markup-compatibility/2006">
                <mc:Choice xmlns:v="urn:schemas-microsoft-com:vml" Requires="v">
                  <p:oleObj spid="_x0000_s132207" name="Equation" r:id="rId12" imgW="3022560" imgH="977760" progId="Equation.DSMT4">
                    <p:embed/>
                  </p:oleObj>
                </mc:Choice>
                <mc:Fallback>
                  <p:oleObj name="Equation" r:id="rId12" imgW="3022560" imgH="977760" progId="Equation.DSMT4">
                    <p:embed/>
                    <p:pic>
                      <p:nvPicPr>
                        <p:cNvPr id="0" name="Object 5"/>
                        <p:cNvPicPr>
                          <a:picLocks noChangeAspect="1" noChangeArrowheads="1"/>
                        </p:cNvPicPr>
                        <p:nvPr/>
                      </p:nvPicPr>
                      <p:blipFill>
                        <a:blip r:embed="rId13"/>
                        <a:srcRect/>
                        <a:stretch>
                          <a:fillRect/>
                        </a:stretch>
                      </p:blipFill>
                      <p:spPr bwMode="auto">
                        <a:xfrm>
                          <a:off x="4191000" y="3764815"/>
                          <a:ext cx="4876800" cy="1646221"/>
                        </a:xfrm>
                        <a:prstGeom prst="rect">
                          <a:avLst/>
                        </a:prstGeom>
                        <a:noFill/>
                        <a:ln>
                          <a:noFill/>
                        </a:ln>
                        <a:effectLst/>
                      </p:spPr>
                    </p:pic>
                  </p:oleObj>
                </mc:Fallback>
              </mc:AlternateContent>
            </a:graphicData>
          </a:graphic>
        </p:graphicFrame>
      </p:grpSp>
      <p:cxnSp>
        <p:nvCxnSpPr>
          <p:cNvPr id="19" name="Straight Connector 18"/>
          <p:cNvCxnSpPr/>
          <p:nvPr/>
        </p:nvCxnSpPr>
        <p:spPr bwMode="auto">
          <a:xfrm>
            <a:off x="4191000" y="661380"/>
            <a:ext cx="0" cy="581562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32886383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42"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6" presetClass="entr" presetSubtype="21"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inVertical)">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9810" name="Group 82"/>
          <p:cNvGrpSpPr>
            <a:grpSpLocks/>
          </p:cNvGrpSpPr>
          <p:nvPr/>
        </p:nvGrpSpPr>
        <p:grpSpPr bwMode="auto">
          <a:xfrm>
            <a:off x="0" y="15876"/>
            <a:ext cx="1371600" cy="517526"/>
            <a:chOff x="179" y="96"/>
            <a:chExt cx="822" cy="326"/>
          </a:xfrm>
        </p:grpSpPr>
        <p:sp>
          <p:nvSpPr>
            <p:cNvPr id="329811" name="AutoShape 83"/>
            <p:cNvSpPr>
              <a:spLocks noChangeArrowheads="1"/>
            </p:cNvSpPr>
            <p:nvPr/>
          </p:nvSpPr>
          <p:spPr bwMode="ltGray">
            <a:xfrm>
              <a:off x="179" y="122"/>
              <a:ext cx="822" cy="300"/>
            </a:xfrm>
            <a:prstGeom prst="roundRect">
              <a:avLst>
                <a:gd name="adj" fmla="val 16667"/>
              </a:avLst>
            </a:prstGeom>
            <a:gradFill rotWithShape="1">
              <a:gsLst>
                <a:gs pos="0">
                  <a:schemeClr val="hlink"/>
                </a:gs>
                <a:gs pos="100000">
                  <a:schemeClr val="hlink">
                    <a:gamma/>
                    <a:shade val="78824"/>
                    <a:invGamma/>
                  </a:schemeClr>
                </a:gs>
              </a:gsLst>
              <a:path path="rect">
                <a:fillToRect l="100000" b="100000"/>
              </a:path>
            </a:gradFill>
            <a:ln w="38100" algn="ctr">
              <a:solidFill>
                <a:srgbClr val="F8F8F8">
                  <a:alpha val="70000"/>
                </a:srgbClr>
              </a:solidFill>
              <a:round/>
              <a:headEnd/>
              <a:tailEnd/>
            </a:ln>
            <a:effectLst/>
          </p:spPr>
          <p:txBody>
            <a:bodyPr wrap="none" anchor="ctr"/>
            <a:lstStyle/>
            <a:p>
              <a:endParaRPr lang="en-US" sz="2000"/>
            </a:p>
          </p:txBody>
        </p:sp>
        <p:sp>
          <p:nvSpPr>
            <p:cNvPr id="329812" name="Text Box 84"/>
            <p:cNvSpPr txBox="1">
              <a:spLocks noChangeArrowheads="1"/>
            </p:cNvSpPr>
            <p:nvPr/>
          </p:nvSpPr>
          <p:spPr bwMode="black">
            <a:xfrm>
              <a:off x="205" y="134"/>
              <a:ext cx="779" cy="252"/>
            </a:xfrm>
            <a:prstGeom prst="rect">
              <a:avLst/>
            </a:prstGeom>
            <a:noFill/>
            <a:ln w="9525" algn="ctr">
              <a:noFill/>
              <a:miter lim="800000"/>
              <a:headEnd/>
              <a:tailEnd/>
            </a:ln>
            <a:effectLst/>
          </p:spPr>
          <p:txBody>
            <a:bodyPr>
              <a:spAutoFit/>
            </a:bodyPr>
            <a:lstStyle/>
            <a:p>
              <a:pPr>
                <a:spcBef>
                  <a:spcPct val="50000"/>
                </a:spcBef>
              </a:pPr>
              <a:r>
                <a:rPr lang="en-US" sz="2000" b="1" u="sng" dirty="0" err="1">
                  <a:solidFill>
                    <a:schemeClr val="bg1"/>
                  </a:solidFill>
                  <a:latin typeface="Arial" pitchFamily="34" charset="0"/>
                </a:rPr>
                <a:t>Tiết</a:t>
              </a:r>
              <a:r>
                <a:rPr lang="en-US" sz="2000" b="1" u="sng" dirty="0">
                  <a:solidFill>
                    <a:schemeClr val="bg1"/>
                  </a:solidFill>
                  <a:latin typeface="Arial" pitchFamily="34" charset="0"/>
                </a:rPr>
                <a:t> 45:</a:t>
              </a:r>
              <a:r>
                <a:rPr lang="en-US" sz="2000" b="1" dirty="0">
                  <a:solidFill>
                    <a:schemeClr val="bg1"/>
                  </a:solidFill>
                  <a:latin typeface="Arial" pitchFamily="34" charset="0"/>
                </a:rPr>
                <a:t> </a:t>
              </a:r>
            </a:p>
          </p:txBody>
        </p:sp>
        <p:pic>
          <p:nvPicPr>
            <p:cNvPr id="329813" name="Picture 85" descr="1"/>
            <p:cNvPicPr>
              <a:picLocks noChangeAspect="1" noChangeArrowheads="1"/>
            </p:cNvPicPr>
            <p:nvPr/>
          </p:nvPicPr>
          <p:blipFill>
            <a:blip r:embed="rId3"/>
            <a:srcRect/>
            <a:stretch>
              <a:fillRect/>
            </a:stretch>
          </p:blipFill>
          <p:spPr bwMode="auto">
            <a:xfrm>
              <a:off x="204" y="96"/>
              <a:ext cx="769" cy="98"/>
            </a:xfrm>
            <a:prstGeom prst="rect">
              <a:avLst/>
            </a:prstGeom>
            <a:noFill/>
          </p:spPr>
        </p:pic>
      </p:grpSp>
      <p:sp>
        <p:nvSpPr>
          <p:cNvPr id="329814" name="AutoShape 86"/>
          <p:cNvSpPr>
            <a:spLocks noChangeArrowheads="1"/>
          </p:cNvSpPr>
          <p:nvPr/>
        </p:nvSpPr>
        <p:spPr bwMode="gray">
          <a:xfrm>
            <a:off x="1600200" y="28122"/>
            <a:ext cx="7239000" cy="476250"/>
          </a:xfrm>
          <a:prstGeom prst="roundRect">
            <a:avLst>
              <a:gd name="adj" fmla="val 50000"/>
            </a:avLst>
          </a:prstGeom>
          <a:gradFill rotWithShape="1">
            <a:gsLst>
              <a:gs pos="0">
                <a:srgbClr val="49ACE3"/>
              </a:gs>
              <a:gs pos="50000">
                <a:srgbClr val="49ACE3">
                  <a:gamma/>
                  <a:tint val="24314"/>
                  <a:invGamma/>
                </a:srgbClr>
              </a:gs>
              <a:gs pos="100000">
                <a:srgbClr val="49ACE3"/>
              </a:gs>
            </a:gsLst>
            <a:lin ang="0" scaled="1"/>
          </a:gradFill>
          <a:ln w="38100" algn="ctr">
            <a:solidFill>
              <a:srgbClr val="FFFFFF"/>
            </a:solidFill>
            <a:round/>
            <a:headEnd/>
            <a:tailEnd/>
          </a:ln>
          <a:effectLst>
            <a:outerShdw dist="63500" dir="3187806" algn="ctr" rotWithShape="0">
              <a:srgbClr val="B2B2B2"/>
            </a:outerShdw>
          </a:effectLst>
        </p:spPr>
        <p:txBody>
          <a:bodyPr wrap="none" anchor="ctr"/>
          <a:lstStyle/>
          <a:p>
            <a:pPr>
              <a:defRPr/>
            </a:pPr>
            <a:r>
              <a:rPr lang="en-US" sz="2400" b="1" dirty="0">
                <a:solidFill>
                  <a:srgbClr val="FF0000"/>
                </a:solidFill>
                <a:effectLst>
                  <a:outerShdw blurRad="38100" dist="38100" dir="2700000" algn="tl">
                    <a:srgbClr val="000000">
                      <a:alpha val="43137"/>
                    </a:srgbClr>
                  </a:outerShdw>
                </a:effectLst>
              </a:rPr>
              <a:t>PHƯƠNG TRÌNH BẬC HAI MỘT ẨN</a:t>
            </a:r>
          </a:p>
        </p:txBody>
      </p:sp>
      <p:cxnSp>
        <p:nvCxnSpPr>
          <p:cNvPr id="19" name="Straight Connector 18"/>
          <p:cNvCxnSpPr/>
          <p:nvPr/>
        </p:nvCxnSpPr>
        <p:spPr bwMode="auto">
          <a:xfrm>
            <a:off x="3652554" y="668617"/>
            <a:ext cx="0" cy="581562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
        <p:nvSpPr>
          <p:cNvPr id="11" name="Text Box 31"/>
          <p:cNvSpPr txBox="1">
            <a:spLocks noChangeArrowheads="1"/>
          </p:cNvSpPr>
          <p:nvPr/>
        </p:nvSpPr>
        <p:spPr bwMode="auto">
          <a:xfrm>
            <a:off x="41715" y="668617"/>
            <a:ext cx="2501900" cy="438150"/>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eaLnBrk="1" hangingPunct="1">
              <a:spcBef>
                <a:spcPct val="50000"/>
              </a:spcBef>
            </a:pPr>
            <a:r>
              <a:rPr lang="en-US" sz="2200" b="1">
                <a:solidFill>
                  <a:schemeClr val="bg1"/>
                </a:solidFill>
                <a:latin typeface="Times New Roman" pitchFamily="18" charset="0"/>
              </a:rPr>
              <a:t>Bài tập 12 (Sgk-42)</a:t>
            </a:r>
          </a:p>
        </p:txBody>
      </p:sp>
      <p:grpSp>
        <p:nvGrpSpPr>
          <p:cNvPr id="2" name="Group 1"/>
          <p:cNvGrpSpPr/>
          <p:nvPr/>
        </p:nvGrpSpPr>
        <p:grpSpPr>
          <a:xfrm>
            <a:off x="71250" y="1219200"/>
            <a:ext cx="3357750" cy="1828800"/>
            <a:chOff x="71250" y="1196439"/>
            <a:chExt cx="3357750" cy="1828800"/>
          </a:xfrm>
          <a:solidFill>
            <a:schemeClr val="accent6">
              <a:lumMod val="20000"/>
              <a:lumOff val="80000"/>
            </a:schemeClr>
          </a:solidFill>
        </p:grpSpPr>
        <p:sp>
          <p:nvSpPr>
            <p:cNvPr id="12" name="TextBox 1"/>
            <p:cNvSpPr txBox="1">
              <a:spLocks noChangeArrowheads="1"/>
            </p:cNvSpPr>
            <p:nvPr/>
          </p:nvSpPr>
          <p:spPr bwMode="auto">
            <a:xfrm>
              <a:off x="71250" y="1196439"/>
              <a:ext cx="3342754" cy="431800"/>
            </a:xfrm>
            <a:prstGeom prst="rect">
              <a:avLst/>
            </a:prstGeom>
            <a:grpFill/>
            <a:ln w="9525">
              <a:solidFill>
                <a:schemeClr val="bg1"/>
              </a:solidFill>
              <a:miter lim="800000"/>
              <a:headEnd/>
              <a:tailEnd/>
            </a:ln>
          </p:spPr>
          <p:txBody>
            <a:bodyPr wrap="square">
              <a:spAutoFit/>
            </a:bodyPr>
            <a:lstStyle>
              <a:lvl1pPr>
                <a:defRPr sz="2200">
                  <a:solidFill>
                    <a:schemeClr val="tx1"/>
                  </a:solidFill>
                  <a:latin typeface=".VnTime" pitchFamily="34" charset="0"/>
                </a:defRPr>
              </a:lvl1pPr>
              <a:lvl2pPr marL="742950" indent="-285750">
                <a:defRPr sz="2200">
                  <a:solidFill>
                    <a:schemeClr val="tx1"/>
                  </a:solidFill>
                  <a:latin typeface=".VnTime" pitchFamily="34" charset="0"/>
                </a:defRPr>
              </a:lvl2pPr>
              <a:lvl3pPr marL="1143000" indent="-228600">
                <a:defRPr sz="2200">
                  <a:solidFill>
                    <a:schemeClr val="tx1"/>
                  </a:solidFill>
                  <a:latin typeface=".VnTime" pitchFamily="34" charset="0"/>
                </a:defRPr>
              </a:lvl3pPr>
              <a:lvl4pPr marL="1600200" indent="-228600">
                <a:defRPr sz="2200">
                  <a:solidFill>
                    <a:schemeClr val="tx1"/>
                  </a:solidFill>
                  <a:latin typeface=".VnTime" pitchFamily="34" charset="0"/>
                </a:defRPr>
              </a:lvl4pPr>
              <a:lvl5pPr marL="2057400" indent="-228600">
                <a:defRPr sz="2200">
                  <a:solidFill>
                    <a:schemeClr val="tx1"/>
                  </a:solidFill>
                  <a:latin typeface=".VnTime" pitchFamily="34" charset="0"/>
                </a:defRPr>
              </a:lvl5pPr>
              <a:lvl6pPr marL="2514600" indent="-228600" eaLnBrk="0" fontAlgn="base" hangingPunct="0">
                <a:spcBef>
                  <a:spcPct val="0"/>
                </a:spcBef>
                <a:spcAft>
                  <a:spcPct val="0"/>
                </a:spcAft>
                <a:defRPr sz="2200">
                  <a:solidFill>
                    <a:schemeClr val="tx1"/>
                  </a:solidFill>
                  <a:latin typeface=".VnTime" pitchFamily="34" charset="0"/>
                </a:defRPr>
              </a:lvl6pPr>
              <a:lvl7pPr marL="2971800" indent="-228600" eaLnBrk="0" fontAlgn="base" hangingPunct="0">
                <a:spcBef>
                  <a:spcPct val="0"/>
                </a:spcBef>
                <a:spcAft>
                  <a:spcPct val="0"/>
                </a:spcAft>
                <a:defRPr sz="2200">
                  <a:solidFill>
                    <a:schemeClr val="tx1"/>
                  </a:solidFill>
                  <a:latin typeface=".VnTime" pitchFamily="34" charset="0"/>
                </a:defRPr>
              </a:lvl7pPr>
              <a:lvl8pPr marL="3429000" indent="-228600" eaLnBrk="0" fontAlgn="base" hangingPunct="0">
                <a:spcBef>
                  <a:spcPct val="0"/>
                </a:spcBef>
                <a:spcAft>
                  <a:spcPct val="0"/>
                </a:spcAft>
                <a:defRPr sz="2200">
                  <a:solidFill>
                    <a:schemeClr val="tx1"/>
                  </a:solidFill>
                  <a:latin typeface=".VnTime" pitchFamily="34" charset="0"/>
                </a:defRPr>
              </a:lvl8pPr>
              <a:lvl9pPr marL="3886200" indent="-228600" eaLnBrk="0" fontAlgn="base" hangingPunct="0">
                <a:spcBef>
                  <a:spcPct val="0"/>
                </a:spcBef>
                <a:spcAft>
                  <a:spcPct val="0"/>
                </a:spcAft>
                <a:defRPr sz="2200">
                  <a:solidFill>
                    <a:schemeClr val="tx1"/>
                  </a:solidFill>
                  <a:latin typeface=".VnTime" pitchFamily="34" charset="0"/>
                </a:defRPr>
              </a:lvl9pPr>
            </a:lstStyle>
            <a:p>
              <a:pPr eaLnBrk="1" hangingPunct="1"/>
              <a:r>
                <a:rPr lang="en-US" b="1" dirty="0" err="1">
                  <a:solidFill>
                    <a:srgbClr val="0000FF"/>
                  </a:solidFill>
                  <a:latin typeface="Times New Roman" pitchFamily="18" charset="0"/>
                  <a:cs typeface="Times New Roman" pitchFamily="18" charset="0"/>
                </a:rPr>
                <a:t>Giải</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các</a:t>
              </a:r>
              <a:r>
                <a:rPr lang="en-US" b="1" dirty="0">
                  <a:solidFill>
                    <a:srgbClr val="0000FF"/>
                  </a:solidFill>
                  <a:latin typeface="Times New Roman" pitchFamily="18" charset="0"/>
                  <a:cs typeface="Times New Roman" pitchFamily="18" charset="0"/>
                </a:rPr>
                <a:t> PT </a:t>
              </a:r>
              <a:r>
                <a:rPr lang="en-US" b="1" dirty="0" err="1">
                  <a:solidFill>
                    <a:srgbClr val="0000FF"/>
                  </a:solidFill>
                  <a:latin typeface="Times New Roman" pitchFamily="18" charset="0"/>
                  <a:cs typeface="Times New Roman" pitchFamily="18" charset="0"/>
                </a:rPr>
                <a:t>sau</a:t>
              </a:r>
              <a:r>
                <a:rPr lang="en-US" b="1" dirty="0">
                  <a:solidFill>
                    <a:srgbClr val="0000FF"/>
                  </a:solidFill>
                  <a:latin typeface="Times New Roman" pitchFamily="18" charset="0"/>
                  <a:cs typeface="Times New Roman" pitchFamily="18" charset="0"/>
                </a:rPr>
                <a:t>:</a:t>
              </a:r>
            </a:p>
          </p:txBody>
        </p:sp>
        <p:graphicFrame>
          <p:nvGraphicFramePr>
            <p:cNvPr id="13" name="Object 45"/>
            <p:cNvGraphicFramePr>
              <a:graphicFrameLocks noChangeAspect="1"/>
            </p:cNvGraphicFramePr>
            <p:nvPr>
              <p:extLst>
                <p:ext uri="{D42A27DB-BD31-4B8C-83A1-F6EECF244321}">
                  <p14:modId xmlns:p14="http://schemas.microsoft.com/office/powerpoint/2010/main" val="2210202021"/>
                </p:ext>
              </p:extLst>
            </p:nvPr>
          </p:nvGraphicFramePr>
          <p:xfrm>
            <a:off x="123541" y="1628239"/>
            <a:ext cx="3305459" cy="1397000"/>
          </p:xfrm>
          <a:graphic>
            <a:graphicData uri="http://schemas.openxmlformats.org/presentationml/2006/ole">
              <mc:AlternateContent xmlns:mc="http://schemas.openxmlformats.org/markup-compatibility/2006">
                <mc:Choice xmlns:v="urn:schemas-microsoft-com:vml" Requires="v">
                  <p:oleObj spid="_x0000_s137313" name="Equation" r:id="rId4" imgW="1282680" imgH="736560" progId="Equation.DSMT4">
                    <p:embed/>
                  </p:oleObj>
                </mc:Choice>
                <mc:Fallback>
                  <p:oleObj name="Equation" r:id="rId4" imgW="1282680" imgH="73656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541" y="1628239"/>
                          <a:ext cx="3305459" cy="1397000"/>
                        </a:xfrm>
                        <a:prstGeom prst="rect">
                          <a:avLst/>
                        </a:prstGeom>
                        <a:solidFill>
                          <a:schemeClr val="accent6">
                            <a:lumMod val="20000"/>
                            <a:lumOff val="80000"/>
                          </a:schemeClr>
                        </a:solidFill>
                        <a:ln>
                          <a:noFill/>
                        </a:ln>
                        <a:effectLst/>
                      </p:spPr>
                    </p:pic>
                  </p:oleObj>
                </mc:Fallback>
              </mc:AlternateContent>
            </a:graphicData>
          </a:graphic>
        </p:graphicFrame>
      </p:grpSp>
      <p:graphicFrame>
        <p:nvGraphicFramePr>
          <p:cNvPr id="14" name="Object 45"/>
          <p:cNvGraphicFramePr>
            <a:graphicFrameLocks noChangeAspect="1"/>
          </p:cNvGraphicFramePr>
          <p:nvPr>
            <p:extLst>
              <p:ext uri="{D42A27DB-BD31-4B8C-83A1-F6EECF244321}">
                <p14:modId xmlns:p14="http://schemas.microsoft.com/office/powerpoint/2010/main" val="1134091261"/>
              </p:ext>
            </p:extLst>
          </p:nvPr>
        </p:nvGraphicFramePr>
        <p:xfrm>
          <a:off x="159544" y="3466565"/>
          <a:ext cx="2424112" cy="455612"/>
        </p:xfrm>
        <a:graphic>
          <a:graphicData uri="http://schemas.openxmlformats.org/presentationml/2006/ole">
            <mc:AlternateContent xmlns:mc="http://schemas.openxmlformats.org/markup-compatibility/2006">
              <mc:Choice xmlns:v="urn:schemas-microsoft-com:vml" Requires="v">
                <p:oleObj spid="_x0000_s137314" name="Equation" r:id="rId6" imgW="990360" imgH="228600" progId="Equation.DSMT4">
                  <p:embed/>
                </p:oleObj>
              </mc:Choice>
              <mc:Fallback>
                <p:oleObj name="Equation" r:id="rId6" imgW="990360" imgH="228600" progId="Equation.DSMT4">
                  <p:embed/>
                  <p:pic>
                    <p:nvPicPr>
                      <p:cNvPr id="0" name=""/>
                      <p:cNvPicPr>
                        <a:picLocks noChangeAspect="1" noChangeArrowheads="1"/>
                      </p:cNvPicPr>
                      <p:nvPr/>
                    </p:nvPicPr>
                    <p:blipFill>
                      <a:blip r:embed="rId7"/>
                      <a:srcRect/>
                      <a:stretch>
                        <a:fillRect/>
                      </a:stretch>
                    </p:blipFill>
                    <p:spPr bwMode="auto">
                      <a:xfrm>
                        <a:off x="159544" y="3466565"/>
                        <a:ext cx="2424112" cy="455612"/>
                      </a:xfrm>
                      <a:prstGeom prst="rect">
                        <a:avLst/>
                      </a:prstGeom>
                      <a:solidFill>
                        <a:schemeClr val="accent6">
                          <a:lumMod val="20000"/>
                          <a:lumOff val="80000"/>
                        </a:schemeClr>
                      </a:solidFill>
                      <a:ln>
                        <a:noFill/>
                      </a:ln>
                    </p:spPr>
                  </p:pic>
                </p:oleObj>
              </mc:Fallback>
            </mc:AlternateContent>
          </a:graphicData>
        </a:graphic>
      </p:graphicFrame>
      <p:graphicFrame>
        <p:nvGraphicFramePr>
          <p:cNvPr id="15" name="Object 45"/>
          <p:cNvGraphicFramePr>
            <a:graphicFrameLocks noChangeAspect="1"/>
          </p:cNvGraphicFramePr>
          <p:nvPr>
            <p:extLst>
              <p:ext uri="{D42A27DB-BD31-4B8C-83A1-F6EECF244321}">
                <p14:modId xmlns:p14="http://schemas.microsoft.com/office/powerpoint/2010/main" val="2665260540"/>
              </p:ext>
            </p:extLst>
          </p:nvPr>
        </p:nvGraphicFramePr>
        <p:xfrm>
          <a:off x="3810000" y="1245312"/>
          <a:ext cx="2819400" cy="1371600"/>
        </p:xfrm>
        <a:graphic>
          <a:graphicData uri="http://schemas.openxmlformats.org/presentationml/2006/ole">
            <mc:AlternateContent xmlns:mc="http://schemas.openxmlformats.org/markup-compatibility/2006">
              <mc:Choice xmlns:v="urn:schemas-microsoft-com:vml" Requires="v">
                <p:oleObj spid="_x0000_s137315" name="Equation" r:id="rId8" imgW="990360" imgH="723600" progId="Equation.DSMT4">
                  <p:embed/>
                </p:oleObj>
              </mc:Choice>
              <mc:Fallback>
                <p:oleObj name="Equation" r:id="rId8" imgW="990360" imgH="723600" progId="Equation.DSMT4">
                  <p:embed/>
                  <p:pic>
                    <p:nvPicPr>
                      <p:cNvPr id="0" name=""/>
                      <p:cNvPicPr>
                        <a:picLocks noChangeAspect="1" noChangeArrowheads="1"/>
                      </p:cNvPicPr>
                      <p:nvPr/>
                    </p:nvPicPr>
                    <p:blipFill>
                      <a:blip r:embed="rId9"/>
                      <a:srcRect/>
                      <a:stretch>
                        <a:fillRect/>
                      </a:stretch>
                    </p:blipFill>
                    <p:spPr bwMode="auto">
                      <a:xfrm>
                        <a:off x="3810000" y="1245312"/>
                        <a:ext cx="2819400" cy="1371600"/>
                      </a:xfrm>
                      <a:prstGeom prst="rect">
                        <a:avLst/>
                      </a:prstGeom>
                      <a:noFill/>
                      <a:ln>
                        <a:noFill/>
                      </a:ln>
                      <a:effectLst/>
                    </p:spPr>
                  </p:pic>
                </p:oleObj>
              </mc:Fallback>
            </mc:AlternateContent>
          </a:graphicData>
        </a:graphic>
      </p:graphicFrame>
      <p:graphicFrame>
        <p:nvGraphicFramePr>
          <p:cNvPr id="16" name="Object 45"/>
          <p:cNvGraphicFramePr>
            <a:graphicFrameLocks noChangeAspect="1"/>
          </p:cNvGraphicFramePr>
          <p:nvPr>
            <p:extLst>
              <p:ext uri="{D42A27DB-BD31-4B8C-83A1-F6EECF244321}">
                <p14:modId xmlns:p14="http://schemas.microsoft.com/office/powerpoint/2010/main" val="2171268746"/>
              </p:ext>
            </p:extLst>
          </p:nvPr>
        </p:nvGraphicFramePr>
        <p:xfrm>
          <a:off x="3810000" y="3576427"/>
          <a:ext cx="3065462" cy="433388"/>
        </p:xfrm>
        <a:graphic>
          <a:graphicData uri="http://schemas.openxmlformats.org/presentationml/2006/ole">
            <mc:AlternateContent xmlns:mc="http://schemas.openxmlformats.org/markup-compatibility/2006">
              <mc:Choice xmlns:v="urn:schemas-microsoft-com:vml" Requires="v">
                <p:oleObj spid="_x0000_s137316" name="Equation" r:id="rId10" imgW="1269720" imgH="228600" progId="Equation.DSMT4">
                  <p:embed/>
                </p:oleObj>
              </mc:Choice>
              <mc:Fallback>
                <p:oleObj name="Equation" r:id="rId10" imgW="1269720" imgH="228600" progId="Equation.DSMT4">
                  <p:embed/>
                  <p:pic>
                    <p:nvPicPr>
                      <p:cNvPr id="0" name=""/>
                      <p:cNvPicPr>
                        <a:picLocks noChangeAspect="1" noChangeArrowheads="1"/>
                      </p:cNvPicPr>
                      <p:nvPr/>
                    </p:nvPicPr>
                    <p:blipFill>
                      <a:blip r:embed="rId11"/>
                      <a:srcRect/>
                      <a:stretch>
                        <a:fillRect/>
                      </a:stretch>
                    </p:blipFill>
                    <p:spPr bwMode="auto">
                      <a:xfrm>
                        <a:off x="3810000" y="3576427"/>
                        <a:ext cx="3065462" cy="433388"/>
                      </a:xfrm>
                      <a:prstGeom prst="rect">
                        <a:avLst/>
                      </a:prstGeom>
                      <a:solidFill>
                        <a:schemeClr val="accent6">
                          <a:lumMod val="20000"/>
                          <a:lumOff val="80000"/>
                        </a:schemeClr>
                      </a:solidFill>
                      <a:ln>
                        <a:noFill/>
                      </a:ln>
                      <a:effectLst/>
                    </p:spPr>
                  </p:pic>
                </p:oleObj>
              </mc:Fallback>
            </mc:AlternateContent>
          </a:graphicData>
        </a:graphic>
      </p:graphicFrame>
      <p:sp>
        <p:nvSpPr>
          <p:cNvPr id="17" name="TextBox 16"/>
          <p:cNvSpPr txBox="1">
            <a:spLocks noChangeArrowheads="1"/>
          </p:cNvSpPr>
          <p:nvPr/>
        </p:nvSpPr>
        <p:spPr bwMode="auto">
          <a:xfrm>
            <a:off x="-138754" y="5748228"/>
            <a:ext cx="376276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VnTime" pitchFamily="34" charset="0"/>
              </a:defRPr>
            </a:lvl1pPr>
            <a:lvl2pPr marL="742950" indent="-285750">
              <a:defRPr sz="2200">
                <a:solidFill>
                  <a:schemeClr val="tx1"/>
                </a:solidFill>
                <a:latin typeface=".VnTime" pitchFamily="34" charset="0"/>
              </a:defRPr>
            </a:lvl2pPr>
            <a:lvl3pPr marL="1143000" indent="-228600">
              <a:defRPr sz="2200">
                <a:solidFill>
                  <a:schemeClr val="tx1"/>
                </a:solidFill>
                <a:latin typeface=".VnTime" pitchFamily="34" charset="0"/>
              </a:defRPr>
            </a:lvl3pPr>
            <a:lvl4pPr marL="1600200" indent="-228600">
              <a:defRPr sz="2200">
                <a:solidFill>
                  <a:schemeClr val="tx1"/>
                </a:solidFill>
                <a:latin typeface=".VnTime" pitchFamily="34" charset="0"/>
              </a:defRPr>
            </a:lvl4pPr>
            <a:lvl5pPr marL="2057400" indent="-228600">
              <a:defRPr sz="2200">
                <a:solidFill>
                  <a:schemeClr val="tx1"/>
                </a:solidFill>
                <a:latin typeface=".VnTime" pitchFamily="34" charset="0"/>
              </a:defRPr>
            </a:lvl5pPr>
            <a:lvl6pPr marL="2514600" indent="-228600" eaLnBrk="0" fontAlgn="base" hangingPunct="0">
              <a:spcBef>
                <a:spcPct val="0"/>
              </a:spcBef>
              <a:spcAft>
                <a:spcPct val="0"/>
              </a:spcAft>
              <a:defRPr sz="2200">
                <a:solidFill>
                  <a:schemeClr val="tx1"/>
                </a:solidFill>
                <a:latin typeface=".VnTime" pitchFamily="34" charset="0"/>
              </a:defRPr>
            </a:lvl6pPr>
            <a:lvl7pPr marL="2971800" indent="-228600" eaLnBrk="0" fontAlgn="base" hangingPunct="0">
              <a:spcBef>
                <a:spcPct val="0"/>
              </a:spcBef>
              <a:spcAft>
                <a:spcPct val="0"/>
              </a:spcAft>
              <a:defRPr sz="2200">
                <a:solidFill>
                  <a:schemeClr val="tx1"/>
                </a:solidFill>
                <a:latin typeface=".VnTime" pitchFamily="34" charset="0"/>
              </a:defRPr>
            </a:lvl7pPr>
            <a:lvl8pPr marL="3429000" indent="-228600" eaLnBrk="0" fontAlgn="base" hangingPunct="0">
              <a:spcBef>
                <a:spcPct val="0"/>
              </a:spcBef>
              <a:spcAft>
                <a:spcPct val="0"/>
              </a:spcAft>
              <a:defRPr sz="2200">
                <a:solidFill>
                  <a:schemeClr val="tx1"/>
                </a:solidFill>
                <a:latin typeface=".VnTime" pitchFamily="34" charset="0"/>
              </a:defRPr>
            </a:lvl8pPr>
            <a:lvl9pPr marL="3886200" indent="-228600" eaLnBrk="0" fontAlgn="base" hangingPunct="0">
              <a:spcBef>
                <a:spcPct val="0"/>
              </a:spcBef>
              <a:spcAft>
                <a:spcPct val="0"/>
              </a:spcAft>
              <a:defRPr sz="2200">
                <a:solidFill>
                  <a:schemeClr val="tx1"/>
                </a:solidFill>
                <a:latin typeface=".VnTime" pitchFamily="34" charset="0"/>
              </a:defRPr>
            </a:lvl9pPr>
          </a:lstStyle>
          <a:p>
            <a:pPr eaLnBrk="1" hangingPunct="1"/>
            <a:r>
              <a:rPr lang="en-US" sz="2000" b="1" dirty="0" err="1">
                <a:latin typeface="Times New Roman" pitchFamily="18" charset="0"/>
                <a:cs typeface="Times New Roman" pitchFamily="18" charset="0"/>
              </a:rPr>
              <a:t>Vậy</a:t>
            </a:r>
            <a:r>
              <a:rPr lang="en-US" sz="2000" b="1" dirty="0">
                <a:latin typeface="Times New Roman" pitchFamily="18" charset="0"/>
                <a:cs typeface="Times New Roman" pitchFamily="18" charset="0"/>
              </a:rPr>
              <a:t> PT </a:t>
            </a:r>
            <a:r>
              <a:rPr lang="en-US" sz="2000" b="1" dirty="0" err="1">
                <a:latin typeface="Times New Roman" pitchFamily="18" charset="0"/>
                <a:cs typeface="Times New Roman" pitchFamily="18" charset="0"/>
              </a:rPr>
              <a:t>có</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hai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nghiệm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phân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biệt</a:t>
            </a:r>
            <a:r>
              <a:rPr lang="en-US" sz="2000" b="1" dirty="0">
                <a:latin typeface="Times New Roman" pitchFamily="18" charset="0"/>
                <a:cs typeface="Times New Roman" pitchFamily="18" charset="0"/>
              </a:rPr>
              <a:t> </a:t>
            </a:r>
          </a:p>
          <a:p>
            <a:pPr eaLnBrk="1" hangingPunct="1"/>
            <a:r>
              <a:rPr lang="en-US" sz="2000" b="1" dirty="0">
                <a:latin typeface="Times New Roman" pitchFamily="18" charset="0"/>
                <a:cs typeface="Times New Roman" pitchFamily="18" charset="0"/>
              </a:rPr>
              <a:t>x</a:t>
            </a:r>
            <a:r>
              <a:rPr lang="en-US" sz="2000" b="1" baseline="-25000" dirty="0">
                <a:latin typeface="Times New Roman" pitchFamily="18" charset="0"/>
                <a:cs typeface="Times New Roman" pitchFamily="18" charset="0"/>
              </a:rPr>
              <a:t>1</a:t>
            </a:r>
            <a:r>
              <a:rPr lang="en-US" sz="2000" b="1" dirty="0">
                <a:latin typeface="Times New Roman" pitchFamily="18" charset="0"/>
                <a:cs typeface="Times New Roman" pitchFamily="18" charset="0"/>
              </a:rPr>
              <a:t> =2; x</a:t>
            </a:r>
            <a:r>
              <a:rPr lang="en-US" sz="2000" b="1" baseline="-25000" dirty="0">
                <a:latin typeface="Times New Roman" pitchFamily="18" charset="0"/>
                <a:cs typeface="Times New Roman" pitchFamily="18" charset="0"/>
              </a:rPr>
              <a:t>2</a:t>
            </a:r>
            <a:r>
              <a:rPr lang="en-US" sz="2000" b="1" dirty="0">
                <a:latin typeface="Times New Roman" pitchFamily="18" charset="0"/>
                <a:cs typeface="Times New Roman" pitchFamily="18" charset="0"/>
              </a:rPr>
              <a:t> = -2</a:t>
            </a:r>
          </a:p>
        </p:txBody>
      </p:sp>
      <p:sp>
        <p:nvSpPr>
          <p:cNvPr id="18" name="TextBox 17"/>
          <p:cNvSpPr txBox="1">
            <a:spLocks noChangeArrowheads="1"/>
          </p:cNvSpPr>
          <p:nvPr/>
        </p:nvSpPr>
        <p:spPr bwMode="auto">
          <a:xfrm>
            <a:off x="3674208" y="5726112"/>
            <a:ext cx="53769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VnTime" pitchFamily="34" charset="0"/>
              </a:defRPr>
            </a:lvl1pPr>
            <a:lvl2pPr marL="742950" indent="-285750">
              <a:defRPr sz="2200">
                <a:solidFill>
                  <a:schemeClr val="tx1"/>
                </a:solidFill>
                <a:latin typeface=".VnTime" pitchFamily="34" charset="0"/>
              </a:defRPr>
            </a:lvl2pPr>
            <a:lvl3pPr marL="1143000" indent="-228600">
              <a:defRPr sz="2200">
                <a:solidFill>
                  <a:schemeClr val="tx1"/>
                </a:solidFill>
                <a:latin typeface=".VnTime" pitchFamily="34" charset="0"/>
              </a:defRPr>
            </a:lvl3pPr>
            <a:lvl4pPr marL="1600200" indent="-228600">
              <a:defRPr sz="2200">
                <a:solidFill>
                  <a:schemeClr val="tx1"/>
                </a:solidFill>
                <a:latin typeface=".VnTime" pitchFamily="34" charset="0"/>
              </a:defRPr>
            </a:lvl4pPr>
            <a:lvl5pPr marL="2057400" indent="-228600">
              <a:defRPr sz="2200">
                <a:solidFill>
                  <a:schemeClr val="tx1"/>
                </a:solidFill>
                <a:latin typeface=".VnTime" pitchFamily="34" charset="0"/>
              </a:defRPr>
            </a:lvl5pPr>
            <a:lvl6pPr marL="2514600" indent="-228600" eaLnBrk="0" fontAlgn="base" hangingPunct="0">
              <a:spcBef>
                <a:spcPct val="0"/>
              </a:spcBef>
              <a:spcAft>
                <a:spcPct val="0"/>
              </a:spcAft>
              <a:defRPr sz="2200">
                <a:solidFill>
                  <a:schemeClr val="tx1"/>
                </a:solidFill>
                <a:latin typeface=".VnTime" pitchFamily="34" charset="0"/>
              </a:defRPr>
            </a:lvl6pPr>
            <a:lvl7pPr marL="2971800" indent="-228600" eaLnBrk="0" fontAlgn="base" hangingPunct="0">
              <a:spcBef>
                <a:spcPct val="0"/>
              </a:spcBef>
              <a:spcAft>
                <a:spcPct val="0"/>
              </a:spcAft>
              <a:defRPr sz="2200">
                <a:solidFill>
                  <a:schemeClr val="tx1"/>
                </a:solidFill>
                <a:latin typeface=".VnTime" pitchFamily="34" charset="0"/>
              </a:defRPr>
            </a:lvl7pPr>
            <a:lvl8pPr marL="3429000" indent="-228600" eaLnBrk="0" fontAlgn="base" hangingPunct="0">
              <a:spcBef>
                <a:spcPct val="0"/>
              </a:spcBef>
              <a:spcAft>
                <a:spcPct val="0"/>
              </a:spcAft>
              <a:defRPr sz="2200">
                <a:solidFill>
                  <a:schemeClr val="tx1"/>
                </a:solidFill>
                <a:latin typeface=".VnTime" pitchFamily="34" charset="0"/>
              </a:defRPr>
            </a:lvl8pPr>
            <a:lvl9pPr marL="3886200" indent="-228600" eaLnBrk="0" fontAlgn="base" hangingPunct="0">
              <a:spcBef>
                <a:spcPct val="0"/>
              </a:spcBef>
              <a:spcAft>
                <a:spcPct val="0"/>
              </a:spcAft>
              <a:defRPr sz="2200">
                <a:solidFill>
                  <a:schemeClr val="tx1"/>
                </a:solidFill>
                <a:latin typeface=".VnTime" pitchFamily="34" charset="0"/>
              </a:defRPr>
            </a:lvl9pPr>
          </a:lstStyle>
          <a:p>
            <a:pPr eaLnBrk="1" hangingPunct="1"/>
            <a:r>
              <a:rPr lang="en-US" sz="2000" b="1" dirty="0" err="1">
                <a:latin typeface="Times New Roman" pitchFamily="18" charset="0"/>
                <a:cs typeface="Times New Roman" pitchFamily="18" charset="0"/>
              </a:rPr>
              <a:t>Vậy</a:t>
            </a:r>
            <a:r>
              <a:rPr lang="en-US" sz="2000" b="1" dirty="0">
                <a:latin typeface="Times New Roman" pitchFamily="18" charset="0"/>
                <a:cs typeface="Times New Roman" pitchFamily="18" charset="0"/>
              </a:rPr>
              <a:t> PT (3) </a:t>
            </a:r>
            <a:r>
              <a:rPr lang="en-US" sz="2000" b="1" dirty="0" err="1">
                <a:latin typeface="Times New Roman" pitchFamily="18" charset="0"/>
                <a:cs typeface="Times New Roman" pitchFamily="18" charset="0"/>
              </a:rPr>
              <a:t>có</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hai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nghiệm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phân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biệt</a:t>
            </a:r>
            <a:r>
              <a:rPr lang="en-US" sz="2000" b="1" dirty="0">
                <a:latin typeface="Times New Roman" pitchFamily="18" charset="0"/>
                <a:cs typeface="Times New Roman" pitchFamily="18" charset="0"/>
              </a:rPr>
              <a:t> x</a:t>
            </a:r>
            <a:r>
              <a:rPr lang="en-US" sz="2000" b="1" baseline="-25000" dirty="0">
                <a:latin typeface="Times New Roman" pitchFamily="18" charset="0"/>
                <a:cs typeface="Times New Roman" pitchFamily="18" charset="0"/>
              </a:rPr>
              <a:t>1</a:t>
            </a:r>
            <a:r>
              <a:rPr lang="en-US" sz="2000" b="1" dirty="0">
                <a:latin typeface="Times New Roman" pitchFamily="18" charset="0"/>
                <a:cs typeface="Times New Roman" pitchFamily="18" charset="0"/>
              </a:rPr>
              <a:t> =0; x</a:t>
            </a:r>
            <a:r>
              <a:rPr lang="en-US" sz="2000" b="1" baseline="-25000" dirty="0">
                <a:latin typeface="Times New Roman" pitchFamily="18" charset="0"/>
                <a:cs typeface="Times New Roman" pitchFamily="18" charset="0"/>
              </a:rPr>
              <a:t>2</a:t>
            </a:r>
            <a:r>
              <a:rPr lang="en-US" sz="2000" b="1" dirty="0">
                <a:latin typeface="Times New Roman" pitchFamily="18" charset="0"/>
                <a:cs typeface="Times New Roman" pitchFamily="18" charset="0"/>
              </a:rPr>
              <a:t> =3</a:t>
            </a:r>
          </a:p>
        </p:txBody>
      </p:sp>
      <p:sp>
        <p:nvSpPr>
          <p:cNvPr id="20" name="TextBox 19"/>
          <p:cNvSpPr txBox="1">
            <a:spLocks noChangeArrowheads="1"/>
          </p:cNvSpPr>
          <p:nvPr/>
        </p:nvSpPr>
        <p:spPr bwMode="auto">
          <a:xfrm>
            <a:off x="3810000" y="2754721"/>
            <a:ext cx="415370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VnTime" pitchFamily="34" charset="0"/>
              </a:defRPr>
            </a:lvl1pPr>
            <a:lvl2pPr marL="742950" indent="-285750">
              <a:defRPr sz="2200">
                <a:solidFill>
                  <a:schemeClr val="tx1"/>
                </a:solidFill>
                <a:latin typeface=".VnTime" pitchFamily="34" charset="0"/>
              </a:defRPr>
            </a:lvl2pPr>
            <a:lvl3pPr marL="1143000" indent="-228600">
              <a:defRPr sz="2200">
                <a:solidFill>
                  <a:schemeClr val="tx1"/>
                </a:solidFill>
                <a:latin typeface=".VnTime" pitchFamily="34" charset="0"/>
              </a:defRPr>
            </a:lvl3pPr>
            <a:lvl4pPr marL="1600200" indent="-228600">
              <a:defRPr sz="2200">
                <a:solidFill>
                  <a:schemeClr val="tx1"/>
                </a:solidFill>
                <a:latin typeface=".VnTime" pitchFamily="34" charset="0"/>
              </a:defRPr>
            </a:lvl4pPr>
            <a:lvl5pPr marL="2057400" indent="-228600">
              <a:defRPr sz="2200">
                <a:solidFill>
                  <a:schemeClr val="tx1"/>
                </a:solidFill>
                <a:latin typeface=".VnTime" pitchFamily="34" charset="0"/>
              </a:defRPr>
            </a:lvl5pPr>
            <a:lvl6pPr marL="2514600" indent="-228600" eaLnBrk="0" fontAlgn="base" hangingPunct="0">
              <a:spcBef>
                <a:spcPct val="0"/>
              </a:spcBef>
              <a:spcAft>
                <a:spcPct val="0"/>
              </a:spcAft>
              <a:defRPr sz="2200">
                <a:solidFill>
                  <a:schemeClr val="tx1"/>
                </a:solidFill>
                <a:latin typeface=".VnTime" pitchFamily="34" charset="0"/>
              </a:defRPr>
            </a:lvl6pPr>
            <a:lvl7pPr marL="2971800" indent="-228600" eaLnBrk="0" fontAlgn="base" hangingPunct="0">
              <a:spcBef>
                <a:spcPct val="0"/>
              </a:spcBef>
              <a:spcAft>
                <a:spcPct val="0"/>
              </a:spcAft>
              <a:defRPr sz="2200">
                <a:solidFill>
                  <a:schemeClr val="tx1"/>
                </a:solidFill>
                <a:latin typeface=".VnTime" pitchFamily="34" charset="0"/>
              </a:defRPr>
            </a:lvl7pPr>
            <a:lvl8pPr marL="3429000" indent="-228600" eaLnBrk="0" fontAlgn="base" hangingPunct="0">
              <a:spcBef>
                <a:spcPct val="0"/>
              </a:spcBef>
              <a:spcAft>
                <a:spcPct val="0"/>
              </a:spcAft>
              <a:defRPr sz="2200">
                <a:solidFill>
                  <a:schemeClr val="tx1"/>
                </a:solidFill>
                <a:latin typeface=".VnTime" pitchFamily="34" charset="0"/>
              </a:defRPr>
            </a:lvl8pPr>
            <a:lvl9pPr marL="3886200" indent="-228600" eaLnBrk="0" fontAlgn="base" hangingPunct="0">
              <a:spcBef>
                <a:spcPct val="0"/>
              </a:spcBef>
              <a:spcAft>
                <a:spcPct val="0"/>
              </a:spcAft>
              <a:defRPr sz="2200">
                <a:solidFill>
                  <a:schemeClr val="tx1"/>
                </a:solidFill>
                <a:latin typeface=".VnTime" pitchFamily="34" charset="0"/>
              </a:defRPr>
            </a:lvl9pPr>
          </a:lstStyle>
          <a:p>
            <a:pPr eaLnBrk="1" hangingPunct="1"/>
            <a:r>
              <a:rPr lang="en-US" sz="2000" b="1" dirty="0">
                <a:latin typeface="Times New Roman" pitchFamily="18" charset="0"/>
                <a:cs typeface="Times New Roman" pitchFamily="18" charset="0"/>
              </a:rPr>
              <a:t>Do -2,5&lt;0 </a:t>
            </a:r>
            <a:r>
              <a:rPr lang="en-US" sz="2000" b="1" dirty="0" err="1">
                <a:latin typeface="Times New Roman" pitchFamily="18" charset="0"/>
                <a:cs typeface="Times New Roman" pitchFamily="18" charset="0"/>
              </a:rPr>
              <a:t>mà</a:t>
            </a:r>
            <a:r>
              <a:rPr lang="en-US" sz="2000" b="1" dirty="0">
                <a:latin typeface="Times New Roman" pitchFamily="18" charset="0"/>
                <a:cs typeface="Times New Roman" pitchFamily="18" charset="0"/>
              </a:rPr>
              <a:t> x</a:t>
            </a:r>
            <a:r>
              <a:rPr lang="en-US" sz="2000" b="1" baseline="30000" dirty="0">
                <a:latin typeface="Times New Roman" pitchFamily="18" charset="0"/>
                <a:cs typeface="Times New Roman" pitchFamily="18" charset="0"/>
              </a:rPr>
              <a:t>2</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không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với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mọi</a:t>
            </a:r>
            <a:r>
              <a:rPr lang="en-US" sz="2000" b="1" dirty="0">
                <a:latin typeface="Times New Roman" pitchFamily="18" charset="0"/>
                <a:cs typeface="Times New Roman" pitchFamily="18" charset="0"/>
              </a:rPr>
              <a:t> x</a:t>
            </a:r>
          </a:p>
          <a:p>
            <a:pPr eaLnBrk="1" hangingPunct="1"/>
            <a:r>
              <a:rPr lang="en-US" sz="2000" b="1" dirty="0" err="1">
                <a:latin typeface="Times New Roman" pitchFamily="18" charset="0"/>
                <a:cs typeface="Times New Roman" pitchFamily="18" charset="0"/>
              </a:rPr>
              <a:t>Vậy</a:t>
            </a:r>
            <a:r>
              <a:rPr lang="en-US" sz="2000" b="1" dirty="0">
                <a:latin typeface="Times New Roman" pitchFamily="18" charset="0"/>
                <a:cs typeface="Times New Roman" pitchFamily="18" charset="0"/>
              </a:rPr>
              <a:t> PT (2) </a:t>
            </a:r>
            <a:r>
              <a:rPr lang="en-US" sz="2000" b="1" dirty="0" err="1">
                <a:latin typeface="Times New Roman" pitchFamily="18" charset="0"/>
                <a:cs typeface="Times New Roman" pitchFamily="18" charset="0"/>
              </a:rPr>
              <a:t>vô</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nghiệm</a:t>
            </a:r>
            <a:endParaRPr lang="en-US" sz="2000" b="1" dirty="0">
              <a:latin typeface="Times New Roman" pitchFamily="18" charset="0"/>
              <a:cs typeface="Times New Roman" pitchFamily="18" charset="0"/>
            </a:endParaRPr>
          </a:p>
        </p:txBody>
      </p:sp>
      <p:graphicFrame>
        <p:nvGraphicFramePr>
          <p:cNvPr id="21" name="Object 45"/>
          <p:cNvGraphicFramePr>
            <a:graphicFrameLocks noChangeAspect="1"/>
          </p:cNvGraphicFramePr>
          <p:nvPr>
            <p:extLst>
              <p:ext uri="{D42A27DB-BD31-4B8C-83A1-F6EECF244321}">
                <p14:modId xmlns:p14="http://schemas.microsoft.com/office/powerpoint/2010/main" val="3067624020"/>
              </p:ext>
            </p:extLst>
          </p:nvPr>
        </p:nvGraphicFramePr>
        <p:xfrm>
          <a:off x="294481" y="5181600"/>
          <a:ext cx="2611437" cy="430212"/>
        </p:xfrm>
        <a:graphic>
          <a:graphicData uri="http://schemas.openxmlformats.org/presentationml/2006/ole">
            <mc:AlternateContent xmlns:mc="http://schemas.openxmlformats.org/markup-compatibility/2006">
              <mc:Choice xmlns:v="urn:schemas-microsoft-com:vml" Requires="v">
                <p:oleObj spid="_x0000_s137317" name="Equation" r:id="rId12" imgW="1066680" imgH="215640" progId="Equation.DSMT4">
                  <p:embed/>
                </p:oleObj>
              </mc:Choice>
              <mc:Fallback>
                <p:oleObj name="Equation" r:id="rId12" imgW="1066680" imgH="215640" progId="Equation.DSMT4">
                  <p:embed/>
                  <p:pic>
                    <p:nvPicPr>
                      <p:cNvPr id="0" name=""/>
                      <p:cNvPicPr>
                        <a:picLocks noChangeAspect="1" noChangeArrowheads="1"/>
                      </p:cNvPicPr>
                      <p:nvPr/>
                    </p:nvPicPr>
                    <p:blipFill>
                      <a:blip r:embed="rId13"/>
                      <a:srcRect/>
                      <a:stretch>
                        <a:fillRect/>
                      </a:stretch>
                    </p:blipFill>
                    <p:spPr bwMode="auto">
                      <a:xfrm>
                        <a:off x="294481" y="5181600"/>
                        <a:ext cx="2611437" cy="430212"/>
                      </a:xfrm>
                      <a:prstGeom prst="rect">
                        <a:avLst/>
                      </a:prstGeom>
                      <a:noFill/>
                      <a:ln>
                        <a:noFill/>
                      </a:ln>
                    </p:spPr>
                  </p:pic>
                </p:oleObj>
              </mc:Fallback>
            </mc:AlternateContent>
          </a:graphicData>
        </a:graphic>
      </p:graphicFrame>
      <p:sp>
        <p:nvSpPr>
          <p:cNvPr id="3" name="TextBox 2"/>
          <p:cNvSpPr txBox="1"/>
          <p:nvPr/>
        </p:nvSpPr>
        <p:spPr>
          <a:xfrm>
            <a:off x="993335" y="2971800"/>
            <a:ext cx="911665" cy="430887"/>
          </a:xfrm>
          <a:prstGeom prst="rect">
            <a:avLst/>
          </a:prstGeom>
          <a:noFill/>
        </p:spPr>
        <p:txBody>
          <a:bodyPr wrap="square" rtlCol="0">
            <a:spAutoFit/>
          </a:bodyPr>
          <a:lstStyle/>
          <a:p>
            <a:r>
              <a:rPr lang="en-US" b="1" u="sng" dirty="0" err="1">
                <a:solidFill>
                  <a:srgbClr val="0000FF"/>
                </a:solidFill>
                <a:cs typeface="Times New Roman" pitchFamily="18" charset="0"/>
              </a:rPr>
              <a:t>Giải</a:t>
            </a:r>
            <a:endParaRPr lang="vi-VN" b="1" u="sng" dirty="0"/>
          </a:p>
        </p:txBody>
      </p:sp>
      <p:graphicFrame>
        <p:nvGraphicFramePr>
          <p:cNvPr id="23" name="Object 45"/>
          <p:cNvGraphicFramePr>
            <a:graphicFrameLocks noChangeAspect="1"/>
          </p:cNvGraphicFramePr>
          <p:nvPr>
            <p:extLst>
              <p:ext uri="{D42A27DB-BD31-4B8C-83A1-F6EECF244321}">
                <p14:modId xmlns:p14="http://schemas.microsoft.com/office/powerpoint/2010/main" val="29475544"/>
              </p:ext>
            </p:extLst>
          </p:nvPr>
        </p:nvGraphicFramePr>
        <p:xfrm>
          <a:off x="250471" y="3810000"/>
          <a:ext cx="2084388" cy="1393825"/>
        </p:xfrm>
        <a:graphic>
          <a:graphicData uri="http://schemas.openxmlformats.org/presentationml/2006/ole">
            <mc:AlternateContent xmlns:mc="http://schemas.openxmlformats.org/markup-compatibility/2006">
              <mc:Choice xmlns:v="urn:schemas-microsoft-com:vml" Requires="v">
                <p:oleObj spid="_x0000_s137318" name="Equation" r:id="rId14" imgW="850680" imgH="698400" progId="Equation.DSMT4">
                  <p:embed/>
                </p:oleObj>
              </mc:Choice>
              <mc:Fallback>
                <p:oleObj name="Equation" r:id="rId14" imgW="850680" imgH="698400" progId="Equation.DSMT4">
                  <p:embed/>
                  <p:pic>
                    <p:nvPicPr>
                      <p:cNvPr id="0" name=""/>
                      <p:cNvPicPr>
                        <a:picLocks noChangeAspect="1" noChangeArrowheads="1"/>
                      </p:cNvPicPr>
                      <p:nvPr/>
                    </p:nvPicPr>
                    <p:blipFill>
                      <a:blip r:embed="rId15"/>
                      <a:srcRect/>
                      <a:stretch>
                        <a:fillRect/>
                      </a:stretch>
                    </p:blipFill>
                    <p:spPr bwMode="auto">
                      <a:xfrm>
                        <a:off x="250471" y="3810000"/>
                        <a:ext cx="2084388" cy="1393825"/>
                      </a:xfrm>
                      <a:prstGeom prst="rect">
                        <a:avLst/>
                      </a:prstGeom>
                      <a:noFill/>
                      <a:ln>
                        <a:noFill/>
                      </a:ln>
                    </p:spPr>
                  </p:pic>
                </p:oleObj>
              </mc:Fallback>
            </mc:AlternateContent>
          </a:graphicData>
        </a:graphic>
      </p:graphicFrame>
      <p:graphicFrame>
        <p:nvGraphicFramePr>
          <p:cNvPr id="24" name="Object 45"/>
          <p:cNvGraphicFramePr>
            <a:graphicFrameLocks noChangeAspect="1"/>
          </p:cNvGraphicFramePr>
          <p:nvPr>
            <p:extLst>
              <p:ext uri="{D42A27DB-BD31-4B8C-83A1-F6EECF244321}">
                <p14:modId xmlns:p14="http://schemas.microsoft.com/office/powerpoint/2010/main" val="1789685519"/>
              </p:ext>
            </p:extLst>
          </p:nvPr>
        </p:nvGraphicFramePr>
        <p:xfrm>
          <a:off x="3770086" y="785812"/>
          <a:ext cx="2603500" cy="433388"/>
        </p:xfrm>
        <a:graphic>
          <a:graphicData uri="http://schemas.openxmlformats.org/presentationml/2006/ole">
            <mc:AlternateContent xmlns:mc="http://schemas.openxmlformats.org/markup-compatibility/2006">
              <mc:Choice xmlns:v="urn:schemas-microsoft-com:vml" Requires="v">
                <p:oleObj spid="_x0000_s137319" name="Equation" r:id="rId16" imgW="914400" imgH="228600" progId="Equation.DSMT4">
                  <p:embed/>
                </p:oleObj>
              </mc:Choice>
              <mc:Fallback>
                <p:oleObj name="Equation" r:id="rId16" imgW="914400" imgH="228600" progId="Equation.DSMT4">
                  <p:embed/>
                  <p:pic>
                    <p:nvPicPr>
                      <p:cNvPr id="0" name=""/>
                      <p:cNvPicPr>
                        <a:picLocks noChangeAspect="1" noChangeArrowheads="1"/>
                      </p:cNvPicPr>
                      <p:nvPr/>
                    </p:nvPicPr>
                    <p:blipFill>
                      <a:blip r:embed="rId17"/>
                      <a:srcRect/>
                      <a:stretch>
                        <a:fillRect/>
                      </a:stretch>
                    </p:blipFill>
                    <p:spPr bwMode="auto">
                      <a:xfrm>
                        <a:off x="3770086" y="785812"/>
                        <a:ext cx="2603500" cy="433388"/>
                      </a:xfrm>
                      <a:prstGeom prst="rect">
                        <a:avLst/>
                      </a:prstGeom>
                      <a:solidFill>
                        <a:schemeClr val="accent6">
                          <a:lumMod val="20000"/>
                          <a:lumOff val="80000"/>
                        </a:schemeClr>
                      </a:solidFill>
                      <a:ln>
                        <a:noFill/>
                      </a:ln>
                      <a:effectLst/>
                    </p:spPr>
                  </p:pic>
                </p:oleObj>
              </mc:Fallback>
            </mc:AlternateContent>
          </a:graphicData>
        </a:graphic>
      </p:graphicFrame>
      <p:graphicFrame>
        <p:nvGraphicFramePr>
          <p:cNvPr id="25" name="Object 45"/>
          <p:cNvGraphicFramePr>
            <a:graphicFrameLocks noChangeAspect="1"/>
          </p:cNvGraphicFramePr>
          <p:nvPr>
            <p:extLst>
              <p:ext uri="{D42A27DB-BD31-4B8C-83A1-F6EECF244321}">
                <p14:modId xmlns:p14="http://schemas.microsoft.com/office/powerpoint/2010/main" val="2435037421"/>
              </p:ext>
            </p:extLst>
          </p:nvPr>
        </p:nvGraphicFramePr>
        <p:xfrm>
          <a:off x="3733006" y="4114800"/>
          <a:ext cx="2973387" cy="385762"/>
        </p:xfrm>
        <a:graphic>
          <a:graphicData uri="http://schemas.openxmlformats.org/presentationml/2006/ole">
            <mc:AlternateContent xmlns:mc="http://schemas.openxmlformats.org/markup-compatibility/2006">
              <mc:Choice xmlns:v="urn:schemas-microsoft-com:vml" Requires="v">
                <p:oleObj spid="_x0000_s137320" name="Equation" r:id="rId18" imgW="1231560" imgH="203040" progId="Equation.DSMT4">
                  <p:embed/>
                </p:oleObj>
              </mc:Choice>
              <mc:Fallback>
                <p:oleObj name="Equation" r:id="rId18" imgW="1231560" imgH="203040" progId="Equation.DSMT4">
                  <p:embed/>
                  <p:pic>
                    <p:nvPicPr>
                      <p:cNvPr id="0" name=""/>
                      <p:cNvPicPr>
                        <a:picLocks noChangeAspect="1" noChangeArrowheads="1"/>
                      </p:cNvPicPr>
                      <p:nvPr/>
                    </p:nvPicPr>
                    <p:blipFill>
                      <a:blip r:embed="rId19"/>
                      <a:srcRect/>
                      <a:stretch>
                        <a:fillRect/>
                      </a:stretch>
                    </p:blipFill>
                    <p:spPr bwMode="auto">
                      <a:xfrm>
                        <a:off x="3733006" y="4114800"/>
                        <a:ext cx="2973387" cy="385762"/>
                      </a:xfrm>
                      <a:prstGeom prst="rect">
                        <a:avLst/>
                      </a:prstGeom>
                      <a:noFill/>
                      <a:ln>
                        <a:noFill/>
                      </a:ln>
                      <a:effectLst/>
                    </p:spPr>
                  </p:pic>
                </p:oleObj>
              </mc:Fallback>
            </mc:AlternateContent>
          </a:graphicData>
        </a:graphic>
      </p:graphicFrame>
      <p:graphicFrame>
        <p:nvGraphicFramePr>
          <p:cNvPr id="26" name="Object 45"/>
          <p:cNvGraphicFramePr>
            <a:graphicFrameLocks noChangeAspect="1"/>
          </p:cNvGraphicFramePr>
          <p:nvPr>
            <p:extLst>
              <p:ext uri="{D42A27DB-BD31-4B8C-83A1-F6EECF244321}">
                <p14:modId xmlns:p14="http://schemas.microsoft.com/office/powerpoint/2010/main" val="2971745695"/>
              </p:ext>
            </p:extLst>
          </p:nvPr>
        </p:nvGraphicFramePr>
        <p:xfrm>
          <a:off x="3810000" y="4495800"/>
          <a:ext cx="3648075" cy="865188"/>
        </p:xfrm>
        <a:graphic>
          <a:graphicData uri="http://schemas.openxmlformats.org/presentationml/2006/ole">
            <mc:AlternateContent xmlns:mc="http://schemas.openxmlformats.org/markup-compatibility/2006">
              <mc:Choice xmlns:v="urn:schemas-microsoft-com:vml" Requires="v">
                <p:oleObj spid="_x0000_s137321" name="Equation" r:id="rId20" imgW="1511280" imgH="457200" progId="Equation.DSMT4">
                  <p:embed/>
                </p:oleObj>
              </mc:Choice>
              <mc:Fallback>
                <p:oleObj name="Equation" r:id="rId20" imgW="1511280" imgH="457200" progId="Equation.DSMT4">
                  <p:embed/>
                  <p:pic>
                    <p:nvPicPr>
                      <p:cNvPr id="0" name=""/>
                      <p:cNvPicPr>
                        <a:picLocks noChangeAspect="1" noChangeArrowheads="1"/>
                      </p:cNvPicPr>
                      <p:nvPr/>
                    </p:nvPicPr>
                    <p:blipFill>
                      <a:blip r:embed="rId21"/>
                      <a:srcRect/>
                      <a:stretch>
                        <a:fillRect/>
                      </a:stretch>
                    </p:blipFill>
                    <p:spPr bwMode="auto">
                      <a:xfrm>
                        <a:off x="3810000" y="4495800"/>
                        <a:ext cx="3648075" cy="86518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1196260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up)">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up)">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up)">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down)">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9810" name="Group 82"/>
          <p:cNvGrpSpPr>
            <a:grpSpLocks/>
          </p:cNvGrpSpPr>
          <p:nvPr/>
        </p:nvGrpSpPr>
        <p:grpSpPr bwMode="auto">
          <a:xfrm>
            <a:off x="0" y="15876"/>
            <a:ext cx="1371600" cy="517526"/>
            <a:chOff x="179" y="96"/>
            <a:chExt cx="822" cy="326"/>
          </a:xfrm>
        </p:grpSpPr>
        <p:sp>
          <p:nvSpPr>
            <p:cNvPr id="329811" name="AutoShape 83"/>
            <p:cNvSpPr>
              <a:spLocks noChangeArrowheads="1"/>
            </p:cNvSpPr>
            <p:nvPr/>
          </p:nvSpPr>
          <p:spPr bwMode="ltGray">
            <a:xfrm>
              <a:off x="179" y="122"/>
              <a:ext cx="822" cy="300"/>
            </a:xfrm>
            <a:prstGeom prst="roundRect">
              <a:avLst>
                <a:gd name="adj" fmla="val 16667"/>
              </a:avLst>
            </a:prstGeom>
            <a:gradFill rotWithShape="1">
              <a:gsLst>
                <a:gs pos="0">
                  <a:schemeClr val="hlink"/>
                </a:gs>
                <a:gs pos="100000">
                  <a:schemeClr val="hlink">
                    <a:gamma/>
                    <a:shade val="78824"/>
                    <a:invGamma/>
                  </a:schemeClr>
                </a:gs>
              </a:gsLst>
              <a:path path="rect">
                <a:fillToRect l="100000" b="100000"/>
              </a:path>
            </a:gradFill>
            <a:ln w="38100" algn="ctr">
              <a:solidFill>
                <a:srgbClr val="F8F8F8">
                  <a:alpha val="70000"/>
                </a:srgbClr>
              </a:solidFill>
              <a:round/>
              <a:headEnd/>
              <a:tailEnd/>
            </a:ln>
            <a:effectLst/>
          </p:spPr>
          <p:txBody>
            <a:bodyPr wrap="none" anchor="ctr"/>
            <a:lstStyle/>
            <a:p>
              <a:endParaRPr lang="en-US" sz="2000"/>
            </a:p>
          </p:txBody>
        </p:sp>
        <p:sp>
          <p:nvSpPr>
            <p:cNvPr id="329812" name="Text Box 84"/>
            <p:cNvSpPr txBox="1">
              <a:spLocks noChangeArrowheads="1"/>
            </p:cNvSpPr>
            <p:nvPr/>
          </p:nvSpPr>
          <p:spPr bwMode="black">
            <a:xfrm>
              <a:off x="205" y="134"/>
              <a:ext cx="779" cy="252"/>
            </a:xfrm>
            <a:prstGeom prst="rect">
              <a:avLst/>
            </a:prstGeom>
            <a:noFill/>
            <a:ln w="9525" algn="ctr">
              <a:noFill/>
              <a:miter lim="800000"/>
              <a:headEnd/>
              <a:tailEnd/>
            </a:ln>
            <a:effectLst/>
          </p:spPr>
          <p:txBody>
            <a:bodyPr>
              <a:spAutoFit/>
            </a:bodyPr>
            <a:lstStyle/>
            <a:p>
              <a:pPr>
                <a:spcBef>
                  <a:spcPct val="50000"/>
                </a:spcBef>
              </a:pPr>
              <a:r>
                <a:rPr lang="en-US" sz="2000" b="1" u="sng" dirty="0" err="1">
                  <a:solidFill>
                    <a:schemeClr val="bg1"/>
                  </a:solidFill>
                  <a:latin typeface="Arial" pitchFamily="34" charset="0"/>
                </a:rPr>
                <a:t>Tiết</a:t>
              </a:r>
              <a:r>
                <a:rPr lang="en-US" sz="2000" b="1" u="sng" dirty="0">
                  <a:solidFill>
                    <a:schemeClr val="bg1"/>
                  </a:solidFill>
                  <a:latin typeface="Arial" pitchFamily="34" charset="0"/>
                </a:rPr>
                <a:t> 45:</a:t>
              </a:r>
              <a:r>
                <a:rPr lang="en-US" sz="2000" b="1" dirty="0">
                  <a:solidFill>
                    <a:schemeClr val="bg1"/>
                  </a:solidFill>
                  <a:latin typeface="Arial" pitchFamily="34" charset="0"/>
                </a:rPr>
                <a:t> </a:t>
              </a:r>
            </a:p>
          </p:txBody>
        </p:sp>
        <p:pic>
          <p:nvPicPr>
            <p:cNvPr id="329813" name="Picture 85" descr="1"/>
            <p:cNvPicPr>
              <a:picLocks noChangeAspect="1" noChangeArrowheads="1"/>
            </p:cNvPicPr>
            <p:nvPr/>
          </p:nvPicPr>
          <p:blipFill>
            <a:blip r:embed="rId3"/>
            <a:srcRect/>
            <a:stretch>
              <a:fillRect/>
            </a:stretch>
          </p:blipFill>
          <p:spPr bwMode="auto">
            <a:xfrm>
              <a:off x="204" y="96"/>
              <a:ext cx="769" cy="98"/>
            </a:xfrm>
            <a:prstGeom prst="rect">
              <a:avLst/>
            </a:prstGeom>
            <a:noFill/>
          </p:spPr>
        </p:pic>
      </p:grpSp>
      <p:sp>
        <p:nvSpPr>
          <p:cNvPr id="329814" name="AutoShape 86"/>
          <p:cNvSpPr>
            <a:spLocks noChangeArrowheads="1"/>
          </p:cNvSpPr>
          <p:nvPr/>
        </p:nvSpPr>
        <p:spPr bwMode="gray">
          <a:xfrm>
            <a:off x="1600200" y="28122"/>
            <a:ext cx="7239000" cy="476250"/>
          </a:xfrm>
          <a:prstGeom prst="roundRect">
            <a:avLst>
              <a:gd name="adj" fmla="val 50000"/>
            </a:avLst>
          </a:prstGeom>
          <a:gradFill rotWithShape="1">
            <a:gsLst>
              <a:gs pos="0">
                <a:srgbClr val="49ACE3"/>
              </a:gs>
              <a:gs pos="50000">
                <a:srgbClr val="49ACE3">
                  <a:gamma/>
                  <a:tint val="24314"/>
                  <a:invGamma/>
                </a:srgbClr>
              </a:gs>
              <a:gs pos="100000">
                <a:srgbClr val="49ACE3"/>
              </a:gs>
            </a:gsLst>
            <a:lin ang="0" scaled="1"/>
          </a:gradFill>
          <a:ln w="38100" algn="ctr">
            <a:solidFill>
              <a:srgbClr val="FFFFFF"/>
            </a:solidFill>
            <a:round/>
            <a:headEnd/>
            <a:tailEnd/>
          </a:ln>
          <a:effectLst>
            <a:outerShdw dist="63500" dir="3187806" algn="ctr" rotWithShape="0">
              <a:srgbClr val="B2B2B2"/>
            </a:outerShdw>
          </a:effectLst>
        </p:spPr>
        <p:txBody>
          <a:bodyPr wrap="none" anchor="ctr"/>
          <a:lstStyle/>
          <a:p>
            <a:pPr>
              <a:defRPr/>
            </a:pPr>
            <a:r>
              <a:rPr lang="en-US" sz="2400" b="1" dirty="0">
                <a:solidFill>
                  <a:srgbClr val="FF0000"/>
                </a:solidFill>
                <a:effectLst>
                  <a:outerShdw blurRad="38100" dist="38100" dir="2700000" algn="tl">
                    <a:srgbClr val="000000">
                      <a:alpha val="43137"/>
                    </a:srgbClr>
                  </a:outerShdw>
                </a:effectLst>
              </a:rPr>
              <a:t>PHƯƠNG TRÌNH BẬC HAI MỘT ẨN</a:t>
            </a:r>
          </a:p>
        </p:txBody>
      </p:sp>
      <p:sp>
        <p:nvSpPr>
          <p:cNvPr id="7" name="Text Box 80"/>
          <p:cNvSpPr txBox="1">
            <a:spLocks noChangeArrowheads="1"/>
          </p:cNvSpPr>
          <p:nvPr/>
        </p:nvSpPr>
        <p:spPr bwMode="auto">
          <a:xfrm>
            <a:off x="0" y="1219200"/>
            <a:ext cx="4267200" cy="400110"/>
          </a:xfrm>
          <a:prstGeom prst="rect">
            <a:avLst/>
          </a:prstGeom>
          <a:noFill/>
          <a:ln>
            <a:noFill/>
          </a:ln>
          <a:effectLst/>
          <a:extLst>
            <a:ext uri="{909E8E84-426E-40DD-AFC4-6F175D3DCCD1}">
              <a14:hiddenFill xmlns:a14="http://schemas.microsoft.com/office/drawing/2010/main">
                <a:gradFill rotWithShape="1">
                  <a:gsLst>
                    <a:gs pos="0">
                      <a:srgbClr val="007676"/>
                    </a:gs>
                    <a:gs pos="50000">
                      <a:srgbClr val="00FFFF"/>
                    </a:gs>
                    <a:gs pos="100000">
                      <a:srgbClr val="007676"/>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l" eaLnBrk="1" hangingPunct="1">
              <a:spcBef>
                <a:spcPct val="50000"/>
              </a:spcBef>
            </a:pPr>
            <a:r>
              <a:rPr lang="en-US" sz="2000" b="1" u="sng" dirty="0">
                <a:solidFill>
                  <a:srgbClr val="FF0000"/>
                </a:solidFill>
                <a:latin typeface="Times New Roman" pitchFamily="18" charset="0"/>
              </a:rPr>
              <a:t>3. </a:t>
            </a:r>
            <a:r>
              <a:rPr lang="en-US" sz="2000" b="1" u="sng" dirty="0" err="1">
                <a:solidFill>
                  <a:srgbClr val="FF0000"/>
                </a:solidFill>
                <a:latin typeface="Times New Roman" pitchFamily="18" charset="0"/>
              </a:rPr>
              <a:t>Một</a:t>
            </a:r>
            <a:r>
              <a:rPr lang="en-US" sz="2000" b="1" u="sng" dirty="0">
                <a:solidFill>
                  <a:srgbClr val="FF0000"/>
                </a:solidFill>
                <a:latin typeface="Times New Roman" pitchFamily="18" charset="0"/>
              </a:rPr>
              <a:t> </a:t>
            </a:r>
            <a:r>
              <a:rPr lang="en-US" sz="2000" b="1" u="sng" dirty="0" err="1">
                <a:solidFill>
                  <a:srgbClr val="FF0000"/>
                </a:solidFill>
                <a:latin typeface="Times New Roman" pitchFamily="18" charset="0"/>
              </a:rPr>
              <a:t>số</a:t>
            </a:r>
            <a:r>
              <a:rPr lang="en-US" sz="2000" b="1" u="sng" dirty="0">
                <a:solidFill>
                  <a:srgbClr val="FF0000"/>
                </a:solidFill>
                <a:latin typeface="Times New Roman" pitchFamily="18" charset="0"/>
              </a:rPr>
              <a:t> </a:t>
            </a:r>
            <a:r>
              <a:rPr lang="en-US" sz="2000" b="1" u="sng" dirty="0" err="1">
                <a:solidFill>
                  <a:srgbClr val="FF0000"/>
                </a:solidFill>
                <a:latin typeface="Times New Roman" pitchFamily="18" charset="0"/>
              </a:rPr>
              <a:t>ví</a:t>
            </a:r>
            <a:r>
              <a:rPr lang="en-US" sz="2000" b="1" u="sng" dirty="0">
                <a:solidFill>
                  <a:srgbClr val="FF0000"/>
                </a:solidFill>
                <a:latin typeface="Times New Roman" pitchFamily="18" charset="0"/>
              </a:rPr>
              <a:t> </a:t>
            </a:r>
            <a:r>
              <a:rPr lang="en-US" sz="2000" b="1" u="sng" dirty="0" err="1">
                <a:solidFill>
                  <a:srgbClr val="FF0000"/>
                </a:solidFill>
                <a:latin typeface="Times New Roman" pitchFamily="18" charset="0"/>
              </a:rPr>
              <a:t>dụ</a:t>
            </a:r>
            <a:r>
              <a:rPr lang="en-US" sz="2000" b="1" u="sng" dirty="0">
                <a:solidFill>
                  <a:srgbClr val="FF0000"/>
                </a:solidFill>
                <a:latin typeface="Times New Roman" pitchFamily="18" charset="0"/>
              </a:rPr>
              <a:t> </a:t>
            </a:r>
            <a:r>
              <a:rPr lang="en-US" sz="2000" b="1" u="sng" dirty="0" err="1">
                <a:solidFill>
                  <a:srgbClr val="FF0000"/>
                </a:solidFill>
                <a:latin typeface="Times New Roman" pitchFamily="18" charset="0"/>
              </a:rPr>
              <a:t>về</a:t>
            </a:r>
            <a:r>
              <a:rPr lang="en-US" sz="2000" b="1" u="sng" dirty="0">
                <a:solidFill>
                  <a:srgbClr val="FF0000"/>
                </a:solidFill>
                <a:latin typeface="Times New Roman" pitchFamily="18" charset="0"/>
              </a:rPr>
              <a:t> </a:t>
            </a:r>
            <a:r>
              <a:rPr lang="en-US" sz="2000" b="1" u="sng" dirty="0" err="1">
                <a:solidFill>
                  <a:srgbClr val="FF0000"/>
                </a:solidFill>
                <a:latin typeface="Times New Roman" pitchFamily="18" charset="0"/>
              </a:rPr>
              <a:t>giải</a:t>
            </a:r>
            <a:r>
              <a:rPr lang="en-US" sz="2000" b="1" u="sng" dirty="0">
                <a:solidFill>
                  <a:srgbClr val="FF0000"/>
                </a:solidFill>
                <a:latin typeface="Times New Roman" pitchFamily="18" charset="0"/>
              </a:rPr>
              <a:t> p/t </a:t>
            </a:r>
            <a:r>
              <a:rPr lang="en-US" sz="2000" b="1" u="sng" dirty="0" err="1">
                <a:solidFill>
                  <a:srgbClr val="FF0000"/>
                </a:solidFill>
                <a:latin typeface="Times New Roman" pitchFamily="18" charset="0"/>
              </a:rPr>
              <a:t>bậc</a:t>
            </a:r>
            <a:r>
              <a:rPr lang="en-US" sz="2000" b="1" u="sng" dirty="0">
                <a:solidFill>
                  <a:srgbClr val="FF0000"/>
                </a:solidFill>
                <a:latin typeface="Times New Roman" pitchFamily="18" charset="0"/>
              </a:rPr>
              <a:t> </a:t>
            </a:r>
            <a:r>
              <a:rPr lang="en-US" sz="2000" b="1" u="sng" dirty="0" err="1">
                <a:solidFill>
                  <a:srgbClr val="FF0000"/>
                </a:solidFill>
                <a:latin typeface="Times New Roman" pitchFamily="18" charset="0"/>
              </a:rPr>
              <a:t>hai</a:t>
            </a:r>
            <a:endParaRPr lang="en-US" sz="2000" b="1" u="sng" dirty="0">
              <a:solidFill>
                <a:srgbClr val="FF0000"/>
              </a:solidFill>
              <a:latin typeface="Times New Roman" pitchFamily="18" charset="0"/>
            </a:endParaRPr>
          </a:p>
        </p:txBody>
      </p:sp>
      <p:sp>
        <p:nvSpPr>
          <p:cNvPr id="8" name="TextBox 7"/>
          <p:cNvSpPr txBox="1"/>
          <p:nvPr/>
        </p:nvSpPr>
        <p:spPr>
          <a:xfrm>
            <a:off x="0" y="533400"/>
            <a:ext cx="4267200" cy="400110"/>
          </a:xfrm>
          <a:prstGeom prst="rect">
            <a:avLst/>
          </a:prstGeom>
          <a:noFill/>
        </p:spPr>
        <p:txBody>
          <a:bodyPr wrap="square" rtlCol="0">
            <a:spAutoFit/>
          </a:bodyPr>
          <a:lstStyle/>
          <a:p>
            <a:pPr algn="l"/>
            <a:r>
              <a:rPr lang="en-US" sz="2000" b="1" u="sng" dirty="0">
                <a:solidFill>
                  <a:srgbClr val="FF0000"/>
                </a:solidFill>
              </a:rPr>
              <a:t>1.Bài </a:t>
            </a:r>
            <a:r>
              <a:rPr lang="en-US" sz="2000" b="1" u="sng" dirty="0" err="1">
                <a:solidFill>
                  <a:srgbClr val="FF0000"/>
                </a:solidFill>
              </a:rPr>
              <a:t>toán</a:t>
            </a:r>
            <a:r>
              <a:rPr lang="en-US" sz="2000" b="1" u="sng" dirty="0">
                <a:solidFill>
                  <a:srgbClr val="FF0000"/>
                </a:solidFill>
              </a:rPr>
              <a:t> </a:t>
            </a:r>
            <a:r>
              <a:rPr lang="en-US" sz="2000" b="1" u="sng" dirty="0" err="1">
                <a:solidFill>
                  <a:srgbClr val="FF0000"/>
                </a:solidFill>
              </a:rPr>
              <a:t>mở</a:t>
            </a:r>
            <a:r>
              <a:rPr lang="en-US" sz="2000" b="1" u="sng" dirty="0">
                <a:solidFill>
                  <a:srgbClr val="FF0000"/>
                </a:solidFill>
              </a:rPr>
              <a:t> </a:t>
            </a:r>
            <a:r>
              <a:rPr lang="en-US" sz="2000" b="1" u="sng" dirty="0" err="1">
                <a:solidFill>
                  <a:srgbClr val="FF0000"/>
                </a:solidFill>
              </a:rPr>
              <a:t>đầu</a:t>
            </a:r>
            <a:r>
              <a:rPr lang="en-US" sz="2000" b="1" u="sng" dirty="0">
                <a:solidFill>
                  <a:srgbClr val="FF0000"/>
                </a:solidFill>
              </a:rPr>
              <a:t>:</a:t>
            </a:r>
            <a:r>
              <a:rPr lang="en-US" sz="2000" b="1" dirty="0">
                <a:solidFill>
                  <a:srgbClr val="FF0000"/>
                </a:solidFill>
              </a:rPr>
              <a:t> ( SGK)</a:t>
            </a:r>
          </a:p>
        </p:txBody>
      </p:sp>
      <p:sp>
        <p:nvSpPr>
          <p:cNvPr id="9" name="TextBox 8"/>
          <p:cNvSpPr txBox="1"/>
          <p:nvPr/>
        </p:nvSpPr>
        <p:spPr>
          <a:xfrm>
            <a:off x="-304800" y="864513"/>
            <a:ext cx="2370064" cy="400110"/>
          </a:xfrm>
          <a:prstGeom prst="rect">
            <a:avLst/>
          </a:prstGeom>
          <a:noFill/>
        </p:spPr>
        <p:txBody>
          <a:bodyPr wrap="square" rtlCol="0">
            <a:spAutoFit/>
          </a:bodyPr>
          <a:lstStyle/>
          <a:p>
            <a:r>
              <a:rPr lang="en-US" sz="2000" b="1" u="sng" dirty="0">
                <a:solidFill>
                  <a:srgbClr val="FF0000"/>
                </a:solidFill>
              </a:rPr>
              <a:t>2.Định </a:t>
            </a:r>
            <a:r>
              <a:rPr lang="en-US" sz="2000" b="1" u="sng" dirty="0" err="1">
                <a:solidFill>
                  <a:srgbClr val="FF0000"/>
                </a:solidFill>
              </a:rPr>
              <a:t>nghĩa</a:t>
            </a:r>
            <a:r>
              <a:rPr lang="en-US" sz="2000" b="1" u="sng" dirty="0">
                <a:solidFill>
                  <a:srgbClr val="FF0000"/>
                </a:solidFill>
              </a:rPr>
              <a:t>:</a:t>
            </a:r>
          </a:p>
        </p:txBody>
      </p:sp>
      <p:cxnSp>
        <p:nvCxnSpPr>
          <p:cNvPr id="19" name="Straight Connector 18"/>
          <p:cNvCxnSpPr/>
          <p:nvPr/>
        </p:nvCxnSpPr>
        <p:spPr bwMode="auto">
          <a:xfrm>
            <a:off x="4343400" y="661380"/>
            <a:ext cx="0" cy="581562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
        <p:nvSpPr>
          <p:cNvPr id="11" name="Rectangle 33"/>
          <p:cNvSpPr>
            <a:spLocks noChangeArrowheads="1"/>
          </p:cNvSpPr>
          <p:nvPr/>
        </p:nvSpPr>
        <p:spPr bwMode="auto">
          <a:xfrm>
            <a:off x="258055" y="5010090"/>
            <a:ext cx="4006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pPr>
            <a:r>
              <a:rPr lang="en-US" sz="2000" b="1" i="1" dirty="0" err="1">
                <a:latin typeface="Times New Roman" pitchFamily="18" charset="0"/>
              </a:rPr>
              <a:t>Vậy</a:t>
            </a:r>
            <a:r>
              <a:rPr lang="en-US" sz="2000" b="1" i="1" dirty="0">
                <a:latin typeface="Times New Roman" pitchFamily="18" charset="0"/>
              </a:rPr>
              <a:t> </a:t>
            </a:r>
            <a:r>
              <a:rPr lang="en-US" sz="2000" b="1" i="1" dirty="0" err="1">
                <a:latin typeface="Times New Roman" pitchFamily="18" charset="0"/>
              </a:rPr>
              <a:t>phương</a:t>
            </a:r>
            <a:r>
              <a:rPr lang="en-US" sz="2000" b="1" i="1" dirty="0">
                <a:latin typeface="Times New Roman" pitchFamily="18" charset="0"/>
              </a:rPr>
              <a:t> </a:t>
            </a:r>
            <a:r>
              <a:rPr lang="en-US" sz="2000" b="1" i="1" dirty="0" err="1">
                <a:latin typeface="Times New Roman" pitchFamily="18" charset="0"/>
              </a:rPr>
              <a:t>trình</a:t>
            </a:r>
            <a:r>
              <a:rPr lang="en-US" sz="2000" b="1" i="1" dirty="0">
                <a:latin typeface="Times New Roman" pitchFamily="18" charset="0"/>
              </a:rPr>
              <a:t> </a:t>
            </a:r>
            <a:r>
              <a:rPr lang="en-US" sz="2000" b="1" i="1" dirty="0" err="1">
                <a:latin typeface="Times New Roman" pitchFamily="18" charset="0"/>
              </a:rPr>
              <a:t>có</a:t>
            </a:r>
            <a:r>
              <a:rPr lang="en-US" sz="2000" b="1" i="1" dirty="0">
                <a:latin typeface="Times New Roman" pitchFamily="18" charset="0"/>
              </a:rPr>
              <a:t> </a:t>
            </a:r>
            <a:r>
              <a:rPr lang="en-US" sz="2000" b="1" i="1" dirty="0" err="1">
                <a:latin typeface="Times New Roman" pitchFamily="18" charset="0"/>
              </a:rPr>
              <a:t>hai</a:t>
            </a:r>
            <a:r>
              <a:rPr lang="en-US" sz="2000" b="1" i="1" dirty="0">
                <a:latin typeface="Times New Roman" pitchFamily="18" charset="0"/>
              </a:rPr>
              <a:t> </a:t>
            </a:r>
            <a:r>
              <a:rPr lang="en-US" sz="2000" b="1" i="1" dirty="0" err="1">
                <a:latin typeface="Times New Roman" pitchFamily="18" charset="0"/>
              </a:rPr>
              <a:t>nghiệm</a:t>
            </a:r>
            <a:r>
              <a:rPr lang="en-US" sz="2000" b="1" i="1" dirty="0">
                <a:latin typeface="Times New Roman" pitchFamily="18" charset="0"/>
              </a:rPr>
              <a:t> </a:t>
            </a:r>
            <a:r>
              <a:rPr lang="en-US" sz="2000" b="1" i="1" dirty="0" err="1">
                <a:latin typeface="Times New Roman" pitchFamily="18" charset="0"/>
              </a:rPr>
              <a:t>là</a:t>
            </a:r>
            <a:r>
              <a:rPr lang="en-US" sz="2000" b="1" i="1" dirty="0">
                <a:latin typeface="Times New Roman" pitchFamily="18" charset="0"/>
              </a:rPr>
              <a:t>:</a:t>
            </a:r>
          </a:p>
        </p:txBody>
      </p:sp>
      <p:graphicFrame>
        <p:nvGraphicFramePr>
          <p:cNvPr id="13" name="Object 41"/>
          <p:cNvGraphicFramePr>
            <a:graphicFrameLocks noChangeAspect="1"/>
          </p:cNvGraphicFramePr>
          <p:nvPr>
            <p:extLst>
              <p:ext uri="{D42A27DB-BD31-4B8C-83A1-F6EECF244321}">
                <p14:modId xmlns:p14="http://schemas.microsoft.com/office/powerpoint/2010/main" val="436902433"/>
              </p:ext>
            </p:extLst>
          </p:nvPr>
        </p:nvGraphicFramePr>
        <p:xfrm>
          <a:off x="2975336" y="3131126"/>
          <a:ext cx="990600" cy="924244"/>
        </p:xfrm>
        <a:graphic>
          <a:graphicData uri="http://schemas.openxmlformats.org/presentationml/2006/ole">
            <mc:AlternateContent xmlns:mc="http://schemas.openxmlformats.org/markup-compatibility/2006">
              <mc:Choice xmlns:v="urn:schemas-microsoft-com:vml" Requires="v">
                <p:oleObj spid="_x0000_s133339" name="Equation" r:id="rId4" imgW="361991" imgH="428655" progId="Equation.3">
                  <p:embed/>
                </p:oleObj>
              </mc:Choice>
              <mc:Fallback>
                <p:oleObj name="Equation" r:id="rId4" imgW="361991" imgH="428655"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5336" y="3131126"/>
                        <a:ext cx="990600" cy="924244"/>
                      </a:xfrm>
                      <a:prstGeom prst="rect">
                        <a:avLst/>
                      </a:prstGeom>
                      <a:noFill/>
                      <a:ln>
                        <a:noFill/>
                      </a:ln>
                      <a:effectLst/>
                    </p:spPr>
                  </p:pic>
                </p:oleObj>
              </mc:Fallback>
            </mc:AlternateContent>
          </a:graphicData>
        </a:graphic>
      </p:graphicFrame>
      <p:sp>
        <p:nvSpPr>
          <p:cNvPr id="14" name="Text Box 42"/>
          <p:cNvSpPr txBox="1">
            <a:spLocks noChangeArrowheads="1"/>
          </p:cNvSpPr>
          <p:nvPr/>
        </p:nvSpPr>
        <p:spPr bwMode="auto">
          <a:xfrm>
            <a:off x="1676400" y="3379854"/>
            <a:ext cx="14494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sz="2400" b="1" dirty="0">
                <a:latin typeface="Times New Roman" pitchFamily="18" charset="0"/>
                <a:sym typeface="Symbol" pitchFamily="18" charset="2"/>
              </a:rPr>
              <a:t> x – 2 =</a:t>
            </a:r>
          </a:p>
        </p:txBody>
      </p:sp>
      <p:graphicFrame>
        <p:nvGraphicFramePr>
          <p:cNvPr id="15" name="Object 44"/>
          <p:cNvGraphicFramePr>
            <a:graphicFrameLocks noChangeAspect="1"/>
          </p:cNvGraphicFramePr>
          <p:nvPr>
            <p:extLst>
              <p:ext uri="{D42A27DB-BD31-4B8C-83A1-F6EECF244321}">
                <p14:modId xmlns:p14="http://schemas.microsoft.com/office/powerpoint/2010/main" val="3686152527"/>
              </p:ext>
            </p:extLst>
          </p:nvPr>
        </p:nvGraphicFramePr>
        <p:xfrm>
          <a:off x="3140138" y="3917439"/>
          <a:ext cx="1095396" cy="986672"/>
        </p:xfrm>
        <a:graphic>
          <a:graphicData uri="http://schemas.openxmlformats.org/presentationml/2006/ole">
            <mc:AlternateContent xmlns:mc="http://schemas.openxmlformats.org/markup-compatibility/2006">
              <mc:Choice xmlns:v="urn:schemas-microsoft-com:vml" Requires="v">
                <p:oleObj spid="_x0000_s133340" name="Equation" r:id="rId6" imgW="562017" imgH="409489" progId="Equation.DSMT4">
                  <p:embed/>
                </p:oleObj>
              </mc:Choice>
              <mc:Fallback>
                <p:oleObj name="Equation" r:id="rId6" imgW="562017" imgH="409489"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0138" y="3917439"/>
                        <a:ext cx="1095396" cy="986672"/>
                      </a:xfrm>
                      <a:prstGeom prst="rect">
                        <a:avLst/>
                      </a:prstGeom>
                      <a:noFill/>
                      <a:ln>
                        <a:noFill/>
                      </a:ln>
                      <a:effectLst/>
                    </p:spPr>
                  </p:pic>
                </p:oleObj>
              </mc:Fallback>
            </mc:AlternateContent>
          </a:graphicData>
        </a:graphic>
      </p:graphicFrame>
      <p:sp>
        <p:nvSpPr>
          <p:cNvPr id="16" name="Text Box 45"/>
          <p:cNvSpPr txBox="1">
            <a:spLocks noChangeArrowheads="1"/>
          </p:cNvSpPr>
          <p:nvPr/>
        </p:nvSpPr>
        <p:spPr bwMode="auto">
          <a:xfrm>
            <a:off x="1676400" y="4219774"/>
            <a:ext cx="16051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l" eaLnBrk="1" hangingPunct="1"/>
            <a:r>
              <a:rPr lang="en-US" sz="2400" b="1" dirty="0">
                <a:latin typeface="Times New Roman" pitchFamily="18" charset="0"/>
                <a:sym typeface="Symbol" pitchFamily="18" charset="2"/>
              </a:rPr>
              <a:t>    x     =</a:t>
            </a:r>
          </a:p>
        </p:txBody>
      </p:sp>
      <p:sp>
        <p:nvSpPr>
          <p:cNvPr id="17" name="Text Box 55"/>
          <p:cNvSpPr txBox="1">
            <a:spLocks noChangeArrowheads="1"/>
          </p:cNvSpPr>
          <p:nvPr/>
        </p:nvSpPr>
        <p:spPr bwMode="auto">
          <a:xfrm>
            <a:off x="-76200" y="2700239"/>
            <a:ext cx="685800" cy="36671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spcBef>
                <a:spcPct val="50000"/>
              </a:spcBef>
            </a:pPr>
            <a:r>
              <a:rPr lang="en-US" sz="1800">
                <a:solidFill>
                  <a:schemeClr val="bg1"/>
                </a:solidFill>
                <a:latin typeface="Times New Roman" pitchFamily="18" charset="0"/>
              </a:rPr>
              <a:t>?4</a:t>
            </a:r>
          </a:p>
        </p:txBody>
      </p:sp>
      <p:sp>
        <p:nvSpPr>
          <p:cNvPr id="18" name="Rectangle 102"/>
          <p:cNvSpPr>
            <a:spLocks noChangeArrowheads="1"/>
          </p:cNvSpPr>
          <p:nvPr/>
        </p:nvSpPr>
        <p:spPr bwMode="auto">
          <a:xfrm>
            <a:off x="1219200" y="5669062"/>
            <a:ext cx="180049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pPr>
            <a:r>
              <a:rPr lang="en-US" sz="1400" b="1" i="1" dirty="0">
                <a:solidFill>
                  <a:srgbClr val="0033CC"/>
                </a:solidFill>
                <a:latin typeface="Times New Roman" pitchFamily="18" charset="0"/>
              </a:rPr>
              <a:t>………………………</a:t>
            </a:r>
          </a:p>
        </p:txBody>
      </p:sp>
      <p:graphicFrame>
        <p:nvGraphicFramePr>
          <p:cNvPr id="2" name="Object 1"/>
          <p:cNvGraphicFramePr>
            <a:graphicFrameLocks/>
          </p:cNvGraphicFramePr>
          <p:nvPr>
            <p:extLst>
              <p:ext uri="{D42A27DB-BD31-4B8C-83A1-F6EECF244321}">
                <p14:modId xmlns:p14="http://schemas.microsoft.com/office/powerpoint/2010/main" val="1856843737"/>
              </p:ext>
            </p:extLst>
          </p:nvPr>
        </p:nvGraphicFramePr>
        <p:xfrm>
          <a:off x="267690" y="5473700"/>
          <a:ext cx="3421063" cy="698500"/>
        </p:xfrm>
        <a:graphic>
          <a:graphicData uri="http://schemas.openxmlformats.org/presentationml/2006/ole">
            <mc:AlternateContent xmlns:mc="http://schemas.openxmlformats.org/markup-compatibility/2006">
              <mc:Choice xmlns:v="urn:schemas-microsoft-com:vml" Requires="v">
                <p:oleObj spid="_x0000_s133341" name="Equation" r:id="rId8" imgW="1809771" imgH="400234" progId="Equation.3">
                  <p:embed/>
                </p:oleObj>
              </mc:Choice>
              <mc:Fallback>
                <p:oleObj name="Equation" r:id="rId8" imgW="1809771" imgH="400234" progId="Equation.3">
                  <p:embed/>
                  <p:pic>
                    <p:nvPicPr>
                      <p:cNvPr id="0" name="Object 2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7690" y="5473700"/>
                        <a:ext cx="3421063"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 name="Group 3"/>
          <p:cNvGrpSpPr/>
          <p:nvPr/>
        </p:nvGrpSpPr>
        <p:grpSpPr>
          <a:xfrm>
            <a:off x="525536" y="2531628"/>
            <a:ext cx="2751063" cy="778211"/>
            <a:chOff x="906536" y="2345989"/>
            <a:chExt cx="2751063" cy="778211"/>
          </a:xfrm>
        </p:grpSpPr>
        <p:graphicFrame>
          <p:nvGraphicFramePr>
            <p:cNvPr id="12" name="Object 39"/>
            <p:cNvGraphicFramePr>
              <a:graphicFrameLocks/>
            </p:cNvGraphicFramePr>
            <p:nvPr>
              <p:extLst>
                <p:ext uri="{D42A27DB-BD31-4B8C-83A1-F6EECF244321}">
                  <p14:modId xmlns:p14="http://schemas.microsoft.com/office/powerpoint/2010/main" val="3183382100"/>
                </p:ext>
              </p:extLst>
            </p:nvPr>
          </p:nvGraphicFramePr>
          <p:xfrm>
            <a:off x="2045492" y="2345989"/>
            <a:ext cx="1612107" cy="778211"/>
          </p:xfrm>
          <a:graphic>
            <a:graphicData uri="http://schemas.openxmlformats.org/presentationml/2006/ole">
              <mc:AlternateContent xmlns:mc="http://schemas.openxmlformats.org/markup-compatibility/2006">
                <mc:Choice xmlns:v="urn:schemas-microsoft-com:vml" Requires="v">
                  <p:oleObj spid="_x0000_s133342" name="Equation" r:id="rId10" imgW="828718" imgH="409489" progId="Equation.3">
                    <p:embed/>
                  </p:oleObj>
                </mc:Choice>
                <mc:Fallback>
                  <p:oleObj name="Equation" r:id="rId10" imgW="828718" imgH="409489" progId="Equation.3">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45492" y="2345989"/>
                          <a:ext cx="1612107" cy="778211"/>
                        </a:xfrm>
                        <a:prstGeom prst="rect">
                          <a:avLst/>
                        </a:prstGeom>
                        <a:noFill/>
                        <a:ln>
                          <a:noFill/>
                        </a:ln>
                        <a:effectLst/>
                      </p:spPr>
                    </p:pic>
                  </p:oleObj>
                </mc:Fallback>
              </mc:AlternateContent>
            </a:graphicData>
          </a:graphic>
        </p:graphicFrame>
        <p:sp>
          <p:nvSpPr>
            <p:cNvPr id="3" name="TextBox 2"/>
            <p:cNvSpPr txBox="1"/>
            <p:nvPr/>
          </p:nvSpPr>
          <p:spPr>
            <a:xfrm>
              <a:off x="906536" y="2514600"/>
              <a:ext cx="1303264" cy="430887"/>
            </a:xfrm>
            <a:prstGeom prst="rect">
              <a:avLst/>
            </a:prstGeom>
            <a:noFill/>
          </p:spPr>
          <p:txBody>
            <a:bodyPr wrap="square" rtlCol="0">
              <a:spAutoFit/>
            </a:bodyPr>
            <a:lstStyle/>
            <a:p>
              <a:r>
                <a:rPr lang="en-US" b="1" dirty="0" err="1"/>
                <a:t>Giảỉ</a:t>
              </a:r>
              <a:r>
                <a:rPr lang="en-US" b="1" dirty="0"/>
                <a:t> </a:t>
              </a:r>
              <a:r>
                <a:rPr lang="en-US" b="1" dirty="0" err="1"/>
                <a:t>pt</a:t>
              </a:r>
              <a:r>
                <a:rPr lang="en-US" b="1" dirty="0"/>
                <a:t>:</a:t>
              </a:r>
              <a:endParaRPr lang="vi-VN" b="1" dirty="0"/>
            </a:p>
          </p:txBody>
        </p:sp>
      </p:grpSp>
      <p:sp>
        <p:nvSpPr>
          <p:cNvPr id="22" name="Text Box 42"/>
          <p:cNvSpPr txBox="1">
            <a:spLocks noChangeArrowheads="1"/>
          </p:cNvSpPr>
          <p:nvPr/>
        </p:nvSpPr>
        <p:spPr bwMode="auto">
          <a:xfrm>
            <a:off x="3152893" y="3426945"/>
            <a:ext cx="813043" cy="372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sz="1400" b="1" dirty="0">
                <a:solidFill>
                  <a:srgbClr val="002CB8"/>
                </a:solidFill>
                <a:latin typeface="Times New Roman" pitchFamily="18" charset="0"/>
                <a:sym typeface="Symbol" pitchFamily="18" charset="2"/>
              </a:rPr>
              <a:t>………. </a:t>
            </a:r>
          </a:p>
        </p:txBody>
      </p:sp>
      <p:sp>
        <p:nvSpPr>
          <p:cNvPr id="23" name="Text Box 42"/>
          <p:cNvSpPr txBox="1">
            <a:spLocks noChangeArrowheads="1"/>
          </p:cNvSpPr>
          <p:nvPr/>
        </p:nvSpPr>
        <p:spPr bwMode="auto">
          <a:xfrm>
            <a:off x="3229736" y="4268762"/>
            <a:ext cx="81304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sz="1400" b="1" dirty="0">
                <a:solidFill>
                  <a:srgbClr val="002CB8"/>
                </a:solidFill>
                <a:latin typeface="Times New Roman" pitchFamily="18" charset="0"/>
                <a:sym typeface="Symbol" pitchFamily="18" charset="2"/>
              </a:rPr>
              <a:t>………. </a:t>
            </a:r>
          </a:p>
        </p:txBody>
      </p:sp>
      <p:sp>
        <p:nvSpPr>
          <p:cNvPr id="28" name="Rectangle 76"/>
          <p:cNvSpPr>
            <a:spLocks noChangeArrowheads="1"/>
          </p:cNvSpPr>
          <p:nvPr/>
        </p:nvSpPr>
        <p:spPr bwMode="auto">
          <a:xfrm>
            <a:off x="5619038" y="609600"/>
            <a:ext cx="2286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140000"/>
              </a:lnSpc>
              <a:spcBef>
                <a:spcPct val="20000"/>
              </a:spcBef>
            </a:pPr>
            <a:r>
              <a:rPr lang="en-US" sz="2000" b="1" dirty="0" err="1">
                <a:latin typeface="Times New Roman" pitchFamily="18" charset="0"/>
              </a:rPr>
              <a:t>Giải</a:t>
            </a:r>
            <a:r>
              <a:rPr lang="en-US" sz="2000" b="1" dirty="0">
                <a:latin typeface="Times New Roman" pitchFamily="18" charset="0"/>
              </a:rPr>
              <a:t> </a:t>
            </a:r>
            <a:r>
              <a:rPr lang="en-US" sz="2000" b="1" dirty="0" err="1">
                <a:latin typeface="Times New Roman" pitchFamily="18" charset="0"/>
              </a:rPr>
              <a:t>phương</a:t>
            </a:r>
            <a:r>
              <a:rPr lang="en-US" sz="2000" b="1" dirty="0">
                <a:latin typeface="Times New Roman" pitchFamily="18" charset="0"/>
              </a:rPr>
              <a:t> </a:t>
            </a:r>
            <a:r>
              <a:rPr lang="en-US" sz="2000" b="1" dirty="0" err="1">
                <a:latin typeface="Times New Roman" pitchFamily="18" charset="0"/>
              </a:rPr>
              <a:t>trình</a:t>
            </a:r>
            <a:r>
              <a:rPr lang="en-US" sz="2000" b="1" dirty="0">
                <a:latin typeface="Times New Roman" pitchFamily="18" charset="0"/>
              </a:rPr>
              <a:t>: </a:t>
            </a:r>
          </a:p>
        </p:txBody>
      </p:sp>
      <p:sp>
        <p:nvSpPr>
          <p:cNvPr id="29" name="Text Box 77"/>
          <p:cNvSpPr txBox="1">
            <a:spLocks noChangeArrowheads="1"/>
          </p:cNvSpPr>
          <p:nvPr/>
        </p:nvSpPr>
        <p:spPr bwMode="auto">
          <a:xfrm>
            <a:off x="4684436" y="677862"/>
            <a:ext cx="990600" cy="3968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eaLnBrk="1" hangingPunct="1">
              <a:spcBef>
                <a:spcPct val="50000"/>
              </a:spcBef>
            </a:pPr>
            <a:r>
              <a:rPr lang="en-US" sz="2000" b="1" i="1" u="sng" dirty="0" err="1">
                <a:latin typeface="Times New Roman" pitchFamily="18" charset="0"/>
              </a:rPr>
              <a:t>Ví</a:t>
            </a:r>
            <a:r>
              <a:rPr lang="en-US" sz="2000" b="1" i="1" u="sng" dirty="0">
                <a:latin typeface="Times New Roman" pitchFamily="18" charset="0"/>
              </a:rPr>
              <a:t> </a:t>
            </a:r>
            <a:r>
              <a:rPr lang="en-US" sz="2000" b="1" i="1" u="sng" dirty="0" err="1">
                <a:latin typeface="Times New Roman" pitchFamily="18" charset="0"/>
              </a:rPr>
              <a:t>dụ</a:t>
            </a:r>
            <a:r>
              <a:rPr lang="en-US" sz="2000" b="1" i="1" u="sng" dirty="0">
                <a:latin typeface="Times New Roman" pitchFamily="18" charset="0"/>
              </a:rPr>
              <a:t> 3</a:t>
            </a:r>
          </a:p>
        </p:txBody>
      </p:sp>
      <p:sp>
        <p:nvSpPr>
          <p:cNvPr id="30" name="Rectangle 78"/>
          <p:cNvSpPr>
            <a:spLocks noChangeArrowheads="1"/>
          </p:cNvSpPr>
          <p:nvPr/>
        </p:nvSpPr>
        <p:spPr bwMode="auto">
          <a:xfrm>
            <a:off x="4997450" y="974725"/>
            <a:ext cx="1936750" cy="56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lnSpc>
                <a:spcPct val="140000"/>
              </a:lnSpc>
              <a:spcBef>
                <a:spcPct val="20000"/>
              </a:spcBef>
            </a:pPr>
            <a:r>
              <a:rPr lang="en-US" b="1" dirty="0">
                <a:latin typeface="Times New Roman" pitchFamily="18" charset="0"/>
              </a:rPr>
              <a:t>2x² - 8x + 1 = 0</a:t>
            </a:r>
          </a:p>
        </p:txBody>
      </p:sp>
      <p:graphicFrame>
        <p:nvGraphicFramePr>
          <p:cNvPr id="31" name="Object 79"/>
          <p:cNvGraphicFramePr>
            <a:graphicFrameLocks noChangeAspect="1"/>
          </p:cNvGraphicFramePr>
          <p:nvPr>
            <p:extLst>
              <p:ext uri="{D42A27DB-BD31-4B8C-83A1-F6EECF244321}">
                <p14:modId xmlns:p14="http://schemas.microsoft.com/office/powerpoint/2010/main" val="711286040"/>
              </p:ext>
            </p:extLst>
          </p:nvPr>
        </p:nvGraphicFramePr>
        <p:xfrm>
          <a:off x="4495800" y="1443038"/>
          <a:ext cx="2217737" cy="385762"/>
        </p:xfrm>
        <a:graphic>
          <a:graphicData uri="http://schemas.openxmlformats.org/presentationml/2006/ole">
            <mc:AlternateContent xmlns:mc="http://schemas.openxmlformats.org/markup-compatibility/2006">
              <mc:Choice xmlns:v="urn:schemas-microsoft-com:vml" Requires="v">
                <p:oleObj spid="_x0000_s133343" name="Equation" r:id="rId12" imgW="1167893" imgH="203112" progId="Equation.3">
                  <p:embed/>
                </p:oleObj>
              </mc:Choice>
              <mc:Fallback>
                <p:oleObj name="Equation" r:id="rId12" imgW="1167893" imgH="203112"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95800" y="1443038"/>
                        <a:ext cx="2217737"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 name="Object 80"/>
          <p:cNvGraphicFramePr>
            <a:graphicFrameLocks/>
          </p:cNvGraphicFramePr>
          <p:nvPr>
            <p:extLst>
              <p:ext uri="{D42A27DB-BD31-4B8C-83A1-F6EECF244321}">
                <p14:modId xmlns:p14="http://schemas.microsoft.com/office/powerpoint/2010/main" val="2769463811"/>
              </p:ext>
            </p:extLst>
          </p:nvPr>
        </p:nvGraphicFramePr>
        <p:xfrm>
          <a:off x="4495800" y="3429000"/>
          <a:ext cx="2066925" cy="685800"/>
        </p:xfrm>
        <a:graphic>
          <a:graphicData uri="http://schemas.openxmlformats.org/presentationml/2006/ole">
            <mc:AlternateContent xmlns:mc="http://schemas.openxmlformats.org/markup-compatibility/2006">
              <mc:Choice xmlns:v="urn:schemas-microsoft-com:vml" Requires="v">
                <p:oleObj spid="_x0000_s133344" name="Equation" r:id="rId14" imgW="1095420" imgH="371429" progId="Equation.3">
                  <p:embed/>
                </p:oleObj>
              </mc:Choice>
              <mc:Fallback>
                <p:oleObj name="Equation" r:id="rId14" imgW="1095420" imgH="371429" progId="Equation.3">
                  <p:embed/>
                  <p:pic>
                    <p:nvPicPr>
                      <p:cNvPr id="0" name=""/>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95800" y="3429000"/>
                        <a:ext cx="2066925" cy="685800"/>
                      </a:xfrm>
                      <a:prstGeom prst="rect">
                        <a:avLst/>
                      </a:prstGeom>
                      <a:noFill/>
                      <a:ln>
                        <a:noFill/>
                      </a:ln>
                      <a:effectLst/>
                    </p:spPr>
                  </p:pic>
                </p:oleObj>
              </mc:Fallback>
            </mc:AlternateContent>
          </a:graphicData>
        </a:graphic>
      </p:graphicFrame>
      <p:graphicFrame>
        <p:nvGraphicFramePr>
          <p:cNvPr id="33" name="Object 82"/>
          <p:cNvGraphicFramePr>
            <a:graphicFrameLocks noChangeAspect="1"/>
          </p:cNvGraphicFramePr>
          <p:nvPr>
            <p:extLst>
              <p:ext uri="{D42A27DB-BD31-4B8C-83A1-F6EECF244321}">
                <p14:modId xmlns:p14="http://schemas.microsoft.com/office/powerpoint/2010/main" val="351674139"/>
              </p:ext>
            </p:extLst>
          </p:nvPr>
        </p:nvGraphicFramePr>
        <p:xfrm>
          <a:off x="4495800" y="2819400"/>
          <a:ext cx="2155825" cy="668338"/>
        </p:xfrm>
        <a:graphic>
          <a:graphicData uri="http://schemas.openxmlformats.org/presentationml/2006/ole">
            <mc:AlternateContent xmlns:mc="http://schemas.openxmlformats.org/markup-compatibility/2006">
              <mc:Choice xmlns:v="urn:schemas-microsoft-com:vml" Requires="v">
                <p:oleObj spid="_x0000_s133345" name="Equation" r:id="rId16" imgW="1269449" imgH="393529" progId="Equation.3">
                  <p:embed/>
                </p:oleObj>
              </mc:Choice>
              <mc:Fallback>
                <p:oleObj name="Equation" r:id="rId16" imgW="1269449" imgH="393529"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95800" y="2819400"/>
                        <a:ext cx="2155825" cy="66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 name="Object 84"/>
          <p:cNvGraphicFramePr>
            <a:graphicFrameLocks noChangeAspect="1"/>
          </p:cNvGraphicFramePr>
          <p:nvPr>
            <p:extLst>
              <p:ext uri="{D42A27DB-BD31-4B8C-83A1-F6EECF244321}">
                <p14:modId xmlns:p14="http://schemas.microsoft.com/office/powerpoint/2010/main" val="3523715288"/>
              </p:ext>
            </p:extLst>
          </p:nvPr>
        </p:nvGraphicFramePr>
        <p:xfrm>
          <a:off x="4507675" y="1733550"/>
          <a:ext cx="2133600" cy="727075"/>
        </p:xfrm>
        <a:graphic>
          <a:graphicData uri="http://schemas.openxmlformats.org/presentationml/2006/ole">
            <mc:AlternateContent xmlns:mc="http://schemas.openxmlformats.org/markup-compatibility/2006">
              <mc:Choice xmlns:v="urn:schemas-microsoft-com:vml" Requires="v">
                <p:oleObj spid="_x0000_s133346" name="Equation" r:id="rId18" imgW="1155700" imgH="393700" progId="Equation.3">
                  <p:embed/>
                </p:oleObj>
              </mc:Choice>
              <mc:Fallback>
                <p:oleObj name="Equation" r:id="rId18" imgW="1155700" imgH="39370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07675" y="1733550"/>
                        <a:ext cx="2133600"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 name="Object 85"/>
          <p:cNvGraphicFramePr>
            <a:graphicFrameLocks/>
          </p:cNvGraphicFramePr>
          <p:nvPr>
            <p:extLst>
              <p:ext uri="{D42A27DB-BD31-4B8C-83A1-F6EECF244321}">
                <p14:modId xmlns:p14="http://schemas.microsoft.com/office/powerpoint/2010/main" val="1249348192"/>
              </p:ext>
            </p:extLst>
          </p:nvPr>
        </p:nvGraphicFramePr>
        <p:xfrm>
          <a:off x="4876800" y="5778500"/>
          <a:ext cx="3421063" cy="698500"/>
        </p:xfrm>
        <a:graphic>
          <a:graphicData uri="http://schemas.openxmlformats.org/presentationml/2006/ole">
            <mc:AlternateContent xmlns:mc="http://schemas.openxmlformats.org/markup-compatibility/2006">
              <mc:Choice xmlns:v="urn:schemas-microsoft-com:vml" Requires="v">
                <p:oleObj spid="_x0000_s133347" name="Equation" r:id="rId20" imgW="1819401" imgH="409489" progId="Equation.3">
                  <p:embed/>
                </p:oleObj>
              </mc:Choice>
              <mc:Fallback>
                <p:oleObj name="Equation" r:id="rId20" imgW="1819401" imgH="409489" progId="Equation.3">
                  <p:embed/>
                  <p:pic>
                    <p:nvPicPr>
                      <p:cNvPr id="0" name=""/>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876800" y="5778500"/>
                        <a:ext cx="3421063"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 name="Rectangle 86"/>
          <p:cNvSpPr>
            <a:spLocks noChangeArrowheads="1"/>
          </p:cNvSpPr>
          <p:nvPr/>
        </p:nvSpPr>
        <p:spPr bwMode="auto">
          <a:xfrm>
            <a:off x="4572000" y="5334000"/>
            <a:ext cx="3603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pPr>
            <a:r>
              <a:rPr lang="en-US" sz="2000" b="1" i="1" dirty="0" err="1">
                <a:latin typeface="Times New Roman" pitchFamily="18" charset="0"/>
              </a:rPr>
              <a:t>Vậy</a:t>
            </a:r>
            <a:r>
              <a:rPr lang="en-US" sz="2000" b="1" i="1" dirty="0">
                <a:latin typeface="Times New Roman" pitchFamily="18" charset="0"/>
              </a:rPr>
              <a:t> </a:t>
            </a:r>
            <a:r>
              <a:rPr lang="en-US" sz="2000" b="1" i="1" dirty="0" err="1">
                <a:latin typeface="Times New Roman" pitchFamily="18" charset="0"/>
              </a:rPr>
              <a:t>phương</a:t>
            </a:r>
            <a:r>
              <a:rPr lang="en-US" sz="2000" b="1" i="1" dirty="0">
                <a:latin typeface="Times New Roman" pitchFamily="18" charset="0"/>
              </a:rPr>
              <a:t> </a:t>
            </a:r>
            <a:r>
              <a:rPr lang="en-US" sz="2000" b="1" i="1" dirty="0" err="1">
                <a:latin typeface="Times New Roman" pitchFamily="18" charset="0"/>
              </a:rPr>
              <a:t>trình</a:t>
            </a:r>
            <a:r>
              <a:rPr lang="en-US" sz="2000" b="1" i="1" dirty="0">
                <a:latin typeface="Times New Roman" pitchFamily="18" charset="0"/>
              </a:rPr>
              <a:t> </a:t>
            </a:r>
            <a:r>
              <a:rPr lang="en-US" sz="2000" b="1" i="1" dirty="0" err="1">
                <a:latin typeface="Times New Roman" pitchFamily="18" charset="0"/>
              </a:rPr>
              <a:t>có</a:t>
            </a:r>
            <a:r>
              <a:rPr lang="en-US" sz="2000" b="1" i="1" dirty="0">
                <a:latin typeface="Times New Roman" pitchFamily="18" charset="0"/>
              </a:rPr>
              <a:t> </a:t>
            </a:r>
            <a:r>
              <a:rPr lang="en-US" sz="2000" b="1" i="1" dirty="0" err="1">
                <a:latin typeface="Times New Roman" pitchFamily="18" charset="0"/>
              </a:rPr>
              <a:t>hai</a:t>
            </a:r>
            <a:r>
              <a:rPr lang="en-US" sz="2000" b="1" i="1" dirty="0">
                <a:latin typeface="Times New Roman" pitchFamily="18" charset="0"/>
              </a:rPr>
              <a:t> </a:t>
            </a:r>
            <a:r>
              <a:rPr lang="en-US" sz="2000" b="1" i="1" dirty="0" err="1">
                <a:latin typeface="Times New Roman" pitchFamily="18" charset="0"/>
              </a:rPr>
              <a:t>nghiệm</a:t>
            </a:r>
            <a:endParaRPr lang="en-US" sz="2000" b="1" i="1" dirty="0">
              <a:latin typeface="Times New Roman" pitchFamily="18" charset="0"/>
            </a:endParaRPr>
          </a:p>
        </p:txBody>
      </p:sp>
      <p:grpSp>
        <p:nvGrpSpPr>
          <p:cNvPr id="37" name="Group 87"/>
          <p:cNvGrpSpPr>
            <a:grpSpLocks/>
          </p:cNvGrpSpPr>
          <p:nvPr/>
        </p:nvGrpSpPr>
        <p:grpSpPr bwMode="auto">
          <a:xfrm>
            <a:off x="4432410" y="4140199"/>
            <a:ext cx="2349966" cy="593725"/>
            <a:chOff x="3701" y="3203"/>
            <a:chExt cx="991" cy="374"/>
          </a:xfrm>
        </p:grpSpPr>
        <p:graphicFrame>
          <p:nvGraphicFramePr>
            <p:cNvPr id="38" name="Object 88"/>
            <p:cNvGraphicFramePr>
              <a:graphicFrameLocks noChangeAspect="1"/>
            </p:cNvGraphicFramePr>
            <p:nvPr>
              <p:extLst>
                <p:ext uri="{D42A27DB-BD31-4B8C-83A1-F6EECF244321}">
                  <p14:modId xmlns:p14="http://schemas.microsoft.com/office/powerpoint/2010/main" val="13613843"/>
                </p:ext>
              </p:extLst>
            </p:nvPr>
          </p:nvGraphicFramePr>
          <p:xfrm>
            <a:off x="4306" y="3203"/>
            <a:ext cx="386" cy="374"/>
          </p:xfrm>
          <a:graphic>
            <a:graphicData uri="http://schemas.openxmlformats.org/presentationml/2006/ole">
              <mc:AlternateContent xmlns:mc="http://schemas.openxmlformats.org/markup-compatibility/2006">
                <mc:Choice xmlns:v="urn:schemas-microsoft-com:vml" Requires="v">
                  <p:oleObj spid="_x0000_s133348" name="Equation" r:id="rId22" imgW="361991" imgH="428655" progId="Equation.3">
                    <p:embed/>
                  </p:oleObj>
                </mc:Choice>
                <mc:Fallback>
                  <p:oleObj name="Equation" r:id="rId22" imgW="361991" imgH="428655"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306" y="3203"/>
                          <a:ext cx="386" cy="374"/>
                        </a:xfrm>
                        <a:prstGeom prst="rect">
                          <a:avLst/>
                        </a:prstGeom>
                        <a:noFill/>
                        <a:ln>
                          <a:noFill/>
                        </a:ln>
                        <a:effectLst/>
                      </p:spPr>
                    </p:pic>
                  </p:oleObj>
                </mc:Fallback>
              </mc:AlternateContent>
            </a:graphicData>
          </a:graphic>
        </p:graphicFrame>
        <p:sp>
          <p:nvSpPr>
            <p:cNvPr id="39" name="Text Box 89"/>
            <p:cNvSpPr txBox="1">
              <a:spLocks noChangeArrowheads="1"/>
            </p:cNvSpPr>
            <p:nvPr/>
          </p:nvSpPr>
          <p:spPr bwMode="auto">
            <a:xfrm>
              <a:off x="3701" y="3246"/>
              <a:ext cx="64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sz="2400" dirty="0">
                  <a:latin typeface="Times New Roman" pitchFamily="18" charset="0"/>
                  <a:sym typeface="Symbol" pitchFamily="18" charset="2"/>
                </a:rPr>
                <a:t></a:t>
              </a:r>
              <a:r>
                <a:rPr lang="en-US" sz="2400" b="1" dirty="0">
                  <a:latin typeface="Times New Roman" pitchFamily="18" charset="0"/>
                  <a:sym typeface="Symbol" pitchFamily="18" charset="2"/>
                </a:rPr>
                <a:t> x – 2 = </a:t>
              </a:r>
            </a:p>
          </p:txBody>
        </p:sp>
      </p:grpSp>
      <p:grpSp>
        <p:nvGrpSpPr>
          <p:cNvPr id="40" name="Group 90"/>
          <p:cNvGrpSpPr>
            <a:grpSpLocks/>
          </p:cNvGrpSpPr>
          <p:nvPr/>
        </p:nvGrpSpPr>
        <p:grpSpPr bwMode="auto">
          <a:xfrm>
            <a:off x="4267200" y="4735205"/>
            <a:ext cx="2518126" cy="593725"/>
            <a:chOff x="4597" y="3232"/>
            <a:chExt cx="1001" cy="374"/>
          </a:xfrm>
        </p:grpSpPr>
        <p:graphicFrame>
          <p:nvGraphicFramePr>
            <p:cNvPr id="41" name="Object 91"/>
            <p:cNvGraphicFramePr>
              <a:graphicFrameLocks noChangeAspect="1"/>
            </p:cNvGraphicFramePr>
            <p:nvPr>
              <p:extLst>
                <p:ext uri="{D42A27DB-BD31-4B8C-83A1-F6EECF244321}">
                  <p14:modId xmlns:p14="http://schemas.microsoft.com/office/powerpoint/2010/main" val="3866863777"/>
                </p:ext>
              </p:extLst>
            </p:nvPr>
          </p:nvGraphicFramePr>
          <p:xfrm>
            <a:off x="5131" y="3232"/>
            <a:ext cx="467" cy="374"/>
          </p:xfrm>
          <a:graphic>
            <a:graphicData uri="http://schemas.openxmlformats.org/presentationml/2006/ole">
              <mc:AlternateContent xmlns:mc="http://schemas.openxmlformats.org/markup-compatibility/2006">
                <mc:Choice xmlns:v="urn:schemas-microsoft-com:vml" Requires="v">
                  <p:oleObj spid="_x0000_s133349" name="Equation" r:id="rId24" imgW="562017" imgH="438102" progId="Equation.3">
                    <p:embed/>
                  </p:oleObj>
                </mc:Choice>
                <mc:Fallback>
                  <p:oleObj name="Equation" r:id="rId24" imgW="562017" imgH="438102"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131" y="3232"/>
                          <a:ext cx="467" cy="374"/>
                        </a:xfrm>
                        <a:prstGeom prst="rect">
                          <a:avLst/>
                        </a:prstGeom>
                        <a:noFill/>
                        <a:ln>
                          <a:noFill/>
                        </a:ln>
                        <a:effectLst/>
                      </p:spPr>
                    </p:pic>
                  </p:oleObj>
                </mc:Fallback>
              </mc:AlternateContent>
            </a:graphicData>
          </a:graphic>
        </p:graphicFrame>
        <p:sp>
          <p:nvSpPr>
            <p:cNvPr id="42" name="Text Box 92"/>
            <p:cNvSpPr txBox="1">
              <a:spLocks noChangeArrowheads="1"/>
            </p:cNvSpPr>
            <p:nvPr/>
          </p:nvSpPr>
          <p:spPr bwMode="auto">
            <a:xfrm>
              <a:off x="4597" y="3310"/>
              <a:ext cx="57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sz="2400" dirty="0">
                  <a:latin typeface="Times New Roman" pitchFamily="18" charset="0"/>
                  <a:sym typeface="Symbol" pitchFamily="18" charset="2"/>
                </a:rPr>
                <a:t></a:t>
              </a:r>
              <a:r>
                <a:rPr lang="en-US" sz="2400" b="1" dirty="0">
                  <a:latin typeface="Times New Roman" pitchFamily="18" charset="0"/>
                  <a:sym typeface="Symbol" pitchFamily="18" charset="2"/>
                </a:rPr>
                <a:t> x   = </a:t>
              </a:r>
            </a:p>
          </p:txBody>
        </p:sp>
      </p:grpSp>
      <p:sp>
        <p:nvSpPr>
          <p:cNvPr id="43" name="Rectangle 30"/>
          <p:cNvSpPr>
            <a:spLocks noChangeArrowheads="1"/>
          </p:cNvSpPr>
          <p:nvPr/>
        </p:nvSpPr>
        <p:spPr bwMode="auto">
          <a:xfrm>
            <a:off x="6781800" y="1840468"/>
            <a:ext cx="200567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pPr>
            <a:r>
              <a:rPr lang="en-US" sz="1800" b="1" i="1" dirty="0">
                <a:solidFill>
                  <a:srgbClr val="0000CC"/>
                </a:solidFill>
                <a:latin typeface="Times New Roman" pitchFamily="18" charset="0"/>
              </a:rPr>
              <a:t>(Chia </a:t>
            </a:r>
            <a:r>
              <a:rPr lang="en-US" sz="1800" b="1" i="1" dirty="0" err="1">
                <a:solidFill>
                  <a:srgbClr val="0000CC"/>
                </a:solidFill>
                <a:latin typeface="Times New Roman" pitchFamily="18" charset="0"/>
              </a:rPr>
              <a:t>hai</a:t>
            </a:r>
            <a:r>
              <a:rPr lang="en-US" sz="1800" b="1" i="1" dirty="0">
                <a:solidFill>
                  <a:srgbClr val="0000CC"/>
                </a:solidFill>
                <a:latin typeface="Times New Roman" pitchFamily="18" charset="0"/>
              </a:rPr>
              <a:t> </a:t>
            </a:r>
            <a:r>
              <a:rPr lang="en-US" sz="1800" b="1" i="1" dirty="0" err="1">
                <a:solidFill>
                  <a:srgbClr val="0000CC"/>
                </a:solidFill>
                <a:latin typeface="Times New Roman" pitchFamily="18" charset="0"/>
              </a:rPr>
              <a:t>vế</a:t>
            </a:r>
            <a:r>
              <a:rPr lang="en-US" sz="1800" b="1" i="1" dirty="0">
                <a:solidFill>
                  <a:srgbClr val="0000CC"/>
                </a:solidFill>
                <a:latin typeface="Times New Roman" pitchFamily="18" charset="0"/>
              </a:rPr>
              <a:t> </a:t>
            </a:r>
            <a:r>
              <a:rPr lang="en-US" sz="1800" b="1" i="1" dirty="0" err="1">
                <a:solidFill>
                  <a:srgbClr val="0000CC"/>
                </a:solidFill>
                <a:latin typeface="Times New Roman" pitchFamily="18" charset="0"/>
              </a:rPr>
              <a:t>cho</a:t>
            </a:r>
            <a:r>
              <a:rPr lang="en-US" sz="1800" b="1" i="1" dirty="0">
                <a:solidFill>
                  <a:srgbClr val="0000CC"/>
                </a:solidFill>
                <a:latin typeface="Times New Roman" pitchFamily="18" charset="0"/>
              </a:rPr>
              <a:t> 2)</a:t>
            </a:r>
          </a:p>
        </p:txBody>
      </p:sp>
      <p:sp>
        <p:nvSpPr>
          <p:cNvPr id="44" name="Rectangle 31"/>
          <p:cNvSpPr>
            <a:spLocks noChangeArrowheads="1"/>
          </p:cNvSpPr>
          <p:nvPr/>
        </p:nvSpPr>
        <p:spPr bwMode="auto">
          <a:xfrm>
            <a:off x="7054389" y="2350891"/>
            <a:ext cx="20441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pPr>
            <a:r>
              <a:rPr lang="en-US" sz="1800" b="1" i="1" dirty="0">
                <a:solidFill>
                  <a:srgbClr val="0000CC"/>
                </a:solidFill>
                <a:latin typeface="Times New Roman" pitchFamily="18" charset="0"/>
              </a:rPr>
              <a:t>(</a:t>
            </a:r>
            <a:r>
              <a:rPr lang="en-US" sz="1800" b="1" i="1" dirty="0" err="1">
                <a:solidFill>
                  <a:srgbClr val="0000CC"/>
                </a:solidFill>
                <a:latin typeface="Times New Roman" pitchFamily="18" charset="0"/>
              </a:rPr>
              <a:t>Cộng</a:t>
            </a:r>
            <a:r>
              <a:rPr lang="en-US" sz="1800" b="1" i="1" dirty="0">
                <a:solidFill>
                  <a:srgbClr val="0000CC"/>
                </a:solidFill>
                <a:latin typeface="Times New Roman" pitchFamily="18" charset="0"/>
              </a:rPr>
              <a:t> 4 </a:t>
            </a:r>
            <a:r>
              <a:rPr lang="en-US" sz="1800" b="1" i="1" dirty="0" err="1">
                <a:solidFill>
                  <a:srgbClr val="0000CC"/>
                </a:solidFill>
                <a:latin typeface="Times New Roman" pitchFamily="18" charset="0"/>
              </a:rPr>
              <a:t>vào</a:t>
            </a:r>
            <a:r>
              <a:rPr lang="en-US" sz="1800" b="1" i="1" dirty="0">
                <a:solidFill>
                  <a:srgbClr val="0000CC"/>
                </a:solidFill>
                <a:latin typeface="Times New Roman" pitchFamily="18" charset="0"/>
              </a:rPr>
              <a:t> </a:t>
            </a:r>
            <a:r>
              <a:rPr lang="en-US" sz="1800" b="1" i="1" dirty="0" err="1">
                <a:solidFill>
                  <a:srgbClr val="0000CC"/>
                </a:solidFill>
                <a:latin typeface="Times New Roman" pitchFamily="18" charset="0"/>
              </a:rPr>
              <a:t>hai</a:t>
            </a:r>
            <a:r>
              <a:rPr lang="en-US" sz="1800" b="1" i="1" dirty="0">
                <a:solidFill>
                  <a:srgbClr val="0000CC"/>
                </a:solidFill>
                <a:latin typeface="Times New Roman" pitchFamily="18" charset="0"/>
              </a:rPr>
              <a:t> </a:t>
            </a:r>
            <a:r>
              <a:rPr lang="en-US" sz="1800" b="1" i="1" dirty="0" err="1">
                <a:solidFill>
                  <a:srgbClr val="0000CC"/>
                </a:solidFill>
                <a:latin typeface="Times New Roman" pitchFamily="18" charset="0"/>
              </a:rPr>
              <a:t>vế</a:t>
            </a:r>
            <a:r>
              <a:rPr lang="en-US" sz="1800" b="1" i="1" dirty="0">
                <a:solidFill>
                  <a:srgbClr val="0000CC"/>
                </a:solidFill>
                <a:latin typeface="Times New Roman" pitchFamily="18" charset="0"/>
              </a:rPr>
              <a:t>)</a:t>
            </a:r>
          </a:p>
        </p:txBody>
      </p:sp>
      <p:sp>
        <p:nvSpPr>
          <p:cNvPr id="45" name="Rectangle 32"/>
          <p:cNvSpPr>
            <a:spLocks noChangeArrowheads="1"/>
          </p:cNvSpPr>
          <p:nvPr/>
        </p:nvSpPr>
        <p:spPr bwMode="auto">
          <a:xfrm>
            <a:off x="6811397" y="3516868"/>
            <a:ext cx="179408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pPr>
            <a:r>
              <a:rPr lang="en-US" sz="1800" b="1" i="1" dirty="0">
                <a:solidFill>
                  <a:srgbClr val="0000CC"/>
                </a:solidFill>
                <a:latin typeface="Times New Roman" pitchFamily="18" charset="0"/>
              </a:rPr>
              <a:t>(</a:t>
            </a:r>
            <a:r>
              <a:rPr lang="en-US" sz="1800" b="1" i="1" dirty="0" err="1">
                <a:solidFill>
                  <a:srgbClr val="0000CC"/>
                </a:solidFill>
                <a:latin typeface="Times New Roman" pitchFamily="18" charset="0"/>
              </a:rPr>
              <a:t>Biến</a:t>
            </a:r>
            <a:r>
              <a:rPr lang="en-US" sz="1800" b="1" i="1" dirty="0">
                <a:solidFill>
                  <a:srgbClr val="0000CC"/>
                </a:solidFill>
                <a:latin typeface="Times New Roman" pitchFamily="18" charset="0"/>
              </a:rPr>
              <a:t> </a:t>
            </a:r>
            <a:r>
              <a:rPr lang="en-US" sz="1800" b="1" i="1" dirty="0" err="1">
                <a:solidFill>
                  <a:srgbClr val="0000CC"/>
                </a:solidFill>
                <a:latin typeface="Times New Roman" pitchFamily="18" charset="0"/>
              </a:rPr>
              <a:t>đổi</a:t>
            </a:r>
            <a:r>
              <a:rPr lang="en-US" sz="1800" b="1" i="1" dirty="0">
                <a:solidFill>
                  <a:srgbClr val="0000CC"/>
                </a:solidFill>
                <a:latin typeface="Times New Roman" pitchFamily="18" charset="0"/>
              </a:rPr>
              <a:t> </a:t>
            </a:r>
            <a:r>
              <a:rPr lang="en-US" sz="1800" b="1" i="1" dirty="0" err="1">
                <a:solidFill>
                  <a:srgbClr val="0000CC"/>
                </a:solidFill>
                <a:latin typeface="Times New Roman" pitchFamily="18" charset="0"/>
              </a:rPr>
              <a:t>vế</a:t>
            </a:r>
            <a:r>
              <a:rPr lang="en-US" sz="1800" b="1" i="1" dirty="0">
                <a:solidFill>
                  <a:srgbClr val="0000CC"/>
                </a:solidFill>
                <a:latin typeface="Times New Roman" pitchFamily="18" charset="0"/>
              </a:rPr>
              <a:t> </a:t>
            </a:r>
            <a:r>
              <a:rPr lang="en-US" sz="1800" b="1" i="1" dirty="0" err="1">
                <a:solidFill>
                  <a:srgbClr val="0000CC"/>
                </a:solidFill>
                <a:latin typeface="Times New Roman" pitchFamily="18" charset="0"/>
              </a:rPr>
              <a:t>trái</a:t>
            </a:r>
            <a:r>
              <a:rPr lang="en-US" sz="1800" b="1" i="1" dirty="0">
                <a:solidFill>
                  <a:srgbClr val="0000CC"/>
                </a:solidFill>
                <a:latin typeface="Times New Roman" pitchFamily="18" charset="0"/>
              </a:rPr>
              <a:t>)</a:t>
            </a:r>
          </a:p>
        </p:txBody>
      </p:sp>
      <p:sp>
        <p:nvSpPr>
          <p:cNvPr id="46" name="Text Box 46"/>
          <p:cNvSpPr txBox="1">
            <a:spLocks noChangeArrowheads="1"/>
          </p:cNvSpPr>
          <p:nvPr/>
        </p:nvSpPr>
        <p:spPr bwMode="auto">
          <a:xfrm>
            <a:off x="6705600" y="1458077"/>
            <a:ext cx="250581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sz="1800" b="1" i="1" dirty="0">
                <a:solidFill>
                  <a:srgbClr val="0000FF"/>
                </a:solidFill>
                <a:latin typeface="Times New Roman" pitchFamily="18" charset="0"/>
              </a:rPr>
              <a:t>(</a:t>
            </a:r>
            <a:r>
              <a:rPr lang="en-US" sz="1800" b="1" i="1" dirty="0" err="1">
                <a:solidFill>
                  <a:srgbClr val="0000FF"/>
                </a:solidFill>
                <a:latin typeface="Times New Roman" pitchFamily="18" charset="0"/>
              </a:rPr>
              <a:t>Chuyển</a:t>
            </a:r>
            <a:r>
              <a:rPr lang="en-US" sz="1800" b="1" i="1" dirty="0">
                <a:solidFill>
                  <a:srgbClr val="0000FF"/>
                </a:solidFill>
                <a:latin typeface="Times New Roman" pitchFamily="18" charset="0"/>
              </a:rPr>
              <a:t> 1 sang </a:t>
            </a:r>
            <a:r>
              <a:rPr lang="en-US" sz="1800" b="1" i="1" dirty="0" err="1">
                <a:solidFill>
                  <a:srgbClr val="0000FF"/>
                </a:solidFill>
                <a:latin typeface="Times New Roman" pitchFamily="18" charset="0"/>
              </a:rPr>
              <a:t>vế</a:t>
            </a:r>
            <a:r>
              <a:rPr lang="en-US" sz="1800" b="1" i="1" dirty="0">
                <a:solidFill>
                  <a:srgbClr val="0000FF"/>
                </a:solidFill>
                <a:latin typeface="Times New Roman" pitchFamily="18" charset="0"/>
              </a:rPr>
              <a:t> </a:t>
            </a:r>
            <a:r>
              <a:rPr lang="en-US" sz="1800" b="1" i="1" dirty="0" err="1">
                <a:solidFill>
                  <a:srgbClr val="0000FF"/>
                </a:solidFill>
                <a:latin typeface="Times New Roman" pitchFamily="18" charset="0"/>
              </a:rPr>
              <a:t>phải</a:t>
            </a:r>
            <a:r>
              <a:rPr lang="en-US" sz="1800" b="1" i="1" dirty="0">
                <a:solidFill>
                  <a:srgbClr val="0000FF"/>
                </a:solidFill>
                <a:latin typeface="Times New Roman" pitchFamily="18" charset="0"/>
              </a:rPr>
              <a:t>)</a:t>
            </a:r>
          </a:p>
        </p:txBody>
      </p:sp>
      <p:sp>
        <p:nvSpPr>
          <p:cNvPr id="6" name="TextBox 5"/>
          <p:cNvSpPr txBox="1"/>
          <p:nvPr/>
        </p:nvSpPr>
        <p:spPr>
          <a:xfrm>
            <a:off x="0" y="1683603"/>
            <a:ext cx="4300016" cy="830997"/>
          </a:xfrm>
          <a:prstGeom prst="rect">
            <a:avLst/>
          </a:prstGeom>
          <a:solidFill>
            <a:schemeClr val="accent6">
              <a:lumMod val="20000"/>
              <a:lumOff val="80000"/>
            </a:schemeClr>
          </a:solidFill>
        </p:spPr>
        <p:txBody>
          <a:bodyPr wrap="square" rtlCol="0">
            <a:spAutoFit/>
          </a:bodyPr>
          <a:lstStyle/>
          <a:p>
            <a:r>
              <a:rPr lang="en-US" sz="2400" b="1" dirty="0">
                <a:solidFill>
                  <a:srgbClr val="0033CC"/>
                </a:solidFill>
              </a:rPr>
              <a:t>*</a:t>
            </a:r>
            <a:r>
              <a:rPr lang="en-US" sz="2400" b="1" dirty="0" err="1">
                <a:solidFill>
                  <a:srgbClr val="0033CC"/>
                </a:solidFill>
              </a:rPr>
              <a:t>Phương</a:t>
            </a:r>
            <a:r>
              <a:rPr lang="en-US" sz="2400" b="1" dirty="0">
                <a:solidFill>
                  <a:srgbClr val="0033CC"/>
                </a:solidFill>
              </a:rPr>
              <a:t> </a:t>
            </a:r>
            <a:r>
              <a:rPr lang="en-US" sz="2400" b="1" dirty="0" err="1">
                <a:solidFill>
                  <a:srgbClr val="0033CC"/>
                </a:solidFill>
              </a:rPr>
              <a:t>trình</a:t>
            </a:r>
            <a:r>
              <a:rPr lang="en-US" sz="2400" b="1" dirty="0">
                <a:solidFill>
                  <a:srgbClr val="0033CC"/>
                </a:solidFill>
              </a:rPr>
              <a:t> </a:t>
            </a:r>
            <a:r>
              <a:rPr lang="en-US" sz="2400" b="1" dirty="0" err="1">
                <a:solidFill>
                  <a:srgbClr val="0033CC"/>
                </a:solidFill>
              </a:rPr>
              <a:t>bậc</a:t>
            </a:r>
            <a:r>
              <a:rPr lang="en-US" sz="2400" b="1" dirty="0">
                <a:solidFill>
                  <a:srgbClr val="0033CC"/>
                </a:solidFill>
              </a:rPr>
              <a:t> </a:t>
            </a:r>
            <a:r>
              <a:rPr lang="en-US" sz="2400" b="1" dirty="0" err="1">
                <a:solidFill>
                  <a:srgbClr val="0033CC"/>
                </a:solidFill>
              </a:rPr>
              <a:t>hai</a:t>
            </a:r>
            <a:r>
              <a:rPr lang="en-US" sz="2400" b="1" dirty="0">
                <a:solidFill>
                  <a:srgbClr val="0033CC"/>
                </a:solidFill>
              </a:rPr>
              <a:t> </a:t>
            </a:r>
            <a:r>
              <a:rPr lang="en-US" sz="2400" b="1" dirty="0" err="1">
                <a:solidFill>
                  <a:srgbClr val="0033CC"/>
                </a:solidFill>
              </a:rPr>
              <a:t>đầy</a:t>
            </a:r>
            <a:r>
              <a:rPr lang="en-US" sz="2400" b="1" dirty="0">
                <a:solidFill>
                  <a:srgbClr val="0033CC"/>
                </a:solidFill>
              </a:rPr>
              <a:t> </a:t>
            </a:r>
            <a:r>
              <a:rPr lang="en-US" sz="2400" b="1" dirty="0" err="1">
                <a:solidFill>
                  <a:srgbClr val="0033CC"/>
                </a:solidFill>
              </a:rPr>
              <a:t>đủ</a:t>
            </a:r>
            <a:endParaRPr lang="en-US" sz="2400" b="1" dirty="0">
              <a:solidFill>
                <a:srgbClr val="0033CC"/>
              </a:solidFill>
            </a:endParaRPr>
          </a:p>
          <a:p>
            <a:r>
              <a:rPr lang="en-US" sz="2400" b="1" i="1" dirty="0">
                <a:solidFill>
                  <a:srgbClr val="0033CC"/>
                </a:solidFill>
              </a:rPr>
              <a:t>( </a:t>
            </a:r>
            <a:r>
              <a:rPr lang="en-US" sz="2400" b="1" i="1" dirty="0" err="1">
                <a:solidFill>
                  <a:srgbClr val="0033CC"/>
                </a:solidFill>
              </a:rPr>
              <a:t>hệ</a:t>
            </a:r>
            <a:r>
              <a:rPr lang="en-US" sz="2400" b="1" i="1" dirty="0">
                <a:solidFill>
                  <a:srgbClr val="0033CC"/>
                </a:solidFill>
              </a:rPr>
              <a:t> </a:t>
            </a:r>
            <a:r>
              <a:rPr lang="en-US" sz="2400" b="1" i="1" dirty="0" err="1">
                <a:solidFill>
                  <a:srgbClr val="0033CC"/>
                </a:solidFill>
              </a:rPr>
              <a:t>số</a:t>
            </a:r>
            <a:r>
              <a:rPr lang="en-US" sz="2400" b="1" i="1" dirty="0">
                <a:solidFill>
                  <a:srgbClr val="0033CC"/>
                </a:solidFill>
              </a:rPr>
              <a:t> </a:t>
            </a:r>
            <a:r>
              <a:rPr lang="en-US" sz="2400" b="1" i="1" dirty="0" err="1">
                <a:solidFill>
                  <a:srgbClr val="0033CC"/>
                </a:solidFill>
              </a:rPr>
              <a:t>a;b;c</a:t>
            </a:r>
            <a:r>
              <a:rPr lang="en-US" sz="2400" b="1" i="1" dirty="0">
                <a:solidFill>
                  <a:srgbClr val="0033CC"/>
                </a:solidFill>
              </a:rPr>
              <a:t> ≠ 0).</a:t>
            </a:r>
          </a:p>
        </p:txBody>
      </p:sp>
      <p:sp>
        <p:nvSpPr>
          <p:cNvPr id="47" name="Rectangle 43" descr="Papyrus"/>
          <p:cNvSpPr>
            <a:spLocks noChangeArrowheads="1"/>
          </p:cNvSpPr>
          <p:nvPr/>
        </p:nvSpPr>
        <p:spPr bwMode="auto">
          <a:xfrm>
            <a:off x="148221" y="3632474"/>
            <a:ext cx="4195179" cy="2308324"/>
          </a:xfrm>
          <a:prstGeom prst="rect">
            <a:avLst/>
          </a:prstGeom>
          <a:blipFill dpi="0" rotWithShape="1">
            <a:blip r:embed="rId26"/>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3600" dirty="0"/>
              <a:t> </a:t>
            </a:r>
            <a:r>
              <a:rPr lang="en-US" sz="3600" b="1" i="1" dirty="0" err="1"/>
              <a:t>Muốn</a:t>
            </a:r>
            <a:r>
              <a:rPr lang="en-US" sz="3600" b="1" i="1" dirty="0"/>
              <a:t> </a:t>
            </a:r>
            <a:r>
              <a:rPr lang="en-US" sz="3600" b="1" i="1" dirty="0" err="1"/>
              <a:t>giải</a:t>
            </a:r>
            <a:r>
              <a:rPr lang="en-US" sz="3600" b="1" i="1" dirty="0"/>
              <a:t> </a:t>
            </a:r>
            <a:r>
              <a:rPr lang="en-US" sz="3600" b="1" i="1" dirty="0" err="1"/>
              <a:t>phương</a:t>
            </a:r>
            <a:r>
              <a:rPr lang="en-US" sz="3600" b="1" i="1" dirty="0"/>
              <a:t> </a:t>
            </a:r>
            <a:r>
              <a:rPr lang="en-US" sz="3600" b="1" i="1" dirty="0" err="1"/>
              <a:t>trình</a:t>
            </a:r>
            <a:r>
              <a:rPr lang="en-US" sz="3600" b="1" i="1" dirty="0"/>
              <a:t> </a:t>
            </a:r>
            <a:r>
              <a:rPr lang="en-US" sz="3600" b="1" i="1" dirty="0" err="1"/>
              <a:t>bậc</a:t>
            </a:r>
            <a:r>
              <a:rPr lang="en-US" sz="3600" b="1" i="1" dirty="0"/>
              <a:t> </a:t>
            </a:r>
            <a:r>
              <a:rPr lang="en-US" sz="3600" b="1" i="1" dirty="0" err="1"/>
              <a:t>hai</a:t>
            </a:r>
            <a:r>
              <a:rPr lang="en-US" sz="3600" b="1" i="1" dirty="0"/>
              <a:t> </a:t>
            </a:r>
            <a:r>
              <a:rPr lang="en-US" sz="3600" b="1" dirty="0" err="1"/>
              <a:t>đầy</a:t>
            </a:r>
            <a:r>
              <a:rPr lang="en-US" sz="3600" b="1" dirty="0"/>
              <a:t> </a:t>
            </a:r>
            <a:r>
              <a:rPr lang="en-US" sz="3600" b="1" dirty="0" err="1"/>
              <a:t>đủ</a:t>
            </a:r>
            <a:r>
              <a:rPr lang="en-US" sz="3600" b="1" i="1" dirty="0"/>
              <a:t>( </a:t>
            </a:r>
            <a:r>
              <a:rPr lang="en-US" sz="3600" b="1" i="1" dirty="0" err="1"/>
              <a:t>hệ</a:t>
            </a:r>
            <a:r>
              <a:rPr lang="en-US" sz="3600" b="1" i="1" dirty="0"/>
              <a:t> </a:t>
            </a:r>
            <a:r>
              <a:rPr lang="en-US" sz="3600" b="1" i="1" dirty="0" err="1"/>
              <a:t>số</a:t>
            </a:r>
            <a:r>
              <a:rPr lang="en-US" sz="3600" b="1" i="1" dirty="0"/>
              <a:t> </a:t>
            </a:r>
            <a:r>
              <a:rPr lang="en-US" sz="3600" b="1" i="1" dirty="0" err="1"/>
              <a:t>a;b;c</a:t>
            </a:r>
            <a:r>
              <a:rPr lang="en-US" sz="3600" b="1" i="1" dirty="0"/>
              <a:t> ≠ 0),</a:t>
            </a:r>
          </a:p>
          <a:p>
            <a:pPr algn="l" eaLnBrk="1" hangingPunct="1"/>
            <a:r>
              <a:rPr lang="en-US" sz="3600" b="1" i="1" dirty="0"/>
              <a:t>ta </a:t>
            </a:r>
            <a:r>
              <a:rPr lang="en-US" sz="3600" b="1" i="1" dirty="0" err="1"/>
              <a:t>làm</a:t>
            </a:r>
            <a:r>
              <a:rPr lang="en-US" sz="3600" b="1" i="1" dirty="0"/>
              <a:t> </a:t>
            </a:r>
            <a:r>
              <a:rPr lang="en-US" sz="3600" b="1" i="1" dirty="0" err="1"/>
              <a:t>như</a:t>
            </a:r>
            <a:r>
              <a:rPr lang="en-US" sz="3600" b="1" i="1" dirty="0"/>
              <a:t> </a:t>
            </a:r>
            <a:r>
              <a:rPr lang="en-US" sz="3600" b="1" i="1" dirty="0" err="1"/>
              <a:t>thế</a:t>
            </a:r>
            <a:r>
              <a:rPr lang="en-US" sz="3600" b="1" i="1" dirty="0"/>
              <a:t> </a:t>
            </a:r>
            <a:r>
              <a:rPr lang="en-US" sz="3600" b="1" i="1" dirty="0" err="1"/>
              <a:t>nào</a:t>
            </a:r>
            <a:r>
              <a:rPr lang="en-US" sz="3600" b="1" i="1" dirty="0"/>
              <a:t>?</a:t>
            </a:r>
          </a:p>
        </p:txBody>
      </p:sp>
      <p:graphicFrame>
        <p:nvGraphicFramePr>
          <p:cNvPr id="48" name="Object 82"/>
          <p:cNvGraphicFramePr>
            <a:graphicFrameLocks noChangeAspect="1"/>
          </p:cNvGraphicFramePr>
          <p:nvPr>
            <p:extLst>
              <p:ext uri="{D42A27DB-BD31-4B8C-83A1-F6EECF244321}">
                <p14:modId xmlns:p14="http://schemas.microsoft.com/office/powerpoint/2010/main" val="2864281326"/>
              </p:ext>
            </p:extLst>
          </p:nvPr>
        </p:nvGraphicFramePr>
        <p:xfrm>
          <a:off x="4552950" y="2247344"/>
          <a:ext cx="2609850" cy="668338"/>
        </p:xfrm>
        <a:graphic>
          <a:graphicData uri="http://schemas.openxmlformats.org/presentationml/2006/ole">
            <mc:AlternateContent xmlns:mc="http://schemas.openxmlformats.org/markup-compatibility/2006">
              <mc:Choice xmlns:v="urn:schemas-microsoft-com:vml" Requires="v">
                <p:oleObj spid="_x0000_s133350" name="Equation" r:id="rId27" imgW="1536480" imgH="393480" progId="Equation.DSMT4">
                  <p:embed/>
                </p:oleObj>
              </mc:Choice>
              <mc:Fallback>
                <p:oleObj name="Equation" r:id="rId27" imgW="1536480" imgH="393480" progId="Equation.DSMT4">
                  <p:embed/>
                  <p:pic>
                    <p:nvPicPr>
                      <p:cNvPr id="0" name=""/>
                      <p:cNvPicPr>
                        <a:picLocks noChangeAspect="1" noChangeArrowheads="1"/>
                      </p:cNvPicPr>
                      <p:nvPr/>
                    </p:nvPicPr>
                    <p:blipFill>
                      <a:blip r:embed="rId28"/>
                      <a:srcRect/>
                      <a:stretch>
                        <a:fillRect/>
                      </a:stretch>
                    </p:blipFill>
                    <p:spPr bwMode="auto">
                      <a:xfrm>
                        <a:off x="4552950" y="2247344"/>
                        <a:ext cx="2609850" cy="66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a:off x="6811397" y="1074737"/>
            <a:ext cx="2180203" cy="430887"/>
          </a:xfrm>
          <a:prstGeom prst="rect">
            <a:avLst/>
          </a:prstGeom>
          <a:noFill/>
        </p:spPr>
        <p:txBody>
          <a:bodyPr wrap="square" rtlCol="0">
            <a:spAutoFit/>
          </a:bodyPr>
          <a:lstStyle/>
          <a:p>
            <a:r>
              <a:rPr lang="en-US" dirty="0"/>
              <a:t>(a =2;b=-8;c=1)</a:t>
            </a:r>
            <a:endParaRPr lang="vi-VN" dirty="0"/>
          </a:p>
        </p:txBody>
      </p:sp>
    </p:spTree>
    <p:extLst>
      <p:ext uri="{BB962C8B-B14F-4D97-AF65-F5344CB8AC3E}">
        <p14:creationId xmlns:p14="http://schemas.microsoft.com/office/powerpoint/2010/main" val="21196260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500"/>
                                        <p:tgtEl>
                                          <p:spTgt spid="2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checkerboard(across)">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checkerboard(across)">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checkerboard(across)">
                                      <p:cBhvr>
                                        <p:cTn id="45" dur="500"/>
                                        <p:tgtEl>
                                          <p:spTgt spid="2"/>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checkerboard(across)">
                                      <p:cBhvr>
                                        <p:cTn id="50" dur="500"/>
                                        <p:tgtEl>
                                          <p:spTgt spid="29"/>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circle(in)">
                                      <p:cBhvr>
                                        <p:cTn id="55" dur="2000"/>
                                        <p:tgtEl>
                                          <p:spTgt spid="5"/>
                                        </p:tgtEl>
                                      </p:cBhvr>
                                    </p:animEffect>
                                  </p:childTnLst>
                                </p:cTn>
                              </p:par>
                              <p:par>
                                <p:cTn id="56" presetID="5" presetClass="entr" presetSubtype="10"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checkerboard(across)">
                                      <p:cBhvr>
                                        <p:cTn id="58" dur="500"/>
                                        <p:tgtEl>
                                          <p:spTgt spid="28"/>
                                        </p:tgtEl>
                                      </p:cBhvr>
                                    </p:animEffect>
                                  </p:childTnLst>
                                </p:cTn>
                              </p:par>
                              <p:par>
                                <p:cTn id="59" presetID="5" presetClass="entr" presetSubtype="10"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checkerboard(across)">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5" presetClass="entr" presetSubtype="10" fill="hold"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checkerboard(across)">
                                      <p:cBhvr>
                                        <p:cTn id="66" dur="500"/>
                                        <p:tgtEl>
                                          <p:spTgt spid="31"/>
                                        </p:tgtEl>
                                      </p:cBhvr>
                                    </p:animEffect>
                                  </p:childTnLst>
                                </p:cTn>
                              </p:par>
                            </p:childTnLst>
                          </p:cTn>
                        </p:par>
                        <p:par>
                          <p:cTn id="67" fill="hold">
                            <p:stCondLst>
                              <p:cond delay="500"/>
                            </p:stCondLst>
                            <p:childTnLst>
                              <p:par>
                                <p:cTn id="68" presetID="27" presetClass="entr" presetSubtype="0" fill="hold" grpId="0" nodeType="afterEffect">
                                  <p:stCondLst>
                                    <p:cond delay="0"/>
                                  </p:stCondLst>
                                  <p:iterate type="lt">
                                    <p:tmPct val="50000"/>
                                  </p:iterate>
                                  <p:childTnLst>
                                    <p:set>
                                      <p:cBhvr>
                                        <p:cTn id="69" dur="1" fill="hold">
                                          <p:stCondLst>
                                            <p:cond delay="0"/>
                                          </p:stCondLst>
                                        </p:cTn>
                                        <p:tgtEl>
                                          <p:spTgt spid="46"/>
                                        </p:tgtEl>
                                        <p:attrNameLst>
                                          <p:attrName>style.visibility</p:attrName>
                                        </p:attrNameLst>
                                      </p:cBhvr>
                                      <p:to>
                                        <p:strVal val="visible"/>
                                      </p:to>
                                    </p:set>
                                    <p:anim calcmode="discrete" valueType="clr">
                                      <p:cBhvr override="childStyle">
                                        <p:cTn id="70" dur="80"/>
                                        <p:tgtEl>
                                          <p:spTgt spid="46"/>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46"/>
                                        </p:tgtEl>
                                        <p:attrNameLst>
                                          <p:attrName>fillcolor</p:attrName>
                                        </p:attrNameLst>
                                      </p:cBhvr>
                                      <p:tavLst>
                                        <p:tav tm="0">
                                          <p:val>
                                            <p:clrVal>
                                              <a:schemeClr val="accent2"/>
                                            </p:clrVal>
                                          </p:val>
                                        </p:tav>
                                        <p:tav tm="50000">
                                          <p:val>
                                            <p:clrVal>
                                              <a:schemeClr val="hlink"/>
                                            </p:clrVal>
                                          </p:val>
                                        </p:tav>
                                      </p:tavLst>
                                    </p:anim>
                                    <p:set>
                                      <p:cBhvr>
                                        <p:cTn id="72" dur="80"/>
                                        <p:tgtEl>
                                          <p:spTgt spid="46"/>
                                        </p:tgtEl>
                                        <p:attrNameLst>
                                          <p:attrName>fill.type</p:attrName>
                                        </p:attrNameLst>
                                      </p:cBhvr>
                                      <p:to>
                                        <p:strVal val="solid"/>
                                      </p:to>
                                    </p:se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nodeType="click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checkerboard(across)">
                                      <p:cBhvr>
                                        <p:cTn id="77" dur="500"/>
                                        <p:tgtEl>
                                          <p:spTgt spid="34"/>
                                        </p:tgtEl>
                                      </p:cBhvr>
                                    </p:animEffect>
                                  </p:childTnLst>
                                </p:cTn>
                              </p:par>
                            </p:childTnLst>
                          </p:cTn>
                        </p:par>
                        <p:par>
                          <p:cTn id="78" fill="hold">
                            <p:stCondLst>
                              <p:cond delay="500"/>
                            </p:stCondLst>
                            <p:childTnLst>
                              <p:par>
                                <p:cTn id="79" presetID="27" presetClass="entr" presetSubtype="0" fill="hold" grpId="0" nodeType="afterEffect">
                                  <p:stCondLst>
                                    <p:cond delay="0"/>
                                  </p:stCondLst>
                                  <p:iterate type="lt">
                                    <p:tmPct val="50000"/>
                                  </p:iterate>
                                  <p:childTnLst>
                                    <p:set>
                                      <p:cBhvr>
                                        <p:cTn id="80" dur="1" fill="hold">
                                          <p:stCondLst>
                                            <p:cond delay="0"/>
                                          </p:stCondLst>
                                        </p:cTn>
                                        <p:tgtEl>
                                          <p:spTgt spid="43"/>
                                        </p:tgtEl>
                                        <p:attrNameLst>
                                          <p:attrName>style.visibility</p:attrName>
                                        </p:attrNameLst>
                                      </p:cBhvr>
                                      <p:to>
                                        <p:strVal val="visible"/>
                                      </p:to>
                                    </p:set>
                                    <p:anim calcmode="discrete" valueType="clr">
                                      <p:cBhvr override="childStyle">
                                        <p:cTn id="81" dur="80"/>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id="82" dur="80"/>
                                        <p:tgtEl>
                                          <p:spTgt spid="43"/>
                                        </p:tgtEl>
                                        <p:attrNameLst>
                                          <p:attrName>fillcolor</p:attrName>
                                        </p:attrNameLst>
                                      </p:cBhvr>
                                      <p:tavLst>
                                        <p:tav tm="0">
                                          <p:val>
                                            <p:clrVal>
                                              <a:schemeClr val="accent2"/>
                                            </p:clrVal>
                                          </p:val>
                                        </p:tav>
                                        <p:tav tm="50000">
                                          <p:val>
                                            <p:clrVal>
                                              <a:schemeClr val="hlink"/>
                                            </p:clrVal>
                                          </p:val>
                                        </p:tav>
                                      </p:tavLst>
                                    </p:anim>
                                    <p:set>
                                      <p:cBhvr>
                                        <p:cTn id="83" dur="80"/>
                                        <p:tgtEl>
                                          <p:spTgt spid="43"/>
                                        </p:tgtEl>
                                        <p:attrNameLst>
                                          <p:attrName>fill.type</p:attrName>
                                        </p:attrNameLst>
                                      </p:cBhvr>
                                      <p:to>
                                        <p:strVal val="solid"/>
                                      </p:to>
                                    </p:set>
                                  </p:childTnLst>
                                </p:cTn>
                              </p:par>
                            </p:childTnLst>
                          </p:cTn>
                        </p:par>
                      </p:childTnLst>
                    </p:cTn>
                  </p:par>
                  <p:par>
                    <p:cTn id="84" fill="hold">
                      <p:stCondLst>
                        <p:cond delay="indefinite"/>
                      </p:stCondLst>
                      <p:childTnLst>
                        <p:par>
                          <p:cTn id="85" fill="hold">
                            <p:stCondLst>
                              <p:cond delay="0"/>
                            </p:stCondLst>
                            <p:childTnLst>
                              <p:par>
                                <p:cTn id="86" presetID="5" presetClass="entr" presetSubtype="10" fill="hold" nodeType="click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checkerboard(across)">
                                      <p:cBhvr>
                                        <p:cTn id="88" dur="500"/>
                                        <p:tgtEl>
                                          <p:spTgt spid="48"/>
                                        </p:tgtEl>
                                      </p:cBhvr>
                                    </p:animEffect>
                                  </p:childTnLst>
                                </p:cTn>
                              </p:par>
                            </p:childTnLst>
                          </p:cTn>
                        </p:par>
                        <p:par>
                          <p:cTn id="89" fill="hold">
                            <p:stCondLst>
                              <p:cond delay="500"/>
                            </p:stCondLst>
                            <p:childTnLst>
                              <p:par>
                                <p:cTn id="90" presetID="27" presetClass="entr" presetSubtype="0" fill="hold" grpId="0" nodeType="afterEffect">
                                  <p:stCondLst>
                                    <p:cond delay="0"/>
                                  </p:stCondLst>
                                  <p:iterate type="lt">
                                    <p:tmPct val="50000"/>
                                  </p:iterate>
                                  <p:childTnLst>
                                    <p:set>
                                      <p:cBhvr>
                                        <p:cTn id="91" dur="1" fill="hold">
                                          <p:stCondLst>
                                            <p:cond delay="0"/>
                                          </p:stCondLst>
                                        </p:cTn>
                                        <p:tgtEl>
                                          <p:spTgt spid="44"/>
                                        </p:tgtEl>
                                        <p:attrNameLst>
                                          <p:attrName>style.visibility</p:attrName>
                                        </p:attrNameLst>
                                      </p:cBhvr>
                                      <p:to>
                                        <p:strVal val="visible"/>
                                      </p:to>
                                    </p:set>
                                    <p:anim calcmode="discrete" valueType="clr">
                                      <p:cBhvr override="childStyle">
                                        <p:cTn id="92" dur="80"/>
                                        <p:tgtEl>
                                          <p:spTgt spid="44"/>
                                        </p:tgtEl>
                                        <p:attrNameLst>
                                          <p:attrName>style.color</p:attrName>
                                        </p:attrNameLst>
                                      </p:cBhvr>
                                      <p:tavLst>
                                        <p:tav tm="0">
                                          <p:val>
                                            <p:clrVal>
                                              <a:schemeClr val="accent2"/>
                                            </p:clrVal>
                                          </p:val>
                                        </p:tav>
                                        <p:tav tm="50000">
                                          <p:val>
                                            <p:clrVal>
                                              <a:schemeClr val="hlink"/>
                                            </p:clrVal>
                                          </p:val>
                                        </p:tav>
                                      </p:tavLst>
                                    </p:anim>
                                    <p:anim calcmode="discrete" valueType="clr">
                                      <p:cBhvr>
                                        <p:cTn id="93" dur="80"/>
                                        <p:tgtEl>
                                          <p:spTgt spid="44"/>
                                        </p:tgtEl>
                                        <p:attrNameLst>
                                          <p:attrName>fillcolor</p:attrName>
                                        </p:attrNameLst>
                                      </p:cBhvr>
                                      <p:tavLst>
                                        <p:tav tm="0">
                                          <p:val>
                                            <p:clrVal>
                                              <a:schemeClr val="accent2"/>
                                            </p:clrVal>
                                          </p:val>
                                        </p:tav>
                                        <p:tav tm="50000">
                                          <p:val>
                                            <p:clrVal>
                                              <a:schemeClr val="hlink"/>
                                            </p:clrVal>
                                          </p:val>
                                        </p:tav>
                                      </p:tavLst>
                                    </p:anim>
                                    <p:set>
                                      <p:cBhvr>
                                        <p:cTn id="94" dur="80"/>
                                        <p:tgtEl>
                                          <p:spTgt spid="44"/>
                                        </p:tgtEl>
                                        <p:attrNameLst>
                                          <p:attrName>fill.type</p:attrName>
                                        </p:attrNameLst>
                                      </p:cBhvr>
                                      <p:to>
                                        <p:strVal val="solid"/>
                                      </p:to>
                                    </p:set>
                                  </p:childTnLst>
                                </p:cTn>
                              </p:par>
                            </p:childTnLst>
                          </p:cTn>
                        </p:par>
                      </p:childTnLst>
                    </p:cTn>
                  </p:par>
                  <p:par>
                    <p:cTn id="95" fill="hold">
                      <p:stCondLst>
                        <p:cond delay="indefinite"/>
                      </p:stCondLst>
                      <p:childTnLst>
                        <p:par>
                          <p:cTn id="96" fill="hold">
                            <p:stCondLst>
                              <p:cond delay="0"/>
                            </p:stCondLst>
                            <p:childTnLst>
                              <p:par>
                                <p:cTn id="97" presetID="5" presetClass="entr" presetSubtype="10" fill="hold" nodeType="click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checkerboard(across)">
                                      <p:cBhvr>
                                        <p:cTn id="99" dur="500"/>
                                        <p:tgtEl>
                                          <p:spTgt spid="33"/>
                                        </p:tgtEl>
                                      </p:cBhvr>
                                    </p:animEffect>
                                  </p:childTnLst>
                                </p:cTn>
                              </p:par>
                            </p:childTnLst>
                          </p:cTn>
                        </p:par>
                      </p:childTnLst>
                    </p:cTn>
                  </p:par>
                  <p:par>
                    <p:cTn id="100" fill="hold">
                      <p:stCondLst>
                        <p:cond delay="indefinite"/>
                      </p:stCondLst>
                      <p:childTnLst>
                        <p:par>
                          <p:cTn id="101" fill="hold">
                            <p:stCondLst>
                              <p:cond delay="0"/>
                            </p:stCondLst>
                            <p:childTnLst>
                              <p:par>
                                <p:cTn id="102" presetID="5" presetClass="entr" presetSubtype="10" fill="hold" nodeType="click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checkerboard(across)">
                                      <p:cBhvr>
                                        <p:cTn id="104" dur="500"/>
                                        <p:tgtEl>
                                          <p:spTgt spid="32"/>
                                        </p:tgtEl>
                                      </p:cBhvr>
                                    </p:animEffect>
                                  </p:childTnLst>
                                </p:cTn>
                              </p:par>
                            </p:childTnLst>
                          </p:cTn>
                        </p:par>
                        <p:par>
                          <p:cTn id="105" fill="hold">
                            <p:stCondLst>
                              <p:cond delay="500"/>
                            </p:stCondLst>
                            <p:childTnLst>
                              <p:par>
                                <p:cTn id="106" presetID="27" presetClass="entr" presetSubtype="0" fill="hold" grpId="0" nodeType="afterEffect">
                                  <p:stCondLst>
                                    <p:cond delay="0"/>
                                  </p:stCondLst>
                                  <p:iterate type="lt">
                                    <p:tmPct val="50000"/>
                                  </p:iterate>
                                  <p:childTnLst>
                                    <p:set>
                                      <p:cBhvr>
                                        <p:cTn id="107" dur="1" fill="hold">
                                          <p:stCondLst>
                                            <p:cond delay="0"/>
                                          </p:stCondLst>
                                        </p:cTn>
                                        <p:tgtEl>
                                          <p:spTgt spid="45"/>
                                        </p:tgtEl>
                                        <p:attrNameLst>
                                          <p:attrName>style.visibility</p:attrName>
                                        </p:attrNameLst>
                                      </p:cBhvr>
                                      <p:to>
                                        <p:strVal val="visible"/>
                                      </p:to>
                                    </p:set>
                                    <p:anim calcmode="discrete" valueType="clr">
                                      <p:cBhvr override="childStyle">
                                        <p:cTn id="108" dur="80"/>
                                        <p:tgtEl>
                                          <p:spTgt spid="45"/>
                                        </p:tgtEl>
                                        <p:attrNameLst>
                                          <p:attrName>style.color</p:attrName>
                                        </p:attrNameLst>
                                      </p:cBhvr>
                                      <p:tavLst>
                                        <p:tav tm="0">
                                          <p:val>
                                            <p:clrVal>
                                              <a:schemeClr val="accent2"/>
                                            </p:clrVal>
                                          </p:val>
                                        </p:tav>
                                        <p:tav tm="50000">
                                          <p:val>
                                            <p:clrVal>
                                              <a:schemeClr val="hlink"/>
                                            </p:clrVal>
                                          </p:val>
                                        </p:tav>
                                      </p:tavLst>
                                    </p:anim>
                                    <p:anim calcmode="discrete" valueType="clr">
                                      <p:cBhvr>
                                        <p:cTn id="109" dur="80"/>
                                        <p:tgtEl>
                                          <p:spTgt spid="45"/>
                                        </p:tgtEl>
                                        <p:attrNameLst>
                                          <p:attrName>fillcolor</p:attrName>
                                        </p:attrNameLst>
                                      </p:cBhvr>
                                      <p:tavLst>
                                        <p:tav tm="0">
                                          <p:val>
                                            <p:clrVal>
                                              <a:schemeClr val="accent2"/>
                                            </p:clrVal>
                                          </p:val>
                                        </p:tav>
                                        <p:tav tm="50000">
                                          <p:val>
                                            <p:clrVal>
                                              <a:schemeClr val="hlink"/>
                                            </p:clrVal>
                                          </p:val>
                                        </p:tav>
                                      </p:tavLst>
                                    </p:anim>
                                    <p:set>
                                      <p:cBhvr>
                                        <p:cTn id="110" dur="80"/>
                                        <p:tgtEl>
                                          <p:spTgt spid="45"/>
                                        </p:tgtEl>
                                        <p:attrNameLst>
                                          <p:attrName>fill.type</p:attrName>
                                        </p:attrNameLst>
                                      </p:cBhvr>
                                      <p:to>
                                        <p:strVal val="solid"/>
                                      </p:to>
                                    </p:set>
                                  </p:childTnLst>
                                </p:cTn>
                              </p:par>
                            </p:childTnLst>
                          </p:cTn>
                        </p:par>
                      </p:childTnLst>
                    </p:cTn>
                  </p:par>
                  <p:par>
                    <p:cTn id="111" fill="hold">
                      <p:stCondLst>
                        <p:cond delay="indefinite"/>
                      </p:stCondLst>
                      <p:childTnLst>
                        <p:par>
                          <p:cTn id="112" fill="hold">
                            <p:stCondLst>
                              <p:cond delay="0"/>
                            </p:stCondLst>
                            <p:childTnLst>
                              <p:par>
                                <p:cTn id="113" presetID="5" presetClass="entr" presetSubtype="10" fill="hold" nodeType="click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checkerboard(across)">
                                      <p:cBhvr>
                                        <p:cTn id="115" dur="500"/>
                                        <p:tgtEl>
                                          <p:spTgt spid="37"/>
                                        </p:tgtEl>
                                      </p:cBhvr>
                                    </p:animEffect>
                                  </p:childTnLst>
                                </p:cTn>
                              </p:par>
                            </p:childTnLst>
                          </p:cTn>
                        </p:par>
                      </p:childTnLst>
                    </p:cTn>
                  </p:par>
                  <p:par>
                    <p:cTn id="116" fill="hold">
                      <p:stCondLst>
                        <p:cond delay="indefinite"/>
                      </p:stCondLst>
                      <p:childTnLst>
                        <p:par>
                          <p:cTn id="117" fill="hold">
                            <p:stCondLst>
                              <p:cond delay="0"/>
                            </p:stCondLst>
                            <p:childTnLst>
                              <p:par>
                                <p:cTn id="118" presetID="5" presetClass="entr" presetSubtype="10" fill="hold" nodeType="clickEffect">
                                  <p:stCondLst>
                                    <p:cond delay="0"/>
                                  </p:stCondLst>
                                  <p:childTnLst>
                                    <p:set>
                                      <p:cBhvr>
                                        <p:cTn id="119" dur="1" fill="hold">
                                          <p:stCondLst>
                                            <p:cond delay="0"/>
                                          </p:stCondLst>
                                        </p:cTn>
                                        <p:tgtEl>
                                          <p:spTgt spid="40"/>
                                        </p:tgtEl>
                                        <p:attrNameLst>
                                          <p:attrName>style.visibility</p:attrName>
                                        </p:attrNameLst>
                                      </p:cBhvr>
                                      <p:to>
                                        <p:strVal val="visible"/>
                                      </p:to>
                                    </p:set>
                                    <p:animEffect transition="in" filter="checkerboard(across)">
                                      <p:cBhvr>
                                        <p:cTn id="120" dur="500"/>
                                        <p:tgtEl>
                                          <p:spTgt spid="40"/>
                                        </p:tgtEl>
                                      </p:cBhvr>
                                    </p:animEffect>
                                  </p:childTnLst>
                                </p:cTn>
                              </p:par>
                            </p:childTnLst>
                          </p:cTn>
                        </p:par>
                      </p:childTnLst>
                    </p:cTn>
                  </p:par>
                  <p:par>
                    <p:cTn id="121" fill="hold">
                      <p:stCondLst>
                        <p:cond delay="indefinite"/>
                      </p:stCondLst>
                      <p:childTnLst>
                        <p:par>
                          <p:cTn id="122" fill="hold">
                            <p:stCondLst>
                              <p:cond delay="0"/>
                            </p:stCondLst>
                            <p:childTnLst>
                              <p:par>
                                <p:cTn id="123" presetID="5" presetClass="entr" presetSubtype="10" fill="hold" grpId="0" nodeType="click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checkerboard(across)">
                                      <p:cBhvr>
                                        <p:cTn id="125" dur="500"/>
                                        <p:tgtEl>
                                          <p:spTgt spid="36"/>
                                        </p:tgtEl>
                                      </p:cBhvr>
                                    </p:animEffect>
                                  </p:childTnLst>
                                </p:cTn>
                              </p:par>
                            </p:childTnLst>
                          </p:cTn>
                        </p:par>
                      </p:childTnLst>
                    </p:cTn>
                  </p:par>
                  <p:par>
                    <p:cTn id="126" fill="hold">
                      <p:stCondLst>
                        <p:cond delay="indefinite"/>
                      </p:stCondLst>
                      <p:childTnLst>
                        <p:par>
                          <p:cTn id="127" fill="hold">
                            <p:stCondLst>
                              <p:cond delay="0"/>
                            </p:stCondLst>
                            <p:childTnLst>
                              <p:par>
                                <p:cTn id="128" presetID="5" presetClass="entr" presetSubtype="10" fill="hold" nodeType="clickEffect">
                                  <p:stCondLst>
                                    <p:cond delay="0"/>
                                  </p:stCondLst>
                                  <p:childTnLst>
                                    <p:set>
                                      <p:cBhvr>
                                        <p:cTn id="129" dur="1" fill="hold">
                                          <p:stCondLst>
                                            <p:cond delay="0"/>
                                          </p:stCondLst>
                                        </p:cTn>
                                        <p:tgtEl>
                                          <p:spTgt spid="35"/>
                                        </p:tgtEl>
                                        <p:attrNameLst>
                                          <p:attrName>style.visibility</p:attrName>
                                        </p:attrNameLst>
                                      </p:cBhvr>
                                      <p:to>
                                        <p:strVal val="visible"/>
                                      </p:to>
                                    </p:set>
                                    <p:animEffect transition="in" filter="checkerboard(across)">
                                      <p:cBhvr>
                                        <p:cTn id="130" dur="500"/>
                                        <p:tgtEl>
                                          <p:spTgt spid="35"/>
                                        </p:tgtEl>
                                      </p:cBhvr>
                                    </p:animEffect>
                                  </p:childTnLst>
                                </p:cTn>
                              </p:par>
                            </p:childTnLst>
                          </p:cTn>
                        </p:par>
                      </p:childTnLst>
                    </p:cTn>
                  </p:par>
                  <p:par>
                    <p:cTn id="131" fill="hold">
                      <p:stCondLst>
                        <p:cond delay="indefinite"/>
                      </p:stCondLst>
                      <p:childTnLst>
                        <p:par>
                          <p:cTn id="132" fill="hold">
                            <p:stCondLst>
                              <p:cond delay="0"/>
                            </p:stCondLst>
                            <p:childTnLst>
                              <p:par>
                                <p:cTn id="133" presetID="3" presetClass="entr" presetSubtype="10" fill="hold" grpId="0" nodeType="clickEffect">
                                  <p:stCondLst>
                                    <p:cond delay="0"/>
                                  </p:stCondLst>
                                  <p:childTnLst>
                                    <p:set>
                                      <p:cBhvr>
                                        <p:cTn id="134" dur="1" fill="hold">
                                          <p:stCondLst>
                                            <p:cond delay="0"/>
                                          </p:stCondLst>
                                        </p:cTn>
                                        <p:tgtEl>
                                          <p:spTgt spid="47"/>
                                        </p:tgtEl>
                                        <p:attrNameLst>
                                          <p:attrName>style.visibility</p:attrName>
                                        </p:attrNameLst>
                                      </p:cBhvr>
                                      <p:to>
                                        <p:strVal val="visible"/>
                                      </p:to>
                                    </p:set>
                                    <p:animEffect transition="in" filter="blinds(horizontal)">
                                      <p:cBhvr>
                                        <p:cTn id="13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6" grpId="0"/>
      <p:bldP spid="17" grpId="0" animBg="1"/>
      <p:bldP spid="18" grpId="0"/>
      <p:bldP spid="22" grpId="0"/>
      <p:bldP spid="23" grpId="0"/>
      <p:bldP spid="28" grpId="0"/>
      <p:bldP spid="29" grpId="0"/>
      <p:bldP spid="30" grpId="0"/>
      <p:bldP spid="36" grpId="0"/>
      <p:bldP spid="43" grpId="0"/>
      <p:bldP spid="44" grpId="0"/>
      <p:bldP spid="45" grpId="0"/>
      <p:bldP spid="46" grpId="0"/>
      <p:bldP spid="47"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9810" name="Group 82"/>
          <p:cNvGrpSpPr>
            <a:grpSpLocks/>
          </p:cNvGrpSpPr>
          <p:nvPr/>
        </p:nvGrpSpPr>
        <p:grpSpPr bwMode="auto">
          <a:xfrm>
            <a:off x="0" y="15876"/>
            <a:ext cx="1371600" cy="517526"/>
            <a:chOff x="179" y="96"/>
            <a:chExt cx="822" cy="326"/>
          </a:xfrm>
        </p:grpSpPr>
        <p:sp>
          <p:nvSpPr>
            <p:cNvPr id="329811" name="AutoShape 83"/>
            <p:cNvSpPr>
              <a:spLocks noChangeArrowheads="1"/>
            </p:cNvSpPr>
            <p:nvPr/>
          </p:nvSpPr>
          <p:spPr bwMode="ltGray">
            <a:xfrm>
              <a:off x="179" y="122"/>
              <a:ext cx="822" cy="300"/>
            </a:xfrm>
            <a:prstGeom prst="roundRect">
              <a:avLst>
                <a:gd name="adj" fmla="val 16667"/>
              </a:avLst>
            </a:prstGeom>
            <a:gradFill rotWithShape="1">
              <a:gsLst>
                <a:gs pos="0">
                  <a:schemeClr val="hlink"/>
                </a:gs>
                <a:gs pos="100000">
                  <a:schemeClr val="hlink">
                    <a:gamma/>
                    <a:shade val="78824"/>
                    <a:invGamma/>
                  </a:schemeClr>
                </a:gs>
              </a:gsLst>
              <a:path path="rect">
                <a:fillToRect l="100000" b="100000"/>
              </a:path>
            </a:gradFill>
            <a:ln w="38100" algn="ctr">
              <a:solidFill>
                <a:srgbClr val="F8F8F8">
                  <a:alpha val="70000"/>
                </a:srgbClr>
              </a:solidFill>
              <a:round/>
              <a:headEnd/>
              <a:tailEnd/>
            </a:ln>
            <a:effectLst/>
          </p:spPr>
          <p:txBody>
            <a:bodyPr wrap="none" anchor="ctr"/>
            <a:lstStyle/>
            <a:p>
              <a:endParaRPr lang="en-US" sz="2000"/>
            </a:p>
          </p:txBody>
        </p:sp>
        <p:sp>
          <p:nvSpPr>
            <p:cNvPr id="329812" name="Text Box 84"/>
            <p:cNvSpPr txBox="1">
              <a:spLocks noChangeArrowheads="1"/>
            </p:cNvSpPr>
            <p:nvPr/>
          </p:nvSpPr>
          <p:spPr bwMode="black">
            <a:xfrm>
              <a:off x="205" y="134"/>
              <a:ext cx="779" cy="252"/>
            </a:xfrm>
            <a:prstGeom prst="rect">
              <a:avLst/>
            </a:prstGeom>
            <a:noFill/>
            <a:ln w="9525" algn="ctr">
              <a:noFill/>
              <a:miter lim="800000"/>
              <a:headEnd/>
              <a:tailEnd/>
            </a:ln>
            <a:effectLst/>
          </p:spPr>
          <p:txBody>
            <a:bodyPr>
              <a:spAutoFit/>
            </a:bodyPr>
            <a:lstStyle/>
            <a:p>
              <a:pPr>
                <a:spcBef>
                  <a:spcPct val="50000"/>
                </a:spcBef>
              </a:pPr>
              <a:r>
                <a:rPr lang="en-US" sz="2000" b="1" u="sng" dirty="0" err="1">
                  <a:solidFill>
                    <a:schemeClr val="bg1"/>
                  </a:solidFill>
                  <a:latin typeface="Arial" pitchFamily="34" charset="0"/>
                </a:rPr>
                <a:t>Tiết</a:t>
              </a:r>
              <a:r>
                <a:rPr lang="en-US" sz="2000" b="1" u="sng" dirty="0">
                  <a:solidFill>
                    <a:schemeClr val="bg1"/>
                  </a:solidFill>
                  <a:latin typeface="Arial" pitchFamily="34" charset="0"/>
                </a:rPr>
                <a:t> 45:</a:t>
              </a:r>
              <a:r>
                <a:rPr lang="en-US" sz="2000" b="1" dirty="0">
                  <a:solidFill>
                    <a:schemeClr val="bg1"/>
                  </a:solidFill>
                  <a:latin typeface="Arial" pitchFamily="34" charset="0"/>
                </a:rPr>
                <a:t> </a:t>
              </a:r>
            </a:p>
          </p:txBody>
        </p:sp>
        <p:pic>
          <p:nvPicPr>
            <p:cNvPr id="329813" name="Picture 85" descr="1"/>
            <p:cNvPicPr>
              <a:picLocks noChangeAspect="1" noChangeArrowheads="1"/>
            </p:cNvPicPr>
            <p:nvPr/>
          </p:nvPicPr>
          <p:blipFill>
            <a:blip r:embed="rId2"/>
            <a:srcRect/>
            <a:stretch>
              <a:fillRect/>
            </a:stretch>
          </p:blipFill>
          <p:spPr bwMode="auto">
            <a:xfrm>
              <a:off x="204" y="96"/>
              <a:ext cx="769" cy="98"/>
            </a:xfrm>
            <a:prstGeom prst="rect">
              <a:avLst/>
            </a:prstGeom>
            <a:noFill/>
          </p:spPr>
        </p:pic>
      </p:grpSp>
      <p:sp>
        <p:nvSpPr>
          <p:cNvPr id="329814" name="AutoShape 86"/>
          <p:cNvSpPr>
            <a:spLocks noChangeArrowheads="1"/>
          </p:cNvSpPr>
          <p:nvPr/>
        </p:nvSpPr>
        <p:spPr bwMode="gray">
          <a:xfrm>
            <a:off x="1600200" y="28122"/>
            <a:ext cx="7239000" cy="476250"/>
          </a:xfrm>
          <a:prstGeom prst="roundRect">
            <a:avLst>
              <a:gd name="adj" fmla="val 50000"/>
            </a:avLst>
          </a:prstGeom>
          <a:gradFill rotWithShape="1">
            <a:gsLst>
              <a:gs pos="0">
                <a:srgbClr val="49ACE3"/>
              </a:gs>
              <a:gs pos="50000">
                <a:srgbClr val="49ACE3">
                  <a:gamma/>
                  <a:tint val="24314"/>
                  <a:invGamma/>
                </a:srgbClr>
              </a:gs>
              <a:gs pos="100000">
                <a:srgbClr val="49ACE3"/>
              </a:gs>
            </a:gsLst>
            <a:lin ang="0" scaled="1"/>
          </a:gradFill>
          <a:ln w="38100" algn="ctr">
            <a:solidFill>
              <a:srgbClr val="FFFFFF"/>
            </a:solidFill>
            <a:round/>
            <a:headEnd/>
            <a:tailEnd/>
          </a:ln>
          <a:effectLst>
            <a:outerShdw dist="63500" dir="3187806" algn="ctr" rotWithShape="0">
              <a:srgbClr val="B2B2B2"/>
            </a:outerShdw>
          </a:effectLst>
        </p:spPr>
        <p:txBody>
          <a:bodyPr wrap="none" anchor="ctr"/>
          <a:lstStyle/>
          <a:p>
            <a:pPr>
              <a:defRPr/>
            </a:pPr>
            <a:r>
              <a:rPr lang="en-US" sz="2400" b="1" dirty="0">
                <a:solidFill>
                  <a:srgbClr val="FF0000"/>
                </a:solidFill>
                <a:effectLst>
                  <a:outerShdw blurRad="38100" dist="38100" dir="2700000" algn="tl">
                    <a:srgbClr val="000000">
                      <a:alpha val="43137"/>
                    </a:srgbClr>
                  </a:outerShdw>
                </a:effectLst>
              </a:rPr>
              <a:t>PHƯƠNG TRÌNH BẬC HAI MỘT ẨN</a:t>
            </a:r>
          </a:p>
        </p:txBody>
      </p:sp>
      <p:sp>
        <p:nvSpPr>
          <p:cNvPr id="7" name="Text Box 80"/>
          <p:cNvSpPr txBox="1">
            <a:spLocks noChangeArrowheads="1"/>
          </p:cNvSpPr>
          <p:nvPr/>
        </p:nvSpPr>
        <p:spPr bwMode="auto">
          <a:xfrm>
            <a:off x="43384" y="681172"/>
            <a:ext cx="5334000" cy="400110"/>
          </a:xfrm>
          <a:prstGeom prst="rect">
            <a:avLst/>
          </a:prstGeom>
          <a:noFill/>
          <a:ln>
            <a:noFill/>
          </a:ln>
          <a:effectLst/>
          <a:extLst>
            <a:ext uri="{909E8E84-426E-40DD-AFC4-6F175D3DCCD1}">
              <a14:hiddenFill xmlns:a14="http://schemas.microsoft.com/office/drawing/2010/main">
                <a:gradFill rotWithShape="1">
                  <a:gsLst>
                    <a:gs pos="0">
                      <a:srgbClr val="007676"/>
                    </a:gs>
                    <a:gs pos="50000">
                      <a:srgbClr val="00FFFF"/>
                    </a:gs>
                    <a:gs pos="100000">
                      <a:srgbClr val="007676"/>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l" eaLnBrk="1" hangingPunct="1">
              <a:spcBef>
                <a:spcPct val="50000"/>
              </a:spcBef>
            </a:pPr>
            <a:r>
              <a:rPr lang="en-US" sz="2000" b="1" u="sng" dirty="0">
                <a:solidFill>
                  <a:srgbClr val="FF0000"/>
                </a:solidFill>
                <a:latin typeface="Times New Roman" pitchFamily="18" charset="0"/>
              </a:rPr>
              <a:t>3. </a:t>
            </a:r>
            <a:r>
              <a:rPr lang="en-US" sz="2000" b="1" u="sng" dirty="0" err="1">
                <a:solidFill>
                  <a:srgbClr val="FF0000"/>
                </a:solidFill>
                <a:latin typeface="Times New Roman" pitchFamily="18" charset="0"/>
              </a:rPr>
              <a:t>Một</a:t>
            </a:r>
            <a:r>
              <a:rPr lang="en-US" sz="2000" b="1" u="sng" dirty="0">
                <a:solidFill>
                  <a:srgbClr val="FF0000"/>
                </a:solidFill>
                <a:latin typeface="Times New Roman" pitchFamily="18" charset="0"/>
              </a:rPr>
              <a:t> </a:t>
            </a:r>
            <a:r>
              <a:rPr lang="en-US" sz="2000" b="1" u="sng" dirty="0" err="1">
                <a:solidFill>
                  <a:srgbClr val="FF0000"/>
                </a:solidFill>
                <a:latin typeface="Times New Roman" pitchFamily="18" charset="0"/>
              </a:rPr>
              <a:t>số</a:t>
            </a:r>
            <a:r>
              <a:rPr lang="en-US" sz="2000" b="1" u="sng" dirty="0">
                <a:solidFill>
                  <a:srgbClr val="FF0000"/>
                </a:solidFill>
                <a:latin typeface="Times New Roman" pitchFamily="18" charset="0"/>
              </a:rPr>
              <a:t> </a:t>
            </a:r>
            <a:r>
              <a:rPr lang="en-US" sz="2000" b="1" u="sng" dirty="0" err="1">
                <a:solidFill>
                  <a:srgbClr val="FF0000"/>
                </a:solidFill>
                <a:latin typeface="Times New Roman" pitchFamily="18" charset="0"/>
              </a:rPr>
              <a:t>ví</a:t>
            </a:r>
            <a:r>
              <a:rPr lang="en-US" sz="2000" b="1" u="sng" dirty="0">
                <a:solidFill>
                  <a:srgbClr val="FF0000"/>
                </a:solidFill>
                <a:latin typeface="Times New Roman" pitchFamily="18" charset="0"/>
              </a:rPr>
              <a:t> </a:t>
            </a:r>
            <a:r>
              <a:rPr lang="en-US" sz="2000" b="1" u="sng" dirty="0" err="1">
                <a:solidFill>
                  <a:srgbClr val="FF0000"/>
                </a:solidFill>
                <a:latin typeface="Times New Roman" pitchFamily="18" charset="0"/>
              </a:rPr>
              <a:t>dụ</a:t>
            </a:r>
            <a:r>
              <a:rPr lang="en-US" sz="2000" b="1" u="sng" dirty="0">
                <a:solidFill>
                  <a:srgbClr val="FF0000"/>
                </a:solidFill>
                <a:latin typeface="Times New Roman" pitchFamily="18" charset="0"/>
              </a:rPr>
              <a:t> </a:t>
            </a:r>
            <a:r>
              <a:rPr lang="en-US" sz="2000" b="1" u="sng" dirty="0" err="1">
                <a:solidFill>
                  <a:srgbClr val="FF0000"/>
                </a:solidFill>
                <a:latin typeface="Times New Roman" pitchFamily="18" charset="0"/>
              </a:rPr>
              <a:t>về</a:t>
            </a:r>
            <a:r>
              <a:rPr lang="en-US" sz="2000" b="1" u="sng" dirty="0">
                <a:solidFill>
                  <a:srgbClr val="FF0000"/>
                </a:solidFill>
                <a:latin typeface="Times New Roman" pitchFamily="18" charset="0"/>
              </a:rPr>
              <a:t> </a:t>
            </a:r>
            <a:r>
              <a:rPr lang="en-US" sz="2000" b="1" u="sng" dirty="0" err="1">
                <a:solidFill>
                  <a:srgbClr val="FF0000"/>
                </a:solidFill>
                <a:latin typeface="Times New Roman" pitchFamily="18" charset="0"/>
              </a:rPr>
              <a:t>giải</a:t>
            </a:r>
            <a:r>
              <a:rPr lang="en-US" sz="2000" b="1" u="sng" dirty="0">
                <a:solidFill>
                  <a:srgbClr val="FF0000"/>
                </a:solidFill>
                <a:latin typeface="Times New Roman" pitchFamily="18" charset="0"/>
              </a:rPr>
              <a:t> </a:t>
            </a:r>
            <a:r>
              <a:rPr lang="en-US" sz="2000" b="1" u="sng" dirty="0" err="1">
                <a:solidFill>
                  <a:srgbClr val="FF0000"/>
                </a:solidFill>
                <a:latin typeface="Times New Roman" pitchFamily="18" charset="0"/>
              </a:rPr>
              <a:t>phương</a:t>
            </a:r>
            <a:r>
              <a:rPr lang="en-US" sz="2000" b="1" u="sng" dirty="0">
                <a:solidFill>
                  <a:srgbClr val="FF0000"/>
                </a:solidFill>
                <a:latin typeface="Times New Roman" pitchFamily="18" charset="0"/>
              </a:rPr>
              <a:t> </a:t>
            </a:r>
            <a:r>
              <a:rPr lang="en-US" sz="2000" b="1" u="sng" dirty="0" err="1">
                <a:solidFill>
                  <a:srgbClr val="FF0000"/>
                </a:solidFill>
                <a:latin typeface="Times New Roman" pitchFamily="18" charset="0"/>
              </a:rPr>
              <a:t>trình</a:t>
            </a:r>
            <a:r>
              <a:rPr lang="en-US" sz="2000" b="1" u="sng" dirty="0">
                <a:solidFill>
                  <a:srgbClr val="FF0000"/>
                </a:solidFill>
                <a:latin typeface="Times New Roman" pitchFamily="18" charset="0"/>
              </a:rPr>
              <a:t> </a:t>
            </a:r>
            <a:r>
              <a:rPr lang="en-US" sz="2000" b="1" u="sng" dirty="0" err="1">
                <a:solidFill>
                  <a:srgbClr val="FF0000"/>
                </a:solidFill>
                <a:latin typeface="Times New Roman" pitchFamily="18" charset="0"/>
              </a:rPr>
              <a:t>bậc</a:t>
            </a:r>
            <a:r>
              <a:rPr lang="en-US" sz="2000" b="1" u="sng" dirty="0">
                <a:solidFill>
                  <a:srgbClr val="FF0000"/>
                </a:solidFill>
                <a:latin typeface="Times New Roman" pitchFamily="18" charset="0"/>
              </a:rPr>
              <a:t> </a:t>
            </a:r>
            <a:r>
              <a:rPr lang="en-US" sz="2000" b="1" u="sng" dirty="0" err="1">
                <a:solidFill>
                  <a:srgbClr val="FF0000"/>
                </a:solidFill>
                <a:latin typeface="Times New Roman" pitchFamily="18" charset="0"/>
              </a:rPr>
              <a:t>hai</a:t>
            </a:r>
            <a:endParaRPr lang="en-US" sz="2000" b="1" u="sng" dirty="0">
              <a:solidFill>
                <a:srgbClr val="FF0000"/>
              </a:solidFill>
              <a:latin typeface="Times New Roman" pitchFamily="18" charset="0"/>
            </a:endParaRPr>
          </a:p>
        </p:txBody>
      </p:sp>
      <p:sp>
        <p:nvSpPr>
          <p:cNvPr id="11" name="Text Box 4"/>
          <p:cNvSpPr txBox="1">
            <a:spLocks noChangeArrowheads="1"/>
          </p:cNvSpPr>
          <p:nvPr/>
        </p:nvSpPr>
        <p:spPr bwMode="auto">
          <a:xfrm>
            <a:off x="228600" y="3200400"/>
            <a:ext cx="914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nTime" pitchFamily="34" charset="0"/>
              </a:defRPr>
            </a:lvl1pPr>
            <a:lvl2pPr marL="742950" indent="-285750" eaLnBrk="0" hangingPunct="0">
              <a:defRPr sz="2200">
                <a:solidFill>
                  <a:schemeClr val="tx1"/>
                </a:solidFill>
                <a:latin typeface=".VnTime" pitchFamily="34" charset="0"/>
              </a:defRPr>
            </a:lvl2pPr>
            <a:lvl3pPr marL="1143000" indent="-228600" eaLnBrk="0" hangingPunct="0">
              <a:defRPr sz="2200">
                <a:solidFill>
                  <a:schemeClr val="tx1"/>
                </a:solidFill>
                <a:latin typeface=".VnTime" pitchFamily="34" charset="0"/>
              </a:defRPr>
            </a:lvl3pPr>
            <a:lvl4pPr marL="1600200" indent="-228600" eaLnBrk="0" hangingPunct="0">
              <a:defRPr sz="2200">
                <a:solidFill>
                  <a:schemeClr val="tx1"/>
                </a:solidFill>
                <a:latin typeface=".VnTime" pitchFamily="34" charset="0"/>
              </a:defRPr>
            </a:lvl4pPr>
            <a:lvl5pPr marL="2057400" indent="-228600" eaLnBrk="0" hangingPunct="0">
              <a:defRPr sz="2200">
                <a:solidFill>
                  <a:schemeClr val="tx1"/>
                </a:solidFill>
                <a:latin typeface=".VnTime" pitchFamily="34" charset="0"/>
              </a:defRPr>
            </a:lvl5pPr>
            <a:lvl6pPr marL="2514600" indent="-228600" eaLnBrk="0" fontAlgn="base" hangingPunct="0">
              <a:spcBef>
                <a:spcPct val="0"/>
              </a:spcBef>
              <a:spcAft>
                <a:spcPct val="0"/>
              </a:spcAft>
              <a:defRPr sz="2200">
                <a:solidFill>
                  <a:schemeClr val="tx1"/>
                </a:solidFill>
                <a:latin typeface=".VnTime" pitchFamily="34" charset="0"/>
              </a:defRPr>
            </a:lvl6pPr>
            <a:lvl7pPr marL="2971800" indent="-228600" eaLnBrk="0" fontAlgn="base" hangingPunct="0">
              <a:spcBef>
                <a:spcPct val="0"/>
              </a:spcBef>
              <a:spcAft>
                <a:spcPct val="0"/>
              </a:spcAft>
              <a:defRPr sz="2200">
                <a:solidFill>
                  <a:schemeClr val="tx1"/>
                </a:solidFill>
                <a:latin typeface=".VnTime" pitchFamily="34" charset="0"/>
              </a:defRPr>
            </a:lvl7pPr>
            <a:lvl8pPr marL="3429000" indent="-228600" eaLnBrk="0" fontAlgn="base" hangingPunct="0">
              <a:spcBef>
                <a:spcPct val="0"/>
              </a:spcBef>
              <a:spcAft>
                <a:spcPct val="0"/>
              </a:spcAft>
              <a:defRPr sz="2200">
                <a:solidFill>
                  <a:schemeClr val="tx1"/>
                </a:solidFill>
                <a:latin typeface=".VnTime" pitchFamily="34" charset="0"/>
              </a:defRPr>
            </a:lvl8pPr>
            <a:lvl9pPr marL="3886200" indent="-228600" eaLnBrk="0" fontAlgn="base" hangingPunct="0">
              <a:spcBef>
                <a:spcPct val="0"/>
              </a:spcBef>
              <a:spcAft>
                <a:spcPct val="0"/>
              </a:spcAft>
              <a:defRPr sz="2200">
                <a:solidFill>
                  <a:schemeClr val="tx1"/>
                </a:solidFill>
                <a:latin typeface=".VnTime" pitchFamily="34" charset="0"/>
              </a:defRPr>
            </a:lvl9pPr>
          </a:lstStyle>
          <a:p>
            <a:pPr algn="l" eaLnBrk="1" hangingPunct="1">
              <a:spcBef>
                <a:spcPct val="50000"/>
              </a:spcBef>
            </a:pPr>
            <a:r>
              <a:rPr lang="en-US" sz="2400" b="1" i="1" dirty="0" err="1">
                <a:latin typeface="Times New Roman" pitchFamily="18" charset="0"/>
                <a:cs typeface="Times New Roman" pitchFamily="18" charset="0"/>
              </a:rPr>
              <a:t>Bước</a:t>
            </a:r>
            <a:r>
              <a:rPr lang="en-US" sz="2400" b="1" i="1" dirty="0">
                <a:latin typeface="Times New Roman" pitchFamily="18" charset="0"/>
                <a:cs typeface="Times New Roman" pitchFamily="18" charset="0"/>
              </a:rPr>
              <a:t> 3 :</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Cộng</a:t>
            </a:r>
            <a:r>
              <a:rPr lang="en-US" sz="2400" dirty="0">
                <a:latin typeface="Times New Roman" pitchFamily="18" charset="0"/>
                <a:cs typeface="Times New Roman" pitchFamily="18" charset="0"/>
              </a:rPr>
              <a:t> 2 </a:t>
            </a:r>
            <a:r>
              <a:rPr lang="en-US" sz="2400" dirty="0" err="1">
                <a:latin typeface="Times New Roman" pitchFamily="18" charset="0"/>
                <a:cs typeface="Times New Roman" pitchFamily="18" charset="0"/>
              </a:rPr>
              <a:t>vế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bình</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phương</a:t>
            </a:r>
            <a:r>
              <a:rPr lang="en-US" sz="2400" b="1" dirty="0">
                <a:solidFill>
                  <a:srgbClr val="FF3300"/>
                </a:solidFill>
                <a:latin typeface="Times New Roman" pitchFamily="18" charset="0"/>
                <a:cs typeface="Times New Roman" pitchFamily="18" charset="0"/>
              </a:rPr>
              <a:t> </a:t>
            </a:r>
          </a:p>
          <a:p>
            <a:pPr algn="l" eaLnBrk="1" hangingPunct="1">
              <a:spcBef>
                <a:spcPct val="50000"/>
              </a:spcBef>
            </a:pP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tổng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a:t>
            </a:r>
            <a:r>
              <a:rPr lang="en-US" sz="2400" dirty="0">
                <a:latin typeface="Times New Roman" pitchFamily="18" charset="0"/>
                <a:sym typeface="Wingdings" pitchFamily="2" charset="2"/>
              </a:rPr>
              <a:t> </a:t>
            </a:r>
            <a:r>
              <a:rPr lang="en-US" sz="2400" b="1" dirty="0">
                <a:solidFill>
                  <a:srgbClr val="FF0000"/>
                </a:solidFill>
                <a:latin typeface="Times New Roman" pitchFamily="18" charset="0"/>
                <a:sym typeface="Wingdings" pitchFamily="2" charset="2"/>
              </a:rPr>
              <a:t>[A(x)]</a:t>
            </a:r>
            <a:r>
              <a:rPr lang="en-US" sz="2400" b="1" baseline="30000" dirty="0">
                <a:solidFill>
                  <a:srgbClr val="FF0000"/>
                </a:solidFill>
                <a:latin typeface="Times New Roman" pitchFamily="18" charset="0"/>
                <a:sym typeface="Wingdings" pitchFamily="2" charset="2"/>
              </a:rPr>
              <a:t>2</a:t>
            </a:r>
            <a:r>
              <a:rPr lang="en-US" sz="2400" b="1" dirty="0">
                <a:solidFill>
                  <a:srgbClr val="FF0000"/>
                </a:solidFill>
                <a:latin typeface="Times New Roman" pitchFamily="18" charset="0"/>
                <a:sym typeface="Wingdings" pitchFamily="2" charset="2"/>
              </a:rPr>
              <a:t> = d</a:t>
            </a:r>
            <a:endParaRPr lang="en-US" sz="2400" b="1" dirty="0">
              <a:solidFill>
                <a:srgbClr val="FF0000"/>
              </a:solidFill>
              <a:latin typeface="Times New Roman" pitchFamily="18" charset="0"/>
              <a:cs typeface="Times New Roman" pitchFamily="18" charset="0"/>
            </a:endParaRPr>
          </a:p>
        </p:txBody>
      </p:sp>
      <p:sp>
        <p:nvSpPr>
          <p:cNvPr id="12" name="Rectangle 5"/>
          <p:cNvSpPr>
            <a:spLocks noChangeArrowheads="1"/>
          </p:cNvSpPr>
          <p:nvPr/>
        </p:nvSpPr>
        <p:spPr bwMode="auto">
          <a:xfrm>
            <a:off x="228600" y="2514600"/>
            <a:ext cx="480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50000"/>
              </a:spcBef>
            </a:pPr>
            <a:r>
              <a:rPr lang="en-US" sz="2400" b="1" i="1" dirty="0" err="1">
                <a:latin typeface="Times New Roman" pitchFamily="18" charset="0"/>
                <a:cs typeface="Times New Roman" pitchFamily="18" charset="0"/>
              </a:rPr>
              <a:t>Bước</a:t>
            </a:r>
            <a:r>
              <a:rPr lang="en-US" sz="2400" b="1" i="1" dirty="0">
                <a:latin typeface="Times New Roman" pitchFamily="18" charset="0"/>
                <a:cs typeface="Times New Roman" pitchFamily="18" charset="0"/>
              </a:rPr>
              <a:t> 2 :</a:t>
            </a:r>
            <a:r>
              <a:rPr lang="en-US" sz="2400" dirty="0">
                <a:latin typeface="Times New Roman" pitchFamily="18" charset="0"/>
                <a:cs typeface="Times New Roman" pitchFamily="18" charset="0"/>
              </a:rPr>
              <a:t> Chia </a:t>
            </a:r>
            <a:r>
              <a:rPr lang="en-US" sz="2400" dirty="0" err="1">
                <a:latin typeface="Times New Roman" pitchFamily="18" charset="0"/>
                <a:cs typeface="Times New Roman" pitchFamily="18" charset="0"/>
              </a:rPr>
              <a:t>cả</a:t>
            </a:r>
            <a:r>
              <a:rPr lang="en-US" sz="2400" dirty="0">
                <a:latin typeface="Times New Roman" pitchFamily="18" charset="0"/>
                <a:cs typeface="Times New Roman" pitchFamily="18" charset="0"/>
              </a:rPr>
              <a:t> 2 </a:t>
            </a:r>
            <a:r>
              <a:rPr lang="en-US" sz="2400" dirty="0" err="1">
                <a:latin typeface="Times New Roman" pitchFamily="18" charset="0"/>
                <a:cs typeface="Times New Roman" pitchFamily="18" charset="0"/>
              </a:rPr>
              <a:t>vế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b="1" dirty="0">
                <a:solidFill>
                  <a:srgbClr val="FF3300"/>
                </a:solidFill>
                <a:latin typeface="Times New Roman" pitchFamily="18" charset="0"/>
                <a:cs typeface="Times New Roman" pitchFamily="18" charset="0"/>
              </a:rPr>
              <a:t>a</a:t>
            </a:r>
          </a:p>
        </p:txBody>
      </p:sp>
      <p:sp>
        <p:nvSpPr>
          <p:cNvPr id="13" name="Rectangle 6"/>
          <p:cNvSpPr>
            <a:spLocks noChangeArrowheads="1"/>
          </p:cNvSpPr>
          <p:nvPr/>
        </p:nvSpPr>
        <p:spPr bwMode="auto">
          <a:xfrm>
            <a:off x="228600" y="1905000"/>
            <a:ext cx="7620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50000"/>
              </a:spcBef>
            </a:pPr>
            <a:r>
              <a:rPr lang="en-US" sz="2400" b="1" i="1" dirty="0" err="1">
                <a:latin typeface="Times New Roman" pitchFamily="18" charset="0"/>
                <a:cs typeface="Times New Roman" pitchFamily="18" charset="0"/>
              </a:rPr>
              <a:t>Bước</a:t>
            </a:r>
            <a:r>
              <a:rPr lang="en-US" sz="2400" b="1" i="1" dirty="0">
                <a:latin typeface="Times New Roman" pitchFamily="18" charset="0"/>
                <a:cs typeface="Times New Roman" pitchFamily="18" charset="0"/>
              </a:rPr>
              <a:t> 1 :</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Chuyển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b="1" dirty="0">
                <a:solidFill>
                  <a:srgbClr val="FF3300"/>
                </a:solidFill>
                <a:latin typeface="Times New Roman" pitchFamily="18" charset="0"/>
                <a:cs typeface="Times New Roman" pitchFamily="18" charset="0"/>
              </a:rPr>
              <a:t>c</a:t>
            </a:r>
            <a:r>
              <a:rPr lang="en-US" sz="2400" dirty="0">
                <a:latin typeface="Times New Roman" pitchFamily="18" charset="0"/>
                <a:cs typeface="Times New Roman" pitchFamily="18" charset="0"/>
              </a:rPr>
              <a:t> sang </a:t>
            </a:r>
            <a:r>
              <a:rPr lang="en-US" sz="2400" dirty="0" err="1">
                <a:latin typeface="Times New Roman" pitchFamily="18" charset="0"/>
                <a:cs typeface="Times New Roman" pitchFamily="18" charset="0"/>
              </a:rPr>
              <a:t>vế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p>
        </p:txBody>
      </p:sp>
      <p:sp>
        <p:nvSpPr>
          <p:cNvPr id="14" name="Rectangle 7"/>
          <p:cNvSpPr>
            <a:spLocks noChangeArrowheads="1"/>
          </p:cNvSpPr>
          <p:nvPr/>
        </p:nvSpPr>
        <p:spPr bwMode="auto">
          <a:xfrm>
            <a:off x="712198" y="4877305"/>
            <a:ext cx="830547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spcBef>
                <a:spcPct val="50000"/>
              </a:spcBef>
            </a:pPr>
            <a:r>
              <a:rPr lang="en-US" sz="2400" dirty="0">
                <a:latin typeface="Times New Roman" pitchFamily="18" charset="0"/>
              </a:rPr>
              <a:t>*</a:t>
            </a:r>
            <a:r>
              <a:rPr lang="en-US" sz="2400" dirty="0" err="1">
                <a:latin typeface="Times New Roman" pitchFamily="18" charset="0"/>
              </a:rPr>
              <a:t>Nếu</a:t>
            </a:r>
            <a:r>
              <a:rPr lang="en-US" sz="2400" dirty="0">
                <a:latin typeface="Times New Roman" pitchFamily="18" charset="0"/>
              </a:rPr>
              <a:t> </a:t>
            </a:r>
            <a:r>
              <a:rPr lang="en-US" sz="2400" dirty="0" err="1">
                <a:latin typeface="Times New Roman" pitchFamily="18" charset="0"/>
              </a:rPr>
              <a:t>biểu</a:t>
            </a:r>
            <a:r>
              <a:rPr lang="en-US" sz="2400" dirty="0">
                <a:latin typeface="Times New Roman" pitchFamily="18" charset="0"/>
              </a:rPr>
              <a:t> </a:t>
            </a:r>
            <a:r>
              <a:rPr lang="en-US" sz="2400" dirty="0" err="1">
                <a:latin typeface="Times New Roman" pitchFamily="18" charset="0"/>
              </a:rPr>
              <a:t>thức</a:t>
            </a:r>
            <a:r>
              <a:rPr lang="en-US" sz="2400" dirty="0">
                <a:latin typeface="Times New Roman" pitchFamily="18" charset="0"/>
              </a:rPr>
              <a:t> </a:t>
            </a:r>
            <a:r>
              <a:rPr lang="en-US" sz="2400" dirty="0" err="1">
                <a:latin typeface="Times New Roman" pitchFamily="18" charset="0"/>
              </a:rPr>
              <a:t>bên</a:t>
            </a:r>
            <a:r>
              <a:rPr lang="en-US" sz="2400" dirty="0">
                <a:latin typeface="Times New Roman" pitchFamily="18" charset="0"/>
              </a:rPr>
              <a:t> </a:t>
            </a:r>
            <a:r>
              <a:rPr lang="en-US" sz="2400" dirty="0" err="1">
                <a:latin typeface="Times New Roman" pitchFamily="18" charset="0"/>
              </a:rPr>
              <a:t>vế</a:t>
            </a:r>
            <a:r>
              <a:rPr lang="en-US" sz="2400" dirty="0">
                <a:latin typeface="Times New Roman" pitchFamily="18" charset="0"/>
              </a:rPr>
              <a:t> </a:t>
            </a:r>
            <a:r>
              <a:rPr lang="en-US" sz="2400" dirty="0" err="1">
                <a:latin typeface="Times New Roman" pitchFamily="18" charset="0"/>
              </a:rPr>
              <a:t>phải</a:t>
            </a:r>
            <a:r>
              <a:rPr lang="en-US" sz="2400" dirty="0">
                <a:latin typeface="Times New Roman" pitchFamily="18" charset="0"/>
              </a:rPr>
              <a:t> </a:t>
            </a:r>
            <a:r>
              <a:rPr lang="en-US" sz="2400" dirty="0" err="1">
                <a:latin typeface="Times New Roman" pitchFamily="18" charset="0"/>
              </a:rPr>
              <a:t>lớn</a:t>
            </a:r>
            <a:r>
              <a:rPr lang="en-US" sz="2400" dirty="0">
                <a:latin typeface="Times New Roman" pitchFamily="18" charset="0"/>
              </a:rPr>
              <a:t> </a:t>
            </a:r>
            <a:r>
              <a:rPr lang="en-US" sz="2400" dirty="0" err="1">
                <a:latin typeface="Times New Roman" pitchFamily="18" charset="0"/>
              </a:rPr>
              <a:t>hơn</a:t>
            </a:r>
            <a:r>
              <a:rPr lang="en-US" sz="2400" dirty="0">
                <a:latin typeface="Times New Roman" pitchFamily="18" charset="0"/>
              </a:rPr>
              <a:t> 0 ( </a:t>
            </a:r>
            <a:r>
              <a:rPr lang="en-US" sz="2400" b="1" dirty="0">
                <a:solidFill>
                  <a:srgbClr val="FF0000"/>
                </a:solidFill>
                <a:latin typeface="Times New Roman" pitchFamily="18" charset="0"/>
              </a:rPr>
              <a:t>d &gt; 0 </a:t>
            </a:r>
            <a:r>
              <a:rPr lang="en-US" sz="2400" dirty="0">
                <a:latin typeface="Times New Roman" pitchFamily="18" charset="0"/>
              </a:rPr>
              <a:t>)</a:t>
            </a:r>
            <a:r>
              <a:rPr lang="en-US" sz="2400" dirty="0" err="1">
                <a:latin typeface="Times New Roman" pitchFamily="18" charset="0"/>
              </a:rPr>
              <a:t>thì</a:t>
            </a:r>
            <a:r>
              <a:rPr lang="en-US" sz="2400" dirty="0">
                <a:latin typeface="Times New Roman" pitchFamily="18" charset="0"/>
              </a:rPr>
              <a:t> ta </a:t>
            </a:r>
            <a:r>
              <a:rPr lang="en-US" sz="2400" dirty="0" err="1">
                <a:latin typeface="Times New Roman" pitchFamily="18" charset="0"/>
              </a:rPr>
              <a:t>khai</a:t>
            </a:r>
            <a:r>
              <a:rPr lang="en-US" sz="2400" dirty="0">
                <a:latin typeface="Times New Roman" pitchFamily="18" charset="0"/>
              </a:rPr>
              <a:t> </a:t>
            </a:r>
            <a:r>
              <a:rPr lang="en-US" sz="2400" dirty="0" err="1">
                <a:latin typeface="Times New Roman" pitchFamily="18" charset="0"/>
              </a:rPr>
              <a:t>căn</a:t>
            </a:r>
            <a:r>
              <a:rPr lang="en-US" sz="2400" dirty="0">
                <a:latin typeface="Times New Roman" pitchFamily="18" charset="0"/>
              </a:rPr>
              <a:t> 2 </a:t>
            </a:r>
            <a:r>
              <a:rPr lang="en-US" sz="2400" dirty="0" err="1">
                <a:latin typeface="Times New Roman" pitchFamily="18" charset="0"/>
              </a:rPr>
              <a:t>vế</a:t>
            </a:r>
            <a:r>
              <a:rPr lang="en-US" sz="2400" dirty="0">
                <a:latin typeface="Times New Roman" pitchFamily="18" charset="0"/>
              </a:rPr>
              <a:t> </a:t>
            </a:r>
          </a:p>
          <a:p>
            <a:pPr algn="l">
              <a:spcBef>
                <a:spcPct val="50000"/>
              </a:spcBef>
            </a:pPr>
            <a:r>
              <a:rPr lang="en-US" sz="2400" dirty="0" err="1">
                <a:latin typeface="Times New Roman" pitchFamily="18" charset="0"/>
              </a:rPr>
              <a:t>để</a:t>
            </a:r>
            <a:r>
              <a:rPr lang="en-US" sz="2400" dirty="0">
                <a:latin typeface="Times New Roman" pitchFamily="18" charset="0"/>
              </a:rPr>
              <a:t> </a:t>
            </a:r>
            <a:r>
              <a:rPr lang="en-US" sz="2400" dirty="0" err="1">
                <a:latin typeface="Times New Roman" pitchFamily="18" charset="0"/>
              </a:rPr>
              <a:t>tìm</a:t>
            </a:r>
            <a:r>
              <a:rPr lang="en-US" sz="2400" dirty="0">
                <a:latin typeface="Times New Roman" pitchFamily="18" charset="0"/>
              </a:rPr>
              <a:t> x. </a:t>
            </a:r>
            <a:r>
              <a:rPr lang="en-US" sz="2400" dirty="0" err="1">
                <a:latin typeface="Times New Roman" pitchFamily="18" charset="0"/>
              </a:rPr>
              <a:t>Khi</a:t>
            </a:r>
            <a:r>
              <a:rPr lang="en-US" sz="2400" dirty="0">
                <a:latin typeface="Times New Roman" pitchFamily="18" charset="0"/>
              </a:rPr>
              <a:t> </a:t>
            </a:r>
            <a:r>
              <a:rPr lang="en-US" sz="2400" dirty="0" err="1">
                <a:latin typeface="Times New Roman" pitchFamily="18" charset="0"/>
              </a:rPr>
              <a:t>đó</a:t>
            </a:r>
            <a:r>
              <a:rPr lang="en-US" sz="2400" dirty="0">
                <a:latin typeface="Times New Roman" pitchFamily="18" charset="0"/>
              </a:rPr>
              <a:t> </a:t>
            </a:r>
            <a:r>
              <a:rPr lang="en-US" sz="2400" dirty="0" err="1">
                <a:latin typeface="Times New Roman" pitchFamily="18" charset="0"/>
              </a:rPr>
              <a:t>pt</a:t>
            </a:r>
            <a:r>
              <a:rPr lang="en-US" sz="2400" dirty="0">
                <a:latin typeface="Times New Roman" pitchFamily="18" charset="0"/>
              </a:rPr>
              <a:t> </a:t>
            </a:r>
            <a:r>
              <a:rPr lang="en-US" sz="2400" dirty="0" err="1">
                <a:latin typeface="Times New Roman" pitchFamily="18" charset="0"/>
              </a:rPr>
              <a:t>có</a:t>
            </a:r>
            <a:r>
              <a:rPr lang="en-US" sz="2400" dirty="0">
                <a:latin typeface="Times New Roman" pitchFamily="18" charset="0"/>
              </a:rPr>
              <a:t> </a:t>
            </a:r>
            <a:r>
              <a:rPr lang="en-US" sz="2400" dirty="0" err="1">
                <a:latin typeface="Times New Roman" pitchFamily="18" charset="0"/>
              </a:rPr>
              <a:t>hai</a:t>
            </a:r>
            <a:r>
              <a:rPr lang="en-US" sz="2400" dirty="0">
                <a:latin typeface="Times New Roman" pitchFamily="18" charset="0"/>
              </a:rPr>
              <a:t> </a:t>
            </a:r>
            <a:r>
              <a:rPr lang="en-US" sz="2400" dirty="0" err="1">
                <a:latin typeface="Times New Roman" pitchFamily="18" charset="0"/>
              </a:rPr>
              <a:t>nghiệm</a:t>
            </a:r>
            <a:r>
              <a:rPr lang="en-US" sz="2400" dirty="0">
                <a:latin typeface="Times New Roman" pitchFamily="18" charset="0"/>
              </a:rPr>
              <a:t>.</a:t>
            </a:r>
          </a:p>
        </p:txBody>
      </p:sp>
      <p:sp>
        <p:nvSpPr>
          <p:cNvPr id="15" name="Rectangle 8"/>
          <p:cNvSpPr>
            <a:spLocks noChangeArrowheads="1"/>
          </p:cNvSpPr>
          <p:nvPr/>
        </p:nvSpPr>
        <p:spPr bwMode="auto">
          <a:xfrm>
            <a:off x="693309" y="4313872"/>
            <a:ext cx="81547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2400" dirty="0">
                <a:latin typeface="Times New Roman" pitchFamily="18" charset="0"/>
              </a:rPr>
              <a:t> * </a:t>
            </a:r>
            <a:r>
              <a:rPr lang="en-US" sz="2400" dirty="0" err="1">
                <a:latin typeface="Times New Roman" pitchFamily="18" charset="0"/>
              </a:rPr>
              <a:t>Nếu</a:t>
            </a:r>
            <a:r>
              <a:rPr lang="en-US" sz="2400" dirty="0">
                <a:latin typeface="Times New Roman" pitchFamily="18" charset="0"/>
              </a:rPr>
              <a:t> </a:t>
            </a:r>
            <a:r>
              <a:rPr lang="en-US" sz="2400" dirty="0" err="1">
                <a:latin typeface="Times New Roman" pitchFamily="18" charset="0"/>
              </a:rPr>
              <a:t>biểu</a:t>
            </a:r>
            <a:r>
              <a:rPr lang="en-US" sz="2400" dirty="0">
                <a:latin typeface="Times New Roman" pitchFamily="18" charset="0"/>
              </a:rPr>
              <a:t> </a:t>
            </a:r>
            <a:r>
              <a:rPr lang="en-US" sz="2400" dirty="0" err="1">
                <a:latin typeface="Times New Roman" pitchFamily="18" charset="0"/>
              </a:rPr>
              <a:t>thức</a:t>
            </a:r>
            <a:r>
              <a:rPr lang="en-US" sz="2400" dirty="0">
                <a:latin typeface="Times New Roman" pitchFamily="18" charset="0"/>
              </a:rPr>
              <a:t> </a:t>
            </a:r>
            <a:r>
              <a:rPr lang="en-US" sz="2400" dirty="0" err="1">
                <a:latin typeface="Times New Roman" pitchFamily="18" charset="0"/>
              </a:rPr>
              <a:t>bên</a:t>
            </a:r>
            <a:r>
              <a:rPr lang="en-US" sz="2400" dirty="0">
                <a:latin typeface="Times New Roman" pitchFamily="18" charset="0"/>
              </a:rPr>
              <a:t> </a:t>
            </a:r>
            <a:r>
              <a:rPr lang="en-US" sz="2400" dirty="0" err="1">
                <a:latin typeface="Times New Roman" pitchFamily="18" charset="0"/>
              </a:rPr>
              <a:t>vế</a:t>
            </a:r>
            <a:r>
              <a:rPr lang="en-US" sz="2400" dirty="0">
                <a:latin typeface="Times New Roman" pitchFamily="18" charset="0"/>
              </a:rPr>
              <a:t> </a:t>
            </a:r>
            <a:r>
              <a:rPr lang="en-US" sz="2400" dirty="0" err="1">
                <a:latin typeface="Times New Roman" pitchFamily="18" charset="0"/>
              </a:rPr>
              <a:t>phải</a:t>
            </a:r>
            <a:r>
              <a:rPr lang="en-US" sz="2400" dirty="0">
                <a:latin typeface="Times New Roman" pitchFamily="18" charset="0"/>
              </a:rPr>
              <a:t> </a:t>
            </a:r>
            <a:r>
              <a:rPr lang="en-US" sz="2400" dirty="0" err="1">
                <a:latin typeface="Times New Roman" pitchFamily="18" charset="0"/>
              </a:rPr>
              <a:t>nhỏ</a:t>
            </a:r>
            <a:r>
              <a:rPr lang="en-US" sz="2400" dirty="0">
                <a:latin typeface="Times New Roman" pitchFamily="18" charset="0"/>
              </a:rPr>
              <a:t> </a:t>
            </a:r>
            <a:r>
              <a:rPr lang="en-US" sz="2400" dirty="0" err="1">
                <a:latin typeface="Times New Roman" pitchFamily="18" charset="0"/>
              </a:rPr>
              <a:t>hơn</a:t>
            </a:r>
            <a:r>
              <a:rPr lang="en-US" sz="2400" dirty="0">
                <a:latin typeface="Times New Roman" pitchFamily="18" charset="0"/>
              </a:rPr>
              <a:t> 0( </a:t>
            </a:r>
            <a:r>
              <a:rPr lang="en-US" sz="2400" b="1" dirty="0">
                <a:solidFill>
                  <a:srgbClr val="FF0000"/>
                </a:solidFill>
                <a:latin typeface="Times New Roman" pitchFamily="18" charset="0"/>
              </a:rPr>
              <a:t>d &lt; 0 </a:t>
            </a:r>
            <a:r>
              <a:rPr lang="en-US" sz="2400" dirty="0">
                <a:latin typeface="Times New Roman" pitchFamily="18" charset="0"/>
              </a:rPr>
              <a:t>) </a:t>
            </a:r>
            <a:r>
              <a:rPr lang="en-US" sz="2400" dirty="0" err="1">
                <a:latin typeface="Times New Roman" pitchFamily="18" charset="0"/>
              </a:rPr>
              <a:t>thì</a:t>
            </a:r>
            <a:r>
              <a:rPr lang="en-US" sz="2400" dirty="0">
                <a:latin typeface="Times New Roman" pitchFamily="18" charset="0"/>
              </a:rPr>
              <a:t> </a:t>
            </a:r>
            <a:r>
              <a:rPr lang="en-US" sz="2400" dirty="0" err="1">
                <a:latin typeface="Times New Roman" pitchFamily="18" charset="0"/>
              </a:rPr>
              <a:t>pt</a:t>
            </a:r>
            <a:r>
              <a:rPr lang="en-US" sz="2400" dirty="0">
                <a:latin typeface="Times New Roman" pitchFamily="18" charset="0"/>
              </a:rPr>
              <a:t> </a:t>
            </a:r>
            <a:r>
              <a:rPr lang="en-US" sz="2400" dirty="0" err="1">
                <a:latin typeface="Times New Roman" pitchFamily="18" charset="0"/>
              </a:rPr>
              <a:t>vô</a:t>
            </a:r>
            <a:r>
              <a:rPr lang="en-US" sz="2400" dirty="0">
                <a:latin typeface="Times New Roman" pitchFamily="18" charset="0"/>
              </a:rPr>
              <a:t> </a:t>
            </a:r>
            <a:r>
              <a:rPr lang="en-US" sz="2400" dirty="0" err="1">
                <a:latin typeface="Times New Roman" pitchFamily="18" charset="0"/>
              </a:rPr>
              <a:t>nghiệm</a:t>
            </a:r>
            <a:endParaRPr lang="en-US" sz="2400" dirty="0">
              <a:latin typeface="Times New Roman" pitchFamily="18" charset="0"/>
            </a:endParaRPr>
          </a:p>
        </p:txBody>
      </p:sp>
      <p:sp>
        <p:nvSpPr>
          <p:cNvPr id="17" name="TextBox 16"/>
          <p:cNvSpPr txBox="1"/>
          <p:nvPr/>
        </p:nvSpPr>
        <p:spPr>
          <a:xfrm>
            <a:off x="0" y="1219200"/>
            <a:ext cx="8153400" cy="461665"/>
          </a:xfrm>
          <a:prstGeom prst="rect">
            <a:avLst/>
          </a:prstGeom>
          <a:solidFill>
            <a:schemeClr val="accent6">
              <a:lumMod val="20000"/>
              <a:lumOff val="80000"/>
            </a:schemeClr>
          </a:solidFill>
        </p:spPr>
        <p:txBody>
          <a:bodyPr wrap="square" rtlCol="0">
            <a:spAutoFit/>
          </a:bodyPr>
          <a:lstStyle/>
          <a:p>
            <a:pPr algn="l"/>
            <a:r>
              <a:rPr lang="en-US" sz="2400" b="1" dirty="0">
                <a:solidFill>
                  <a:srgbClr val="0033CC"/>
                </a:solidFill>
              </a:rPr>
              <a:t>*</a:t>
            </a:r>
            <a:r>
              <a:rPr lang="en-US" sz="2400" b="1" dirty="0" err="1">
                <a:solidFill>
                  <a:srgbClr val="0033CC"/>
                </a:solidFill>
              </a:rPr>
              <a:t>Cách</a:t>
            </a:r>
            <a:r>
              <a:rPr lang="en-US" sz="2400" b="1" dirty="0">
                <a:solidFill>
                  <a:srgbClr val="0033CC"/>
                </a:solidFill>
              </a:rPr>
              <a:t> </a:t>
            </a:r>
            <a:r>
              <a:rPr lang="en-US" sz="2400" b="1" dirty="0" err="1">
                <a:solidFill>
                  <a:srgbClr val="0033CC"/>
                </a:solidFill>
              </a:rPr>
              <a:t>giải</a:t>
            </a:r>
            <a:r>
              <a:rPr lang="en-US" sz="2400" b="1" dirty="0">
                <a:solidFill>
                  <a:srgbClr val="0033CC"/>
                </a:solidFill>
              </a:rPr>
              <a:t> </a:t>
            </a:r>
            <a:r>
              <a:rPr lang="en-US" sz="2400" b="1" dirty="0" err="1">
                <a:solidFill>
                  <a:srgbClr val="0033CC"/>
                </a:solidFill>
              </a:rPr>
              <a:t>phương</a:t>
            </a:r>
            <a:r>
              <a:rPr lang="en-US" sz="2400" b="1" dirty="0">
                <a:solidFill>
                  <a:srgbClr val="0033CC"/>
                </a:solidFill>
              </a:rPr>
              <a:t> </a:t>
            </a:r>
            <a:r>
              <a:rPr lang="en-US" sz="2400" b="1" dirty="0" err="1">
                <a:solidFill>
                  <a:srgbClr val="0033CC"/>
                </a:solidFill>
              </a:rPr>
              <a:t>trình</a:t>
            </a:r>
            <a:r>
              <a:rPr lang="en-US" sz="2400" b="1" dirty="0">
                <a:solidFill>
                  <a:srgbClr val="0033CC"/>
                </a:solidFill>
              </a:rPr>
              <a:t> </a:t>
            </a:r>
            <a:r>
              <a:rPr lang="en-US" sz="2400" b="1" dirty="0" err="1">
                <a:solidFill>
                  <a:srgbClr val="0033CC"/>
                </a:solidFill>
              </a:rPr>
              <a:t>bậc</a:t>
            </a:r>
            <a:r>
              <a:rPr lang="en-US" sz="2400" b="1" dirty="0">
                <a:solidFill>
                  <a:srgbClr val="0033CC"/>
                </a:solidFill>
              </a:rPr>
              <a:t> </a:t>
            </a:r>
            <a:r>
              <a:rPr lang="en-US" sz="2400" b="1" dirty="0" err="1">
                <a:solidFill>
                  <a:srgbClr val="0033CC"/>
                </a:solidFill>
              </a:rPr>
              <a:t>hai</a:t>
            </a:r>
            <a:r>
              <a:rPr lang="en-US" sz="2400" b="1" dirty="0">
                <a:solidFill>
                  <a:srgbClr val="0033CC"/>
                </a:solidFill>
              </a:rPr>
              <a:t> </a:t>
            </a:r>
            <a:r>
              <a:rPr lang="en-US" sz="2400" b="1" dirty="0" err="1">
                <a:solidFill>
                  <a:srgbClr val="0033CC"/>
                </a:solidFill>
              </a:rPr>
              <a:t>đầy</a:t>
            </a:r>
            <a:r>
              <a:rPr lang="en-US" sz="2400" b="1" dirty="0">
                <a:solidFill>
                  <a:srgbClr val="0033CC"/>
                </a:solidFill>
              </a:rPr>
              <a:t> </a:t>
            </a:r>
            <a:r>
              <a:rPr lang="en-US" sz="2400" b="1" dirty="0" err="1">
                <a:solidFill>
                  <a:srgbClr val="0033CC"/>
                </a:solidFill>
              </a:rPr>
              <a:t>đủ</a:t>
            </a:r>
            <a:r>
              <a:rPr lang="en-US" sz="2400" b="1" i="1" dirty="0">
                <a:solidFill>
                  <a:srgbClr val="0033CC"/>
                </a:solidFill>
              </a:rPr>
              <a:t>( </a:t>
            </a:r>
            <a:r>
              <a:rPr lang="en-US" sz="2400" b="1" i="1" dirty="0" err="1">
                <a:solidFill>
                  <a:srgbClr val="0033CC"/>
                </a:solidFill>
              </a:rPr>
              <a:t>hệ</a:t>
            </a:r>
            <a:r>
              <a:rPr lang="en-US" sz="2400" b="1" i="1" dirty="0">
                <a:solidFill>
                  <a:srgbClr val="0033CC"/>
                </a:solidFill>
              </a:rPr>
              <a:t> </a:t>
            </a:r>
            <a:r>
              <a:rPr lang="en-US" sz="2400" b="1" i="1" dirty="0" err="1">
                <a:solidFill>
                  <a:srgbClr val="0033CC"/>
                </a:solidFill>
              </a:rPr>
              <a:t>số</a:t>
            </a:r>
            <a:r>
              <a:rPr lang="en-US" sz="2400" b="1" i="1" dirty="0">
                <a:solidFill>
                  <a:srgbClr val="0033CC"/>
                </a:solidFill>
              </a:rPr>
              <a:t> </a:t>
            </a:r>
            <a:r>
              <a:rPr lang="en-US" sz="2400" b="1" i="1" dirty="0" err="1">
                <a:solidFill>
                  <a:srgbClr val="0033CC"/>
                </a:solidFill>
              </a:rPr>
              <a:t>a;b;c</a:t>
            </a:r>
            <a:r>
              <a:rPr lang="en-US" sz="2400" b="1" i="1" dirty="0">
                <a:solidFill>
                  <a:srgbClr val="0033CC"/>
                </a:solidFill>
              </a:rPr>
              <a:t> ≠ 0).</a:t>
            </a:r>
          </a:p>
        </p:txBody>
      </p:sp>
    </p:spTree>
    <p:extLst>
      <p:ext uri="{BB962C8B-B14F-4D97-AF65-F5344CB8AC3E}">
        <p14:creationId xmlns:p14="http://schemas.microsoft.com/office/powerpoint/2010/main" val="21196260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ox(in)">
                                      <p:cBhvr>
                                        <p:cTn id="11" dur="2000"/>
                                        <p:tgtEl>
                                          <p:spTgt spid="12"/>
                                        </p:tgtEl>
                                      </p:cBhvr>
                                    </p:animEffect>
                                  </p:childTnLst>
                                </p:cTn>
                              </p:par>
                            </p:childTnLst>
                          </p:cTn>
                        </p:par>
                        <p:par>
                          <p:cTn id="12" fill="hold">
                            <p:stCondLst>
                              <p:cond delay="2500"/>
                            </p:stCondLst>
                            <p:childTnLst>
                              <p:par>
                                <p:cTn id="13" presetID="3" presetClass="entr" presetSubtype="1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ox(in)">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ox(in)">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9810" name="Group 82"/>
          <p:cNvGrpSpPr>
            <a:grpSpLocks/>
          </p:cNvGrpSpPr>
          <p:nvPr/>
        </p:nvGrpSpPr>
        <p:grpSpPr bwMode="auto">
          <a:xfrm>
            <a:off x="0" y="15876"/>
            <a:ext cx="1371600" cy="517526"/>
            <a:chOff x="179" y="96"/>
            <a:chExt cx="822" cy="326"/>
          </a:xfrm>
        </p:grpSpPr>
        <p:sp>
          <p:nvSpPr>
            <p:cNvPr id="329811" name="AutoShape 83"/>
            <p:cNvSpPr>
              <a:spLocks noChangeArrowheads="1"/>
            </p:cNvSpPr>
            <p:nvPr/>
          </p:nvSpPr>
          <p:spPr bwMode="ltGray">
            <a:xfrm>
              <a:off x="179" y="122"/>
              <a:ext cx="822" cy="300"/>
            </a:xfrm>
            <a:prstGeom prst="roundRect">
              <a:avLst>
                <a:gd name="adj" fmla="val 16667"/>
              </a:avLst>
            </a:prstGeom>
            <a:gradFill rotWithShape="1">
              <a:gsLst>
                <a:gs pos="0">
                  <a:schemeClr val="hlink"/>
                </a:gs>
                <a:gs pos="100000">
                  <a:schemeClr val="hlink">
                    <a:gamma/>
                    <a:shade val="78824"/>
                    <a:invGamma/>
                  </a:schemeClr>
                </a:gs>
              </a:gsLst>
              <a:path path="rect">
                <a:fillToRect l="100000" b="100000"/>
              </a:path>
            </a:gradFill>
            <a:ln w="38100" algn="ctr">
              <a:solidFill>
                <a:srgbClr val="F8F8F8">
                  <a:alpha val="70000"/>
                </a:srgbClr>
              </a:solidFill>
              <a:round/>
              <a:headEnd/>
              <a:tailEnd/>
            </a:ln>
            <a:effectLst/>
          </p:spPr>
          <p:txBody>
            <a:bodyPr wrap="none" anchor="ctr"/>
            <a:lstStyle/>
            <a:p>
              <a:endParaRPr lang="en-US" sz="2000"/>
            </a:p>
          </p:txBody>
        </p:sp>
        <p:sp>
          <p:nvSpPr>
            <p:cNvPr id="329812" name="Text Box 84"/>
            <p:cNvSpPr txBox="1">
              <a:spLocks noChangeArrowheads="1"/>
            </p:cNvSpPr>
            <p:nvPr/>
          </p:nvSpPr>
          <p:spPr bwMode="black">
            <a:xfrm>
              <a:off x="205" y="134"/>
              <a:ext cx="779" cy="252"/>
            </a:xfrm>
            <a:prstGeom prst="rect">
              <a:avLst/>
            </a:prstGeom>
            <a:noFill/>
            <a:ln w="9525" algn="ctr">
              <a:noFill/>
              <a:miter lim="800000"/>
              <a:headEnd/>
              <a:tailEnd/>
            </a:ln>
            <a:effectLst/>
          </p:spPr>
          <p:txBody>
            <a:bodyPr>
              <a:spAutoFit/>
            </a:bodyPr>
            <a:lstStyle/>
            <a:p>
              <a:pPr>
                <a:spcBef>
                  <a:spcPct val="50000"/>
                </a:spcBef>
              </a:pPr>
              <a:r>
                <a:rPr lang="en-US" sz="2000" b="1" u="sng" dirty="0" err="1">
                  <a:solidFill>
                    <a:schemeClr val="bg1"/>
                  </a:solidFill>
                  <a:latin typeface="Arial" pitchFamily="34" charset="0"/>
                </a:rPr>
                <a:t>Tiết</a:t>
              </a:r>
              <a:r>
                <a:rPr lang="en-US" sz="2000" b="1" u="sng" dirty="0">
                  <a:solidFill>
                    <a:schemeClr val="bg1"/>
                  </a:solidFill>
                  <a:latin typeface="Arial" pitchFamily="34" charset="0"/>
                </a:rPr>
                <a:t> 45:</a:t>
              </a:r>
              <a:r>
                <a:rPr lang="en-US" sz="2000" b="1" dirty="0">
                  <a:solidFill>
                    <a:schemeClr val="bg1"/>
                  </a:solidFill>
                  <a:latin typeface="Arial" pitchFamily="34" charset="0"/>
                </a:rPr>
                <a:t> </a:t>
              </a:r>
            </a:p>
          </p:txBody>
        </p:sp>
        <p:pic>
          <p:nvPicPr>
            <p:cNvPr id="329813" name="Picture 85" descr="1"/>
            <p:cNvPicPr>
              <a:picLocks noChangeAspect="1" noChangeArrowheads="1"/>
            </p:cNvPicPr>
            <p:nvPr/>
          </p:nvPicPr>
          <p:blipFill>
            <a:blip r:embed="rId2"/>
            <a:srcRect/>
            <a:stretch>
              <a:fillRect/>
            </a:stretch>
          </p:blipFill>
          <p:spPr bwMode="auto">
            <a:xfrm>
              <a:off x="204" y="96"/>
              <a:ext cx="769" cy="98"/>
            </a:xfrm>
            <a:prstGeom prst="rect">
              <a:avLst/>
            </a:prstGeom>
            <a:noFill/>
          </p:spPr>
        </p:pic>
      </p:grpSp>
      <p:sp>
        <p:nvSpPr>
          <p:cNvPr id="329814" name="AutoShape 86"/>
          <p:cNvSpPr>
            <a:spLocks noChangeArrowheads="1"/>
          </p:cNvSpPr>
          <p:nvPr/>
        </p:nvSpPr>
        <p:spPr bwMode="gray">
          <a:xfrm>
            <a:off x="1600200" y="28122"/>
            <a:ext cx="7239000" cy="476250"/>
          </a:xfrm>
          <a:prstGeom prst="roundRect">
            <a:avLst>
              <a:gd name="adj" fmla="val 50000"/>
            </a:avLst>
          </a:prstGeom>
          <a:gradFill rotWithShape="1">
            <a:gsLst>
              <a:gs pos="0">
                <a:srgbClr val="49ACE3"/>
              </a:gs>
              <a:gs pos="50000">
                <a:srgbClr val="49ACE3">
                  <a:gamma/>
                  <a:tint val="24314"/>
                  <a:invGamma/>
                </a:srgbClr>
              </a:gs>
              <a:gs pos="100000">
                <a:srgbClr val="49ACE3"/>
              </a:gs>
            </a:gsLst>
            <a:lin ang="0" scaled="1"/>
          </a:gradFill>
          <a:ln w="38100" algn="ctr">
            <a:solidFill>
              <a:srgbClr val="FFFFFF"/>
            </a:solidFill>
            <a:round/>
            <a:headEnd/>
            <a:tailEnd/>
          </a:ln>
          <a:effectLst>
            <a:outerShdw dist="63500" dir="3187806" algn="ctr" rotWithShape="0">
              <a:srgbClr val="B2B2B2"/>
            </a:outerShdw>
          </a:effectLst>
        </p:spPr>
        <p:txBody>
          <a:bodyPr wrap="none" anchor="ctr"/>
          <a:lstStyle/>
          <a:p>
            <a:pPr>
              <a:defRPr/>
            </a:pPr>
            <a:r>
              <a:rPr lang="en-US" sz="2400" b="1" dirty="0">
                <a:solidFill>
                  <a:srgbClr val="FF0000"/>
                </a:solidFill>
                <a:effectLst>
                  <a:outerShdw blurRad="38100" dist="38100" dir="2700000" algn="tl">
                    <a:srgbClr val="000000">
                      <a:alpha val="43137"/>
                    </a:srgbClr>
                  </a:outerShdw>
                </a:effectLst>
              </a:rPr>
              <a:t>PHƯƠNG TRÌNH BẬC HAI MỘT ẨN</a:t>
            </a:r>
          </a:p>
        </p:txBody>
      </p:sp>
      <p:sp>
        <p:nvSpPr>
          <p:cNvPr id="7" name="Text Box 80"/>
          <p:cNvSpPr txBox="1">
            <a:spLocks noChangeArrowheads="1"/>
          </p:cNvSpPr>
          <p:nvPr/>
        </p:nvSpPr>
        <p:spPr bwMode="auto">
          <a:xfrm>
            <a:off x="0" y="609600"/>
            <a:ext cx="4191000" cy="400110"/>
          </a:xfrm>
          <a:prstGeom prst="rect">
            <a:avLst/>
          </a:prstGeom>
          <a:noFill/>
          <a:ln>
            <a:noFill/>
          </a:ln>
          <a:effectLst/>
          <a:extLst>
            <a:ext uri="{909E8E84-426E-40DD-AFC4-6F175D3DCCD1}">
              <a14:hiddenFill xmlns:a14="http://schemas.microsoft.com/office/drawing/2010/main">
                <a:gradFill rotWithShape="1">
                  <a:gsLst>
                    <a:gs pos="0">
                      <a:srgbClr val="007676"/>
                    </a:gs>
                    <a:gs pos="50000">
                      <a:srgbClr val="00FFFF"/>
                    </a:gs>
                    <a:gs pos="100000">
                      <a:srgbClr val="007676"/>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l" eaLnBrk="1" hangingPunct="1">
              <a:spcBef>
                <a:spcPct val="50000"/>
              </a:spcBef>
            </a:pPr>
            <a:r>
              <a:rPr lang="en-US" sz="2000" b="1" u="sng" dirty="0">
                <a:solidFill>
                  <a:srgbClr val="FF0000"/>
                </a:solidFill>
                <a:latin typeface="Times New Roman" pitchFamily="18" charset="0"/>
              </a:rPr>
              <a:t>3. </a:t>
            </a:r>
            <a:r>
              <a:rPr lang="en-US" sz="2000" b="1" u="sng" dirty="0" err="1">
                <a:solidFill>
                  <a:srgbClr val="FF0000"/>
                </a:solidFill>
                <a:latin typeface="Times New Roman" pitchFamily="18" charset="0"/>
              </a:rPr>
              <a:t>Một</a:t>
            </a:r>
            <a:r>
              <a:rPr lang="en-US" sz="2000" b="1" u="sng" dirty="0">
                <a:solidFill>
                  <a:srgbClr val="FF0000"/>
                </a:solidFill>
                <a:latin typeface="Times New Roman" pitchFamily="18" charset="0"/>
              </a:rPr>
              <a:t> </a:t>
            </a:r>
            <a:r>
              <a:rPr lang="en-US" sz="2000" b="1" u="sng" dirty="0" err="1">
                <a:solidFill>
                  <a:srgbClr val="FF0000"/>
                </a:solidFill>
                <a:latin typeface="Times New Roman" pitchFamily="18" charset="0"/>
              </a:rPr>
              <a:t>số</a:t>
            </a:r>
            <a:r>
              <a:rPr lang="en-US" sz="2000" b="1" u="sng" dirty="0">
                <a:solidFill>
                  <a:srgbClr val="FF0000"/>
                </a:solidFill>
                <a:latin typeface="Times New Roman" pitchFamily="18" charset="0"/>
              </a:rPr>
              <a:t> </a:t>
            </a:r>
            <a:r>
              <a:rPr lang="en-US" sz="2000" b="1" u="sng" dirty="0" err="1">
                <a:solidFill>
                  <a:srgbClr val="FF0000"/>
                </a:solidFill>
                <a:latin typeface="Times New Roman" pitchFamily="18" charset="0"/>
              </a:rPr>
              <a:t>ví</a:t>
            </a:r>
            <a:r>
              <a:rPr lang="en-US" sz="2000" b="1" u="sng" dirty="0">
                <a:solidFill>
                  <a:srgbClr val="FF0000"/>
                </a:solidFill>
                <a:latin typeface="Times New Roman" pitchFamily="18" charset="0"/>
              </a:rPr>
              <a:t> </a:t>
            </a:r>
            <a:r>
              <a:rPr lang="en-US" sz="2000" b="1" u="sng" dirty="0" err="1">
                <a:solidFill>
                  <a:srgbClr val="FF0000"/>
                </a:solidFill>
                <a:latin typeface="Times New Roman" pitchFamily="18" charset="0"/>
              </a:rPr>
              <a:t>dụ</a:t>
            </a:r>
            <a:r>
              <a:rPr lang="en-US" sz="2000" b="1" u="sng" dirty="0">
                <a:solidFill>
                  <a:srgbClr val="FF0000"/>
                </a:solidFill>
                <a:latin typeface="Times New Roman" pitchFamily="18" charset="0"/>
              </a:rPr>
              <a:t> </a:t>
            </a:r>
            <a:r>
              <a:rPr lang="en-US" sz="2000" b="1" u="sng" dirty="0" err="1">
                <a:solidFill>
                  <a:srgbClr val="FF0000"/>
                </a:solidFill>
                <a:latin typeface="Times New Roman" pitchFamily="18" charset="0"/>
              </a:rPr>
              <a:t>vềgiải</a:t>
            </a:r>
            <a:r>
              <a:rPr lang="en-US" sz="2000" b="1" u="sng" dirty="0">
                <a:solidFill>
                  <a:srgbClr val="FF0000"/>
                </a:solidFill>
                <a:latin typeface="Times New Roman" pitchFamily="18" charset="0"/>
              </a:rPr>
              <a:t> p/t </a:t>
            </a:r>
            <a:r>
              <a:rPr lang="en-US" sz="2000" b="1" u="sng" dirty="0" err="1">
                <a:solidFill>
                  <a:srgbClr val="FF0000"/>
                </a:solidFill>
                <a:latin typeface="Times New Roman" pitchFamily="18" charset="0"/>
              </a:rPr>
              <a:t>bậc</a:t>
            </a:r>
            <a:r>
              <a:rPr lang="en-US" sz="2000" b="1" u="sng" dirty="0">
                <a:solidFill>
                  <a:srgbClr val="FF0000"/>
                </a:solidFill>
                <a:latin typeface="Times New Roman" pitchFamily="18" charset="0"/>
              </a:rPr>
              <a:t> </a:t>
            </a:r>
            <a:r>
              <a:rPr lang="en-US" sz="2000" b="1" u="sng" dirty="0" err="1">
                <a:solidFill>
                  <a:srgbClr val="FF0000"/>
                </a:solidFill>
                <a:latin typeface="Times New Roman" pitchFamily="18" charset="0"/>
              </a:rPr>
              <a:t>hai</a:t>
            </a:r>
            <a:endParaRPr lang="en-US" sz="2000" b="1" u="sng" dirty="0">
              <a:solidFill>
                <a:srgbClr val="FF0000"/>
              </a:solidFill>
              <a:latin typeface="Times New Roman" pitchFamily="18" charset="0"/>
            </a:endParaRPr>
          </a:p>
        </p:txBody>
      </p:sp>
      <p:cxnSp>
        <p:nvCxnSpPr>
          <p:cNvPr id="19" name="Straight Connector 18"/>
          <p:cNvCxnSpPr/>
          <p:nvPr/>
        </p:nvCxnSpPr>
        <p:spPr bwMode="auto">
          <a:xfrm>
            <a:off x="4114800" y="661380"/>
            <a:ext cx="0" cy="581562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
        <p:nvSpPr>
          <p:cNvPr id="27" name="TextBox 26"/>
          <p:cNvSpPr txBox="1"/>
          <p:nvPr/>
        </p:nvSpPr>
        <p:spPr>
          <a:xfrm>
            <a:off x="0" y="990600"/>
            <a:ext cx="3761175" cy="707886"/>
          </a:xfrm>
          <a:prstGeom prst="rect">
            <a:avLst/>
          </a:prstGeom>
          <a:solidFill>
            <a:schemeClr val="accent6">
              <a:lumMod val="20000"/>
              <a:lumOff val="80000"/>
            </a:schemeClr>
          </a:solidFill>
        </p:spPr>
        <p:txBody>
          <a:bodyPr wrap="square" rtlCol="0">
            <a:spAutoFit/>
          </a:bodyPr>
          <a:lstStyle/>
          <a:p>
            <a:r>
              <a:rPr lang="en-US" sz="2000" b="1" dirty="0">
                <a:solidFill>
                  <a:srgbClr val="0033CC"/>
                </a:solidFill>
              </a:rPr>
              <a:t>*</a:t>
            </a:r>
            <a:r>
              <a:rPr lang="en-US" sz="2000" b="1" dirty="0" err="1">
                <a:solidFill>
                  <a:srgbClr val="0033CC"/>
                </a:solidFill>
              </a:rPr>
              <a:t>Phương</a:t>
            </a:r>
            <a:r>
              <a:rPr lang="en-US" sz="2000" b="1" dirty="0">
                <a:solidFill>
                  <a:srgbClr val="0033CC"/>
                </a:solidFill>
              </a:rPr>
              <a:t> </a:t>
            </a:r>
            <a:r>
              <a:rPr lang="en-US" sz="2000" b="1" dirty="0" err="1">
                <a:solidFill>
                  <a:srgbClr val="0033CC"/>
                </a:solidFill>
              </a:rPr>
              <a:t>trình</a:t>
            </a:r>
            <a:r>
              <a:rPr lang="en-US" sz="2000" b="1" dirty="0">
                <a:solidFill>
                  <a:srgbClr val="0033CC"/>
                </a:solidFill>
              </a:rPr>
              <a:t> </a:t>
            </a:r>
            <a:r>
              <a:rPr lang="en-US" sz="2000" b="1" dirty="0" err="1">
                <a:solidFill>
                  <a:srgbClr val="0033CC"/>
                </a:solidFill>
              </a:rPr>
              <a:t>bậc</a:t>
            </a:r>
            <a:r>
              <a:rPr lang="en-US" sz="2000" b="1" dirty="0">
                <a:solidFill>
                  <a:srgbClr val="0033CC"/>
                </a:solidFill>
              </a:rPr>
              <a:t> </a:t>
            </a:r>
            <a:r>
              <a:rPr lang="en-US" sz="2000" b="1" dirty="0" err="1">
                <a:solidFill>
                  <a:srgbClr val="0033CC"/>
                </a:solidFill>
              </a:rPr>
              <a:t>hai</a:t>
            </a:r>
            <a:r>
              <a:rPr lang="en-US" sz="2000" b="1" dirty="0">
                <a:solidFill>
                  <a:srgbClr val="0033CC"/>
                </a:solidFill>
              </a:rPr>
              <a:t> </a:t>
            </a:r>
            <a:r>
              <a:rPr lang="en-US" sz="2000" b="1" dirty="0" err="1">
                <a:solidFill>
                  <a:srgbClr val="0033CC"/>
                </a:solidFill>
              </a:rPr>
              <a:t>đầy</a:t>
            </a:r>
            <a:r>
              <a:rPr lang="en-US" sz="2000" b="1" dirty="0">
                <a:solidFill>
                  <a:srgbClr val="0033CC"/>
                </a:solidFill>
              </a:rPr>
              <a:t> </a:t>
            </a:r>
            <a:r>
              <a:rPr lang="en-US" sz="2000" b="1" dirty="0" err="1">
                <a:solidFill>
                  <a:srgbClr val="0033CC"/>
                </a:solidFill>
              </a:rPr>
              <a:t>đủ</a:t>
            </a:r>
            <a:endParaRPr lang="en-US" sz="2000" b="1" dirty="0">
              <a:solidFill>
                <a:srgbClr val="0033CC"/>
              </a:solidFill>
            </a:endParaRPr>
          </a:p>
          <a:p>
            <a:r>
              <a:rPr lang="en-US" sz="2000" b="1" i="1" dirty="0">
                <a:solidFill>
                  <a:srgbClr val="0033CC"/>
                </a:solidFill>
              </a:rPr>
              <a:t>( </a:t>
            </a:r>
            <a:r>
              <a:rPr lang="en-US" sz="2000" b="1" i="1" dirty="0" err="1">
                <a:solidFill>
                  <a:srgbClr val="0033CC"/>
                </a:solidFill>
              </a:rPr>
              <a:t>hệ</a:t>
            </a:r>
            <a:r>
              <a:rPr lang="en-US" sz="2000" b="1" i="1" dirty="0">
                <a:solidFill>
                  <a:srgbClr val="0033CC"/>
                </a:solidFill>
              </a:rPr>
              <a:t> </a:t>
            </a:r>
            <a:r>
              <a:rPr lang="en-US" sz="2000" b="1" i="1" dirty="0" err="1">
                <a:solidFill>
                  <a:srgbClr val="0033CC"/>
                </a:solidFill>
              </a:rPr>
              <a:t>số</a:t>
            </a:r>
            <a:r>
              <a:rPr lang="en-US" sz="2000" b="1" i="1" dirty="0">
                <a:solidFill>
                  <a:srgbClr val="0033CC"/>
                </a:solidFill>
              </a:rPr>
              <a:t> </a:t>
            </a:r>
            <a:r>
              <a:rPr lang="en-US" sz="2000" b="1" i="1" dirty="0" err="1">
                <a:solidFill>
                  <a:srgbClr val="0033CC"/>
                </a:solidFill>
              </a:rPr>
              <a:t>a;b;c</a:t>
            </a:r>
            <a:r>
              <a:rPr lang="en-US" sz="2000" b="1" i="1" dirty="0">
                <a:solidFill>
                  <a:srgbClr val="0033CC"/>
                </a:solidFill>
              </a:rPr>
              <a:t> ≠ 0).</a:t>
            </a:r>
          </a:p>
        </p:txBody>
      </p:sp>
      <p:grpSp>
        <p:nvGrpSpPr>
          <p:cNvPr id="2" name="Group 1"/>
          <p:cNvGrpSpPr/>
          <p:nvPr/>
        </p:nvGrpSpPr>
        <p:grpSpPr>
          <a:xfrm>
            <a:off x="3726539" y="982256"/>
            <a:ext cx="5417461" cy="2788513"/>
            <a:chOff x="3726539" y="982256"/>
            <a:chExt cx="5417461" cy="2788513"/>
          </a:xfrm>
        </p:grpSpPr>
        <p:sp>
          <p:nvSpPr>
            <p:cNvPr id="28" name="Text Box 26"/>
            <p:cNvSpPr txBox="1">
              <a:spLocks noChangeArrowheads="1"/>
            </p:cNvSpPr>
            <p:nvPr/>
          </p:nvSpPr>
          <p:spPr bwMode="auto">
            <a:xfrm>
              <a:off x="4114800" y="1524000"/>
              <a:ext cx="50292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l"/>
              <a:r>
                <a:rPr lang="en-US" sz="2000" b="1" dirty="0" err="1">
                  <a:latin typeface="Times New Roman" pitchFamily="18" charset="0"/>
                </a:rPr>
                <a:t>Phần</a:t>
              </a:r>
              <a:r>
                <a:rPr lang="en-US" sz="2000" b="1" dirty="0">
                  <a:latin typeface="Times New Roman" pitchFamily="18" charset="0"/>
                </a:rPr>
                <a:t> </a:t>
              </a:r>
              <a:r>
                <a:rPr lang="en-US" sz="2000" b="1" dirty="0" err="1">
                  <a:latin typeface="Times New Roman" pitchFamily="18" charset="0"/>
                </a:rPr>
                <a:t>đất</a:t>
              </a:r>
              <a:r>
                <a:rPr lang="en-US" sz="2000" b="1" dirty="0">
                  <a:latin typeface="Times New Roman" pitchFamily="18" charset="0"/>
                </a:rPr>
                <a:t> </a:t>
              </a:r>
              <a:r>
                <a:rPr lang="en-US" sz="2000" b="1" dirty="0" err="1">
                  <a:latin typeface="Times New Roman" pitchFamily="18" charset="0"/>
                </a:rPr>
                <a:t>còn</a:t>
              </a:r>
              <a:r>
                <a:rPr lang="en-US" sz="2000" b="1" dirty="0">
                  <a:latin typeface="Times New Roman" pitchFamily="18" charset="0"/>
                </a:rPr>
                <a:t> </a:t>
              </a:r>
              <a:r>
                <a:rPr lang="en-US" sz="2000" b="1" dirty="0" err="1">
                  <a:latin typeface="Times New Roman" pitchFamily="18" charset="0"/>
                </a:rPr>
                <a:t>lại</a:t>
              </a:r>
              <a:r>
                <a:rPr lang="en-US" sz="2000" b="1" dirty="0">
                  <a:latin typeface="Times New Roman" pitchFamily="18" charset="0"/>
                </a:rPr>
                <a:t> </a:t>
              </a:r>
              <a:r>
                <a:rPr lang="en-US" sz="2000" b="1" dirty="0" err="1">
                  <a:latin typeface="Times New Roman" pitchFamily="18" charset="0"/>
                </a:rPr>
                <a:t>có</a:t>
              </a:r>
              <a:r>
                <a:rPr lang="en-US" sz="2000" b="1" dirty="0">
                  <a:latin typeface="Times New Roman" pitchFamily="18" charset="0"/>
                </a:rPr>
                <a:t> </a:t>
              </a:r>
              <a:r>
                <a:rPr lang="en-US" sz="2000" b="1" dirty="0" err="1">
                  <a:latin typeface="Times New Roman" pitchFamily="18" charset="0"/>
                </a:rPr>
                <a:t>chiều</a:t>
              </a:r>
              <a:r>
                <a:rPr lang="en-US" sz="2000" b="1" dirty="0">
                  <a:latin typeface="Times New Roman" pitchFamily="18" charset="0"/>
                </a:rPr>
                <a:t> </a:t>
              </a:r>
              <a:r>
                <a:rPr lang="en-US" sz="2000" b="1" dirty="0" err="1">
                  <a:latin typeface="Times New Roman" pitchFamily="18" charset="0"/>
                </a:rPr>
                <a:t>dài</a:t>
              </a:r>
              <a:r>
                <a:rPr lang="en-US" sz="2000" b="1" dirty="0">
                  <a:latin typeface="Times New Roman" pitchFamily="18" charset="0"/>
                </a:rPr>
                <a:t> </a:t>
              </a:r>
              <a:r>
                <a:rPr lang="en-US" sz="2000" b="1" dirty="0" err="1">
                  <a:latin typeface="Times New Roman" pitchFamily="18" charset="0"/>
                </a:rPr>
                <a:t>là</a:t>
              </a:r>
              <a:r>
                <a:rPr lang="en-US" sz="2000" b="1" dirty="0">
                  <a:latin typeface="Times New Roman" pitchFamily="18" charset="0"/>
                </a:rPr>
                <a:t>:   32 - 2x (m)</a:t>
              </a:r>
            </a:p>
            <a:p>
              <a:pPr algn="l"/>
              <a:r>
                <a:rPr lang="en-US" sz="2000" b="1" dirty="0" err="1">
                  <a:latin typeface="Times New Roman" pitchFamily="18" charset="0"/>
                </a:rPr>
                <a:t>Phần</a:t>
              </a:r>
              <a:r>
                <a:rPr lang="en-US" sz="2000" b="1" dirty="0">
                  <a:latin typeface="Times New Roman" pitchFamily="18" charset="0"/>
                </a:rPr>
                <a:t> </a:t>
              </a:r>
              <a:r>
                <a:rPr lang="en-US" sz="2000" b="1" dirty="0" err="1">
                  <a:latin typeface="Times New Roman" pitchFamily="18" charset="0"/>
                </a:rPr>
                <a:t>đất</a:t>
              </a:r>
              <a:r>
                <a:rPr lang="en-US" sz="2000" b="1" dirty="0">
                  <a:latin typeface="Times New Roman" pitchFamily="18" charset="0"/>
                </a:rPr>
                <a:t> </a:t>
              </a:r>
              <a:r>
                <a:rPr lang="en-US" sz="2000" b="1" dirty="0" err="1">
                  <a:latin typeface="Times New Roman" pitchFamily="18" charset="0"/>
                </a:rPr>
                <a:t>còn</a:t>
              </a:r>
              <a:r>
                <a:rPr lang="en-US" sz="2000" b="1" dirty="0">
                  <a:latin typeface="Times New Roman" pitchFamily="18" charset="0"/>
                </a:rPr>
                <a:t> </a:t>
              </a:r>
              <a:r>
                <a:rPr lang="en-US" sz="2000" b="1" dirty="0" err="1">
                  <a:latin typeface="Times New Roman" pitchFamily="18" charset="0"/>
                </a:rPr>
                <a:t>lại</a:t>
              </a:r>
              <a:r>
                <a:rPr lang="en-US" sz="2000" b="1" dirty="0">
                  <a:latin typeface="Times New Roman" pitchFamily="18" charset="0"/>
                </a:rPr>
                <a:t> </a:t>
              </a:r>
              <a:r>
                <a:rPr lang="en-US" sz="2000" b="1" dirty="0" err="1">
                  <a:latin typeface="Times New Roman" pitchFamily="18" charset="0"/>
                </a:rPr>
                <a:t>có</a:t>
              </a:r>
              <a:r>
                <a:rPr lang="en-US" sz="2000" b="1" dirty="0">
                  <a:latin typeface="Times New Roman" pitchFamily="18" charset="0"/>
                </a:rPr>
                <a:t> </a:t>
              </a:r>
              <a:r>
                <a:rPr lang="en-US" sz="2000" b="1" dirty="0" err="1">
                  <a:latin typeface="Times New Roman" pitchFamily="18" charset="0"/>
                </a:rPr>
                <a:t>chiều</a:t>
              </a:r>
              <a:r>
                <a:rPr lang="en-US" sz="2000" b="1" dirty="0">
                  <a:latin typeface="Times New Roman" pitchFamily="18" charset="0"/>
                </a:rPr>
                <a:t> </a:t>
              </a:r>
              <a:r>
                <a:rPr lang="en-US" sz="2000" b="1" dirty="0" err="1">
                  <a:latin typeface="Times New Roman" pitchFamily="18" charset="0"/>
                </a:rPr>
                <a:t>rộng</a:t>
              </a:r>
              <a:r>
                <a:rPr lang="en-US" sz="2000" b="1" dirty="0">
                  <a:latin typeface="Times New Roman" pitchFamily="18" charset="0"/>
                </a:rPr>
                <a:t> </a:t>
              </a:r>
              <a:r>
                <a:rPr lang="en-US" sz="2000" b="1" dirty="0" err="1">
                  <a:latin typeface="Times New Roman" pitchFamily="18" charset="0"/>
                </a:rPr>
                <a:t>là</a:t>
              </a:r>
              <a:r>
                <a:rPr lang="en-US" sz="2000" b="1" dirty="0">
                  <a:latin typeface="Times New Roman" pitchFamily="18" charset="0"/>
                </a:rPr>
                <a:t>: 24 - 2x (m)</a:t>
              </a:r>
            </a:p>
            <a:p>
              <a:pPr algn="l"/>
              <a:r>
                <a:rPr lang="en-US" sz="2000" b="1" dirty="0" err="1">
                  <a:latin typeface="Times New Roman" pitchFamily="18" charset="0"/>
                </a:rPr>
                <a:t>Phần</a:t>
              </a:r>
              <a:r>
                <a:rPr lang="en-US" sz="2000" b="1" dirty="0">
                  <a:latin typeface="Times New Roman" pitchFamily="18" charset="0"/>
                </a:rPr>
                <a:t> </a:t>
              </a:r>
              <a:r>
                <a:rPr lang="en-US" sz="2000" b="1" dirty="0" err="1">
                  <a:latin typeface="Times New Roman" pitchFamily="18" charset="0"/>
                </a:rPr>
                <a:t>đất</a:t>
              </a:r>
              <a:r>
                <a:rPr lang="en-US" sz="2000" b="1" dirty="0">
                  <a:latin typeface="Times New Roman" pitchFamily="18" charset="0"/>
                </a:rPr>
                <a:t> </a:t>
              </a:r>
              <a:r>
                <a:rPr lang="en-US" sz="2000" b="1" dirty="0" err="1">
                  <a:latin typeface="Times New Roman" pitchFamily="18" charset="0"/>
                </a:rPr>
                <a:t>còn</a:t>
              </a:r>
              <a:r>
                <a:rPr lang="en-US" sz="2000" b="1" dirty="0">
                  <a:latin typeface="Times New Roman" pitchFamily="18" charset="0"/>
                </a:rPr>
                <a:t> </a:t>
              </a:r>
              <a:r>
                <a:rPr lang="en-US" sz="2000" b="1" dirty="0" err="1">
                  <a:latin typeface="Times New Roman" pitchFamily="18" charset="0"/>
                </a:rPr>
                <a:t>lại</a:t>
              </a:r>
              <a:r>
                <a:rPr lang="en-US" sz="2000" b="1" dirty="0">
                  <a:latin typeface="Times New Roman" pitchFamily="18" charset="0"/>
                </a:rPr>
                <a:t> </a:t>
              </a:r>
              <a:r>
                <a:rPr lang="en-US" sz="2000" b="1" dirty="0" err="1">
                  <a:latin typeface="Times New Roman" pitchFamily="18" charset="0"/>
                </a:rPr>
                <a:t>có</a:t>
              </a:r>
              <a:r>
                <a:rPr lang="en-US" sz="2000" b="1" dirty="0">
                  <a:latin typeface="Times New Roman" pitchFamily="18" charset="0"/>
                </a:rPr>
                <a:t> </a:t>
              </a:r>
              <a:r>
                <a:rPr lang="en-US" sz="2000" b="1" dirty="0" err="1">
                  <a:latin typeface="Times New Roman" pitchFamily="18" charset="0"/>
                </a:rPr>
                <a:t>diện</a:t>
              </a:r>
              <a:r>
                <a:rPr lang="en-US" sz="2000" b="1" dirty="0">
                  <a:latin typeface="Times New Roman" pitchFamily="18" charset="0"/>
                </a:rPr>
                <a:t> </a:t>
              </a:r>
              <a:r>
                <a:rPr lang="en-US" sz="2000" b="1" dirty="0" err="1">
                  <a:latin typeface="Times New Roman" pitchFamily="18" charset="0"/>
                </a:rPr>
                <a:t>tích</a:t>
              </a:r>
              <a:r>
                <a:rPr lang="en-US" sz="2000" b="1" dirty="0">
                  <a:latin typeface="Times New Roman" pitchFamily="18" charset="0"/>
                </a:rPr>
                <a:t> </a:t>
              </a:r>
              <a:r>
                <a:rPr lang="en-US" sz="2000" b="1" dirty="0" err="1">
                  <a:latin typeface="Times New Roman" pitchFamily="18" charset="0"/>
                </a:rPr>
                <a:t>là</a:t>
              </a:r>
              <a:r>
                <a:rPr lang="en-US" sz="2000" b="1" dirty="0">
                  <a:latin typeface="Times New Roman" pitchFamily="18" charset="0"/>
                </a:rPr>
                <a:t>: </a:t>
              </a:r>
            </a:p>
            <a:p>
              <a:pPr algn="l"/>
              <a:r>
                <a:rPr lang="en-US" sz="2000" b="1" dirty="0">
                  <a:latin typeface="Times New Roman" pitchFamily="18" charset="0"/>
                  <a:sym typeface="Wingdings" pitchFamily="2" charset="2"/>
                </a:rPr>
                <a:t>                                            (32-2x)(24-2x) (m</a:t>
              </a:r>
              <a:r>
                <a:rPr lang="en-US" sz="2000" b="1" baseline="30000" dirty="0">
                  <a:latin typeface="Times New Roman" pitchFamily="18" charset="0"/>
                  <a:sym typeface="Wingdings" pitchFamily="2" charset="2"/>
                </a:rPr>
                <a:t>2</a:t>
              </a:r>
              <a:r>
                <a:rPr lang="en-US" sz="2000" b="1" dirty="0">
                  <a:latin typeface="Times New Roman" pitchFamily="18" charset="0"/>
                  <a:sym typeface="Wingdings" pitchFamily="2" charset="2"/>
                </a:rPr>
                <a:t>)</a:t>
              </a:r>
            </a:p>
            <a:p>
              <a:pPr algn="l" eaLnBrk="1" hangingPunct="1"/>
              <a:r>
                <a:rPr lang="en-US" sz="2000" b="1" dirty="0">
                  <a:latin typeface="Times New Roman" pitchFamily="18" charset="0"/>
                  <a:sym typeface="Wingdings" pitchFamily="2" charset="2"/>
                </a:rPr>
                <a:t>Theo </a:t>
              </a:r>
              <a:r>
                <a:rPr lang="en-US" sz="2000" b="1" dirty="0" err="1">
                  <a:latin typeface="Times New Roman" pitchFamily="18" charset="0"/>
                  <a:cs typeface="Times New Roman" pitchFamily="18" charset="0"/>
                  <a:sym typeface="Wingdings" pitchFamily="2" charset="2"/>
                </a:rPr>
                <a:t>đề</a:t>
              </a:r>
              <a:r>
                <a:rPr lang="en-US" sz="2000" b="1" dirty="0">
                  <a:latin typeface="Times New Roman" pitchFamily="18" charset="0"/>
                  <a:sym typeface="Wingdings" pitchFamily="2" charset="2"/>
                </a:rPr>
                <a:t> </a:t>
              </a:r>
              <a:r>
                <a:rPr lang="en-US" sz="2000" b="1" dirty="0" err="1">
                  <a:latin typeface="Times New Roman" pitchFamily="18" charset="0"/>
                  <a:sym typeface="Wingdings" pitchFamily="2" charset="2"/>
                </a:rPr>
                <a:t>bài</a:t>
              </a:r>
              <a:r>
                <a:rPr lang="en-US" sz="2000" b="1" dirty="0">
                  <a:latin typeface="Times New Roman" pitchFamily="18" charset="0"/>
                  <a:sym typeface="Wingdings" pitchFamily="2" charset="2"/>
                </a:rPr>
                <a:t> ta </a:t>
              </a:r>
              <a:r>
                <a:rPr lang="en-US" sz="2000" b="1" dirty="0" err="1">
                  <a:latin typeface="Times New Roman" pitchFamily="18" charset="0"/>
                  <a:sym typeface="Wingdings" pitchFamily="2" charset="2"/>
                </a:rPr>
                <a:t>có</a:t>
              </a:r>
              <a:r>
                <a:rPr lang="en-US" sz="2000" b="1" dirty="0">
                  <a:latin typeface="Times New Roman" pitchFamily="18" charset="0"/>
                  <a:sym typeface="Wingdings" pitchFamily="2" charset="2"/>
                </a:rPr>
                <a:t> </a:t>
              </a:r>
              <a:r>
                <a:rPr lang="en-US" sz="2000" b="1" dirty="0" err="1">
                  <a:latin typeface="Times New Roman" pitchFamily="18" charset="0"/>
                  <a:sym typeface="Wingdings" pitchFamily="2" charset="2"/>
                </a:rPr>
                <a:t>phương</a:t>
              </a:r>
              <a:r>
                <a:rPr lang="en-US" sz="2000" b="1" dirty="0">
                  <a:latin typeface="Times New Roman" pitchFamily="18" charset="0"/>
                  <a:sym typeface="Wingdings" pitchFamily="2" charset="2"/>
                </a:rPr>
                <a:t> </a:t>
              </a:r>
              <a:r>
                <a:rPr lang="en-US" sz="2000" b="1" dirty="0" err="1">
                  <a:latin typeface="Times New Roman" pitchFamily="18" charset="0"/>
                  <a:sym typeface="Wingdings" pitchFamily="2" charset="2"/>
                </a:rPr>
                <a:t>trình</a:t>
              </a:r>
              <a:r>
                <a:rPr lang="en-US" sz="2000" b="1" dirty="0">
                  <a:latin typeface="Times New Roman" pitchFamily="18" charset="0"/>
                  <a:sym typeface="Wingdings" pitchFamily="2" charset="2"/>
                </a:rPr>
                <a:t>:    </a:t>
              </a:r>
            </a:p>
            <a:p>
              <a:pPr algn="l" eaLnBrk="1" hangingPunct="1"/>
              <a:r>
                <a:rPr lang="en-US" sz="2000" b="1" dirty="0">
                  <a:latin typeface="Times New Roman" pitchFamily="18" charset="0"/>
                  <a:sym typeface="Wingdings" pitchFamily="2" charset="2"/>
                </a:rPr>
                <a:t>       (32 - 2x)(24 - 2x) = 560</a:t>
              </a:r>
            </a:p>
            <a:p>
              <a:pPr algn="l" eaLnBrk="1" hangingPunct="1"/>
              <a:r>
                <a:rPr lang="en-US" sz="2000" b="1" dirty="0">
                  <a:latin typeface="Times New Roman" pitchFamily="18" charset="0"/>
                  <a:sym typeface="Wingdings" pitchFamily="2" charset="2"/>
                </a:rPr>
                <a:t>   Hay    </a:t>
              </a:r>
              <a:r>
                <a:rPr lang="en-US" sz="2000" b="1" dirty="0">
                  <a:solidFill>
                    <a:srgbClr val="FF0000"/>
                  </a:solidFill>
                  <a:latin typeface="Times New Roman" pitchFamily="18" charset="0"/>
                  <a:sym typeface="Wingdings" pitchFamily="2" charset="2"/>
                </a:rPr>
                <a:t>x</a:t>
              </a:r>
              <a:r>
                <a:rPr lang="en-US" sz="2000" b="1" baseline="30000" dirty="0">
                  <a:solidFill>
                    <a:srgbClr val="FF0000"/>
                  </a:solidFill>
                  <a:latin typeface="Times New Roman" pitchFamily="18" charset="0"/>
                  <a:sym typeface="Wingdings" pitchFamily="2" charset="2"/>
                </a:rPr>
                <a:t>2 </a:t>
              </a:r>
              <a:r>
                <a:rPr lang="en-US" sz="2000" b="1" dirty="0">
                  <a:solidFill>
                    <a:srgbClr val="FF0000"/>
                  </a:solidFill>
                  <a:latin typeface="Times New Roman" pitchFamily="18" charset="0"/>
                  <a:sym typeface="Wingdings" pitchFamily="2" charset="2"/>
                </a:rPr>
                <a:t>- 28x + 52 = 0</a:t>
              </a:r>
              <a:endParaRPr lang="en-US" sz="2000" b="1" dirty="0">
                <a:solidFill>
                  <a:srgbClr val="FF0000"/>
                </a:solidFill>
                <a:latin typeface="Times New Roman" pitchFamily="18" charset="0"/>
              </a:endParaRPr>
            </a:p>
          </p:txBody>
        </p:sp>
        <p:sp>
          <p:nvSpPr>
            <p:cNvPr id="29" name="Text Box 34"/>
            <p:cNvSpPr txBox="1">
              <a:spLocks noChangeArrowheads="1"/>
            </p:cNvSpPr>
            <p:nvPr/>
          </p:nvSpPr>
          <p:spPr bwMode="auto">
            <a:xfrm>
              <a:off x="3733800" y="1219200"/>
              <a:ext cx="3124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000" b="1" dirty="0" err="1">
                  <a:latin typeface="Times New Roman" pitchFamily="18" charset="0"/>
                </a:rPr>
                <a:t>Phần</a:t>
              </a:r>
              <a:r>
                <a:rPr lang="en-US" sz="2000" b="1" dirty="0">
                  <a:latin typeface="Times New Roman" pitchFamily="18" charset="0"/>
                </a:rPr>
                <a:t> </a:t>
              </a:r>
              <a:r>
                <a:rPr lang="en-US" sz="2000" b="1" dirty="0" err="1">
                  <a:latin typeface="Times New Roman" pitchFamily="18" charset="0"/>
                </a:rPr>
                <a:t>đất</a:t>
              </a:r>
              <a:r>
                <a:rPr lang="en-US" sz="2000" b="1" dirty="0">
                  <a:latin typeface="Times New Roman" pitchFamily="18" charset="0"/>
                </a:rPr>
                <a:t> </a:t>
              </a:r>
              <a:r>
                <a:rPr lang="en-US" sz="2000" b="1" dirty="0" err="1">
                  <a:latin typeface="Times New Roman" pitchFamily="18" charset="0"/>
                </a:rPr>
                <a:t>còn</a:t>
              </a:r>
              <a:r>
                <a:rPr lang="en-US" sz="2000" b="1" dirty="0">
                  <a:latin typeface="Times New Roman" pitchFamily="18" charset="0"/>
                </a:rPr>
                <a:t> </a:t>
              </a:r>
              <a:r>
                <a:rPr lang="en-US" sz="2000" b="1" dirty="0" err="1">
                  <a:latin typeface="Times New Roman" pitchFamily="18" charset="0"/>
                </a:rPr>
                <a:t>lại</a:t>
              </a:r>
              <a:r>
                <a:rPr lang="en-US" sz="2000" b="1" dirty="0">
                  <a:latin typeface="Times New Roman" pitchFamily="18" charset="0"/>
                </a:rPr>
                <a:t> </a:t>
              </a:r>
              <a:r>
                <a:rPr lang="en-US" sz="2000" b="1" dirty="0" err="1">
                  <a:latin typeface="Times New Roman" pitchFamily="18" charset="0"/>
                </a:rPr>
                <a:t>có</a:t>
              </a:r>
              <a:endParaRPr lang="en-US" sz="2000" b="1" dirty="0">
                <a:latin typeface="Times New Roman" pitchFamily="18" charset="0"/>
              </a:endParaRPr>
            </a:p>
          </p:txBody>
        </p:sp>
        <p:sp>
          <p:nvSpPr>
            <p:cNvPr id="30" name="Text Box 48"/>
            <p:cNvSpPr txBox="1">
              <a:spLocks noChangeArrowheads="1"/>
            </p:cNvSpPr>
            <p:nvPr/>
          </p:nvSpPr>
          <p:spPr bwMode="auto">
            <a:xfrm>
              <a:off x="7467600" y="982256"/>
              <a:ext cx="1676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l" eaLnBrk="1" hangingPunct="1">
                <a:lnSpc>
                  <a:spcPct val="60000"/>
                </a:lnSpc>
                <a:spcBef>
                  <a:spcPct val="50000"/>
                </a:spcBef>
              </a:pPr>
              <a:r>
                <a:rPr lang="en-US" sz="2000" b="1" dirty="0">
                  <a:latin typeface="Times New Roman" pitchFamily="18" charset="0"/>
                </a:rPr>
                <a:t>   (0 &lt; x &lt; 12)</a:t>
              </a:r>
            </a:p>
          </p:txBody>
        </p:sp>
        <p:sp>
          <p:nvSpPr>
            <p:cNvPr id="31" name="Text Box 49"/>
            <p:cNvSpPr txBox="1">
              <a:spLocks noChangeArrowheads="1"/>
            </p:cNvSpPr>
            <p:nvPr/>
          </p:nvSpPr>
          <p:spPr bwMode="auto">
            <a:xfrm>
              <a:off x="3726539" y="990600"/>
              <a:ext cx="4419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lnSpc>
                  <a:spcPct val="60000"/>
                </a:lnSpc>
                <a:spcBef>
                  <a:spcPct val="50000"/>
                </a:spcBef>
              </a:pPr>
              <a:r>
                <a:rPr lang="en-US" sz="2000" b="1" dirty="0" err="1">
                  <a:latin typeface="Times New Roman" pitchFamily="18" charset="0"/>
                </a:rPr>
                <a:t>Gọi</a:t>
              </a:r>
              <a:r>
                <a:rPr lang="en-US" sz="2000" b="1" dirty="0">
                  <a:latin typeface="Times New Roman" pitchFamily="18" charset="0"/>
                </a:rPr>
                <a:t> </a:t>
              </a:r>
              <a:r>
                <a:rPr lang="en-US" sz="2000" b="1" dirty="0" err="1">
                  <a:latin typeface="Times New Roman" pitchFamily="18" charset="0"/>
                </a:rPr>
                <a:t>bề</a:t>
              </a:r>
              <a:r>
                <a:rPr lang="en-US" sz="2000" b="1" dirty="0">
                  <a:latin typeface="Times New Roman" pitchFamily="18" charset="0"/>
                </a:rPr>
                <a:t> </a:t>
              </a:r>
              <a:r>
                <a:rPr lang="en-US" sz="2000" b="1" dirty="0" err="1">
                  <a:latin typeface="Times New Roman" pitchFamily="18" charset="0"/>
                </a:rPr>
                <a:t>rộng</a:t>
              </a:r>
              <a:r>
                <a:rPr lang="en-US" sz="2000" b="1" dirty="0">
                  <a:latin typeface="Times New Roman" pitchFamily="18" charset="0"/>
                </a:rPr>
                <a:t> </a:t>
              </a:r>
              <a:r>
                <a:rPr lang="en-US" sz="2000" b="1" dirty="0" err="1">
                  <a:latin typeface="Times New Roman" pitchFamily="18" charset="0"/>
                </a:rPr>
                <a:t>mặt</a:t>
              </a:r>
              <a:r>
                <a:rPr lang="en-US" sz="2000" b="1" dirty="0">
                  <a:latin typeface="Times New Roman" pitchFamily="18" charset="0"/>
                </a:rPr>
                <a:t> </a:t>
              </a:r>
              <a:r>
                <a:rPr lang="en-US" sz="2000" b="1" dirty="0" err="1">
                  <a:latin typeface="Times New Roman" pitchFamily="18" charset="0"/>
                </a:rPr>
                <a:t>đường</a:t>
              </a:r>
              <a:r>
                <a:rPr lang="en-US" sz="2000" b="1" dirty="0">
                  <a:latin typeface="Times New Roman" pitchFamily="18" charset="0"/>
                </a:rPr>
                <a:t> </a:t>
              </a:r>
              <a:r>
                <a:rPr lang="en-US" sz="2000" b="1" dirty="0" err="1">
                  <a:latin typeface="Times New Roman" pitchFamily="18" charset="0"/>
                </a:rPr>
                <a:t>là</a:t>
              </a:r>
              <a:r>
                <a:rPr lang="en-US" sz="2000" b="1" dirty="0">
                  <a:latin typeface="Times New Roman" pitchFamily="18" charset="0"/>
                </a:rPr>
                <a:t> x (m)</a:t>
              </a:r>
            </a:p>
          </p:txBody>
        </p:sp>
      </p:grpSp>
      <p:sp>
        <p:nvSpPr>
          <p:cNvPr id="32" name="TextBox 31"/>
          <p:cNvSpPr txBox="1"/>
          <p:nvPr/>
        </p:nvSpPr>
        <p:spPr>
          <a:xfrm>
            <a:off x="4114800" y="533400"/>
            <a:ext cx="4267200" cy="400110"/>
          </a:xfrm>
          <a:prstGeom prst="rect">
            <a:avLst/>
          </a:prstGeom>
          <a:noFill/>
        </p:spPr>
        <p:txBody>
          <a:bodyPr wrap="square" rtlCol="0">
            <a:spAutoFit/>
          </a:bodyPr>
          <a:lstStyle/>
          <a:p>
            <a:pPr algn="l"/>
            <a:r>
              <a:rPr lang="en-US" sz="2000" b="1" u="sng" dirty="0" err="1">
                <a:solidFill>
                  <a:srgbClr val="FF0000"/>
                </a:solidFill>
              </a:rPr>
              <a:t>Bài</a:t>
            </a:r>
            <a:r>
              <a:rPr lang="en-US" sz="2000" b="1" u="sng" dirty="0">
                <a:solidFill>
                  <a:srgbClr val="FF0000"/>
                </a:solidFill>
              </a:rPr>
              <a:t> </a:t>
            </a:r>
            <a:r>
              <a:rPr lang="en-US" sz="2000" b="1" u="sng" dirty="0" err="1">
                <a:solidFill>
                  <a:srgbClr val="FF0000"/>
                </a:solidFill>
              </a:rPr>
              <a:t>toán</a:t>
            </a:r>
            <a:r>
              <a:rPr lang="en-US" sz="2000" b="1" u="sng" dirty="0">
                <a:solidFill>
                  <a:srgbClr val="FF0000"/>
                </a:solidFill>
              </a:rPr>
              <a:t> </a:t>
            </a:r>
            <a:r>
              <a:rPr lang="en-US" sz="2000" b="1" u="sng" dirty="0" err="1">
                <a:solidFill>
                  <a:srgbClr val="FF0000"/>
                </a:solidFill>
              </a:rPr>
              <a:t>mở</a:t>
            </a:r>
            <a:r>
              <a:rPr lang="en-US" sz="2000" b="1" u="sng" dirty="0">
                <a:solidFill>
                  <a:srgbClr val="FF0000"/>
                </a:solidFill>
              </a:rPr>
              <a:t> </a:t>
            </a:r>
            <a:r>
              <a:rPr lang="en-US" sz="2000" b="1" u="sng" dirty="0" err="1">
                <a:solidFill>
                  <a:srgbClr val="FF0000"/>
                </a:solidFill>
              </a:rPr>
              <a:t>đầu</a:t>
            </a:r>
            <a:r>
              <a:rPr lang="en-US" sz="2000" b="1" u="sng" dirty="0">
                <a:solidFill>
                  <a:srgbClr val="FF0000"/>
                </a:solidFill>
              </a:rPr>
              <a:t>:</a:t>
            </a:r>
            <a:r>
              <a:rPr lang="en-US" sz="2000" b="1" dirty="0">
                <a:solidFill>
                  <a:srgbClr val="FF0000"/>
                </a:solidFill>
              </a:rPr>
              <a:t> ( SGK)</a:t>
            </a:r>
          </a:p>
        </p:txBody>
      </p:sp>
      <p:sp>
        <p:nvSpPr>
          <p:cNvPr id="33" name="Rectangle 68"/>
          <p:cNvSpPr>
            <a:spLocks noChangeArrowheads="1"/>
          </p:cNvSpPr>
          <p:nvPr/>
        </p:nvSpPr>
        <p:spPr bwMode="auto">
          <a:xfrm>
            <a:off x="4419600" y="3638490"/>
            <a:ext cx="315342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000" dirty="0">
                <a:latin typeface="Times New Roman" pitchFamily="18" charset="0"/>
                <a:sym typeface="Symbol" pitchFamily="18" charset="2"/>
              </a:rPr>
              <a:t> </a:t>
            </a:r>
            <a:r>
              <a:rPr lang="en-US" sz="2000" b="1" dirty="0">
                <a:solidFill>
                  <a:srgbClr val="FF3300"/>
                </a:solidFill>
                <a:latin typeface="Times New Roman" pitchFamily="18" charset="0"/>
              </a:rPr>
              <a:t>x² - 28x              =  - 52    </a:t>
            </a:r>
            <a:endParaRPr lang="en-US" sz="2000" dirty="0">
              <a:latin typeface="Times New Roman" pitchFamily="18" charset="0"/>
              <a:sym typeface="Symbol" pitchFamily="18" charset="2"/>
            </a:endParaRPr>
          </a:p>
        </p:txBody>
      </p:sp>
      <p:sp>
        <p:nvSpPr>
          <p:cNvPr id="34" name="Rectangle 69"/>
          <p:cNvSpPr>
            <a:spLocks noChangeArrowheads="1"/>
          </p:cNvSpPr>
          <p:nvPr/>
        </p:nvSpPr>
        <p:spPr bwMode="auto">
          <a:xfrm>
            <a:off x="4482679" y="4060825"/>
            <a:ext cx="289694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000" dirty="0">
                <a:latin typeface="Times New Roman" pitchFamily="18" charset="0"/>
                <a:sym typeface="Symbol" pitchFamily="18" charset="2"/>
              </a:rPr>
              <a:t> </a:t>
            </a:r>
            <a:r>
              <a:rPr lang="en-US" sz="2000" b="1" dirty="0">
                <a:solidFill>
                  <a:srgbClr val="FF3300"/>
                </a:solidFill>
                <a:latin typeface="Times New Roman" pitchFamily="18" charset="0"/>
              </a:rPr>
              <a:t>x² - 2.x.14          =  - 52</a:t>
            </a:r>
            <a:endParaRPr lang="en-US" sz="2000" dirty="0">
              <a:latin typeface="Times New Roman" pitchFamily="18" charset="0"/>
              <a:sym typeface="Symbol" pitchFamily="18" charset="2"/>
            </a:endParaRPr>
          </a:p>
        </p:txBody>
      </p:sp>
      <p:sp>
        <p:nvSpPr>
          <p:cNvPr id="35" name="Rectangle 70"/>
          <p:cNvSpPr>
            <a:spLocks noChangeArrowheads="1"/>
          </p:cNvSpPr>
          <p:nvPr/>
        </p:nvSpPr>
        <p:spPr bwMode="auto">
          <a:xfrm>
            <a:off x="4495800" y="4419600"/>
            <a:ext cx="225574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000" dirty="0">
                <a:latin typeface="Times New Roman" pitchFamily="18" charset="0"/>
                <a:sym typeface="Symbol" pitchFamily="18" charset="2"/>
              </a:rPr>
              <a:t> (</a:t>
            </a:r>
            <a:r>
              <a:rPr lang="en-US" sz="2000" b="1" dirty="0">
                <a:solidFill>
                  <a:srgbClr val="FF3300"/>
                </a:solidFill>
                <a:latin typeface="Times New Roman" pitchFamily="18" charset="0"/>
              </a:rPr>
              <a:t>x – 14)²  =  144 </a:t>
            </a:r>
            <a:endParaRPr lang="en-US" sz="2000" dirty="0">
              <a:latin typeface="Times New Roman" pitchFamily="18" charset="0"/>
              <a:sym typeface="Symbol" pitchFamily="18" charset="2"/>
            </a:endParaRPr>
          </a:p>
        </p:txBody>
      </p:sp>
      <p:sp>
        <p:nvSpPr>
          <p:cNvPr id="36" name="Rectangle 74"/>
          <p:cNvSpPr>
            <a:spLocks noChangeArrowheads="1"/>
          </p:cNvSpPr>
          <p:nvPr/>
        </p:nvSpPr>
        <p:spPr bwMode="auto">
          <a:xfrm>
            <a:off x="4372262" y="4976812"/>
            <a:ext cx="45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000">
                <a:latin typeface="Times New Roman" pitchFamily="18" charset="0"/>
                <a:sym typeface="Symbol" pitchFamily="18" charset="2"/>
              </a:rPr>
              <a:t></a:t>
            </a:r>
          </a:p>
        </p:txBody>
      </p:sp>
      <p:sp>
        <p:nvSpPr>
          <p:cNvPr id="37" name="Rectangle 75"/>
          <p:cNvSpPr>
            <a:spLocks noChangeArrowheads="1"/>
          </p:cNvSpPr>
          <p:nvPr/>
        </p:nvSpPr>
        <p:spPr bwMode="auto">
          <a:xfrm>
            <a:off x="4922102" y="4732337"/>
            <a:ext cx="148470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000" b="1">
                <a:solidFill>
                  <a:srgbClr val="FF3300"/>
                </a:solidFill>
                <a:latin typeface="Times New Roman" pitchFamily="18" charset="0"/>
              </a:rPr>
              <a:t>x – 14  =  12</a:t>
            </a:r>
          </a:p>
        </p:txBody>
      </p:sp>
      <p:sp>
        <p:nvSpPr>
          <p:cNvPr id="38" name="Rectangle 76"/>
          <p:cNvSpPr>
            <a:spLocks noChangeArrowheads="1"/>
          </p:cNvSpPr>
          <p:nvPr/>
        </p:nvSpPr>
        <p:spPr bwMode="auto">
          <a:xfrm>
            <a:off x="4956616" y="5265737"/>
            <a:ext cx="15696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000" b="1">
                <a:solidFill>
                  <a:srgbClr val="FF3300"/>
                </a:solidFill>
                <a:latin typeface="Times New Roman" pitchFamily="18" charset="0"/>
              </a:rPr>
              <a:t>x – 14  = - 12</a:t>
            </a:r>
          </a:p>
        </p:txBody>
      </p:sp>
      <p:sp>
        <p:nvSpPr>
          <p:cNvPr id="39" name="Rectangle 78"/>
          <p:cNvSpPr>
            <a:spLocks noChangeArrowheads="1"/>
          </p:cNvSpPr>
          <p:nvPr/>
        </p:nvSpPr>
        <p:spPr bwMode="auto">
          <a:xfrm>
            <a:off x="7032782" y="4732337"/>
            <a:ext cx="97174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000" b="1">
                <a:solidFill>
                  <a:srgbClr val="FF3300"/>
                </a:solidFill>
                <a:latin typeface="Times New Roman" pitchFamily="18" charset="0"/>
              </a:rPr>
              <a:t>x  =  26</a:t>
            </a:r>
          </a:p>
        </p:txBody>
      </p:sp>
      <p:sp>
        <p:nvSpPr>
          <p:cNvPr id="40" name="Rectangle 79"/>
          <p:cNvSpPr>
            <a:spLocks noChangeArrowheads="1"/>
          </p:cNvSpPr>
          <p:nvPr/>
        </p:nvSpPr>
        <p:spPr bwMode="auto">
          <a:xfrm>
            <a:off x="7054349" y="5265737"/>
            <a:ext cx="77938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000" b="1">
                <a:solidFill>
                  <a:srgbClr val="FF3300"/>
                </a:solidFill>
                <a:latin typeface="Times New Roman" pitchFamily="18" charset="0"/>
              </a:rPr>
              <a:t>x  = 2</a:t>
            </a:r>
          </a:p>
        </p:txBody>
      </p:sp>
      <p:sp>
        <p:nvSpPr>
          <p:cNvPr id="41" name="Rectangle 80"/>
          <p:cNvSpPr>
            <a:spLocks noChangeArrowheads="1"/>
          </p:cNvSpPr>
          <p:nvPr/>
        </p:nvSpPr>
        <p:spPr bwMode="auto">
          <a:xfrm>
            <a:off x="4495800" y="5791200"/>
            <a:ext cx="451117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pPr>
            <a:r>
              <a:rPr lang="en-US" sz="2000" b="1" i="1" dirty="0" err="1">
                <a:solidFill>
                  <a:srgbClr val="0000CC"/>
                </a:solidFill>
                <a:latin typeface="Times New Roman" pitchFamily="18" charset="0"/>
              </a:rPr>
              <a:t>Vậy</a:t>
            </a:r>
            <a:r>
              <a:rPr lang="en-US" sz="2000" b="1" i="1" dirty="0">
                <a:solidFill>
                  <a:srgbClr val="0000CC"/>
                </a:solidFill>
                <a:latin typeface="Times New Roman" pitchFamily="18" charset="0"/>
              </a:rPr>
              <a:t> </a:t>
            </a:r>
            <a:r>
              <a:rPr lang="en-US" sz="2000" b="1" i="1" dirty="0" err="1">
                <a:solidFill>
                  <a:srgbClr val="0000CC"/>
                </a:solidFill>
                <a:latin typeface="Times New Roman" pitchFamily="18" charset="0"/>
              </a:rPr>
              <a:t>chiều</a:t>
            </a:r>
            <a:r>
              <a:rPr lang="en-US" sz="2000" b="1" i="1" dirty="0">
                <a:solidFill>
                  <a:srgbClr val="0000CC"/>
                </a:solidFill>
                <a:latin typeface="Times New Roman" pitchFamily="18" charset="0"/>
              </a:rPr>
              <a:t> </a:t>
            </a:r>
            <a:r>
              <a:rPr lang="en-US" sz="2000" b="1" i="1" dirty="0" err="1">
                <a:solidFill>
                  <a:srgbClr val="0000CC"/>
                </a:solidFill>
                <a:latin typeface="Times New Roman" pitchFamily="18" charset="0"/>
              </a:rPr>
              <a:t>rộng</a:t>
            </a:r>
            <a:r>
              <a:rPr lang="en-US" sz="2000" b="1" i="1" dirty="0">
                <a:solidFill>
                  <a:srgbClr val="0000CC"/>
                </a:solidFill>
                <a:latin typeface="Times New Roman" pitchFamily="18" charset="0"/>
              </a:rPr>
              <a:t> </a:t>
            </a:r>
            <a:r>
              <a:rPr lang="en-US" sz="2000" b="1" i="1" dirty="0" err="1">
                <a:solidFill>
                  <a:srgbClr val="0000CC"/>
                </a:solidFill>
                <a:latin typeface="Times New Roman" pitchFamily="18" charset="0"/>
              </a:rPr>
              <a:t>của</a:t>
            </a:r>
            <a:r>
              <a:rPr lang="en-US" sz="2000" b="1" i="1" dirty="0">
                <a:solidFill>
                  <a:srgbClr val="0000CC"/>
                </a:solidFill>
                <a:latin typeface="Times New Roman" pitchFamily="18" charset="0"/>
              </a:rPr>
              <a:t>  </a:t>
            </a:r>
            <a:r>
              <a:rPr lang="en-US" sz="2000" b="1" i="1" dirty="0" err="1">
                <a:solidFill>
                  <a:srgbClr val="0000CC"/>
                </a:solidFill>
                <a:latin typeface="Times New Roman" pitchFamily="18" charset="0"/>
              </a:rPr>
              <a:t>mặt</a:t>
            </a:r>
            <a:r>
              <a:rPr lang="en-US" sz="2000" b="1" i="1" dirty="0">
                <a:solidFill>
                  <a:srgbClr val="0000CC"/>
                </a:solidFill>
                <a:latin typeface="Times New Roman" pitchFamily="18" charset="0"/>
              </a:rPr>
              <a:t> </a:t>
            </a:r>
            <a:r>
              <a:rPr lang="en-US" sz="2000" b="1" i="1" dirty="0" err="1">
                <a:solidFill>
                  <a:srgbClr val="0000CC"/>
                </a:solidFill>
                <a:latin typeface="Times New Roman" pitchFamily="18" charset="0"/>
              </a:rPr>
              <a:t>đường</a:t>
            </a:r>
            <a:r>
              <a:rPr lang="en-US" sz="2000" b="1" i="1" dirty="0">
                <a:solidFill>
                  <a:srgbClr val="0000CC"/>
                </a:solidFill>
                <a:latin typeface="Times New Roman" pitchFamily="18" charset="0"/>
              </a:rPr>
              <a:t> </a:t>
            </a:r>
            <a:r>
              <a:rPr lang="en-US" sz="2000" b="1" i="1" dirty="0" err="1">
                <a:solidFill>
                  <a:srgbClr val="0000CC"/>
                </a:solidFill>
                <a:latin typeface="Times New Roman" pitchFamily="18" charset="0"/>
              </a:rPr>
              <a:t>là</a:t>
            </a:r>
            <a:r>
              <a:rPr lang="en-US" sz="2000" b="1" i="1" dirty="0">
                <a:solidFill>
                  <a:srgbClr val="0000CC"/>
                </a:solidFill>
                <a:latin typeface="Times New Roman" pitchFamily="18" charset="0"/>
              </a:rPr>
              <a:t>: 2 (m)</a:t>
            </a:r>
          </a:p>
        </p:txBody>
      </p:sp>
      <p:grpSp>
        <p:nvGrpSpPr>
          <p:cNvPr id="42" name="Group 84"/>
          <p:cNvGrpSpPr>
            <a:grpSpLocks/>
          </p:cNvGrpSpPr>
          <p:nvPr/>
        </p:nvGrpSpPr>
        <p:grpSpPr bwMode="auto">
          <a:xfrm>
            <a:off x="4818315" y="4960937"/>
            <a:ext cx="76200" cy="609600"/>
            <a:chOff x="2640" y="2016"/>
            <a:chExt cx="48" cy="384"/>
          </a:xfrm>
        </p:grpSpPr>
        <p:sp>
          <p:nvSpPr>
            <p:cNvPr id="43" name="Line 81"/>
            <p:cNvSpPr>
              <a:spLocks noChangeShapeType="1"/>
            </p:cNvSpPr>
            <p:nvPr/>
          </p:nvSpPr>
          <p:spPr bwMode="auto">
            <a:xfrm>
              <a:off x="2640" y="2016"/>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4" name="Line 82"/>
            <p:cNvSpPr>
              <a:spLocks noChangeShapeType="1"/>
            </p:cNvSpPr>
            <p:nvPr/>
          </p:nvSpPr>
          <p:spPr bwMode="auto">
            <a:xfrm>
              <a:off x="2640" y="2016"/>
              <a:ext cx="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5" name="Line 83"/>
            <p:cNvSpPr>
              <a:spLocks noChangeShapeType="1"/>
            </p:cNvSpPr>
            <p:nvPr/>
          </p:nvSpPr>
          <p:spPr bwMode="auto">
            <a:xfrm>
              <a:off x="2640" y="2400"/>
              <a:ext cx="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grpSp>
      <p:sp>
        <p:nvSpPr>
          <p:cNvPr id="46" name="Rectangle 85"/>
          <p:cNvSpPr>
            <a:spLocks noChangeArrowheads="1"/>
          </p:cNvSpPr>
          <p:nvPr/>
        </p:nvSpPr>
        <p:spPr bwMode="auto">
          <a:xfrm>
            <a:off x="6505862" y="4954587"/>
            <a:ext cx="45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000">
                <a:latin typeface="Times New Roman" pitchFamily="18" charset="0"/>
                <a:sym typeface="Symbol" pitchFamily="18" charset="2"/>
              </a:rPr>
              <a:t></a:t>
            </a:r>
          </a:p>
        </p:txBody>
      </p:sp>
      <p:grpSp>
        <p:nvGrpSpPr>
          <p:cNvPr id="47" name="Group 86"/>
          <p:cNvGrpSpPr>
            <a:grpSpLocks/>
          </p:cNvGrpSpPr>
          <p:nvPr/>
        </p:nvGrpSpPr>
        <p:grpSpPr bwMode="auto">
          <a:xfrm>
            <a:off x="6951915" y="4938712"/>
            <a:ext cx="76200" cy="609600"/>
            <a:chOff x="2640" y="2016"/>
            <a:chExt cx="48" cy="384"/>
          </a:xfrm>
        </p:grpSpPr>
        <p:sp>
          <p:nvSpPr>
            <p:cNvPr id="48" name="Line 87"/>
            <p:cNvSpPr>
              <a:spLocks noChangeShapeType="1"/>
            </p:cNvSpPr>
            <p:nvPr/>
          </p:nvSpPr>
          <p:spPr bwMode="auto">
            <a:xfrm>
              <a:off x="2640" y="2016"/>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9" name="Line 88"/>
            <p:cNvSpPr>
              <a:spLocks noChangeShapeType="1"/>
            </p:cNvSpPr>
            <p:nvPr/>
          </p:nvSpPr>
          <p:spPr bwMode="auto">
            <a:xfrm>
              <a:off x="2640" y="2016"/>
              <a:ext cx="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50" name="Line 89"/>
            <p:cNvSpPr>
              <a:spLocks noChangeShapeType="1"/>
            </p:cNvSpPr>
            <p:nvPr/>
          </p:nvSpPr>
          <p:spPr bwMode="auto">
            <a:xfrm>
              <a:off x="2640" y="2400"/>
              <a:ext cx="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grpSp>
      <p:sp>
        <p:nvSpPr>
          <p:cNvPr id="51" name="Rectangle 90"/>
          <p:cNvSpPr>
            <a:spLocks noChangeArrowheads="1"/>
          </p:cNvSpPr>
          <p:nvPr/>
        </p:nvSpPr>
        <p:spPr bwMode="auto">
          <a:xfrm>
            <a:off x="7957281" y="4724400"/>
            <a:ext cx="85311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000" b="1">
                <a:solidFill>
                  <a:srgbClr val="FF3300"/>
                </a:solidFill>
                <a:latin typeface="Times New Roman" pitchFamily="18" charset="0"/>
              </a:rPr>
              <a:t>(Loại)</a:t>
            </a:r>
          </a:p>
        </p:txBody>
      </p:sp>
      <p:sp>
        <p:nvSpPr>
          <p:cNvPr id="52" name="Rectangle 91"/>
          <p:cNvSpPr>
            <a:spLocks noChangeArrowheads="1"/>
          </p:cNvSpPr>
          <p:nvPr/>
        </p:nvSpPr>
        <p:spPr bwMode="auto">
          <a:xfrm>
            <a:off x="7961555" y="5226050"/>
            <a:ext cx="95410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000" b="1">
                <a:solidFill>
                  <a:srgbClr val="FF3300"/>
                </a:solidFill>
                <a:latin typeface="Times New Roman" pitchFamily="18" charset="0"/>
              </a:rPr>
              <a:t>(Nhận)</a:t>
            </a:r>
          </a:p>
        </p:txBody>
      </p:sp>
      <p:sp>
        <p:nvSpPr>
          <p:cNvPr id="53" name="Rectangle 94"/>
          <p:cNvSpPr>
            <a:spLocks noChangeArrowheads="1"/>
          </p:cNvSpPr>
          <p:nvPr/>
        </p:nvSpPr>
        <p:spPr bwMode="auto">
          <a:xfrm>
            <a:off x="7494398" y="4038600"/>
            <a:ext cx="7152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000" b="1">
                <a:solidFill>
                  <a:srgbClr val="3333CC"/>
                </a:solidFill>
                <a:latin typeface="Times New Roman" pitchFamily="18" charset="0"/>
              </a:rPr>
              <a:t>+196</a:t>
            </a:r>
          </a:p>
        </p:txBody>
      </p:sp>
      <p:sp>
        <p:nvSpPr>
          <p:cNvPr id="54" name="Rectangle 95"/>
          <p:cNvSpPr>
            <a:spLocks noChangeArrowheads="1"/>
          </p:cNvSpPr>
          <p:nvPr/>
        </p:nvSpPr>
        <p:spPr bwMode="auto">
          <a:xfrm>
            <a:off x="5943600" y="4062350"/>
            <a:ext cx="7152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000" b="1" dirty="0">
                <a:solidFill>
                  <a:srgbClr val="3333CC"/>
                </a:solidFill>
                <a:latin typeface="Times New Roman" pitchFamily="18" charset="0"/>
              </a:rPr>
              <a:t>+196</a:t>
            </a:r>
          </a:p>
        </p:txBody>
      </p:sp>
      <p:grpSp>
        <p:nvGrpSpPr>
          <p:cNvPr id="3" name="Group 2"/>
          <p:cNvGrpSpPr/>
          <p:nvPr/>
        </p:nvGrpSpPr>
        <p:grpSpPr>
          <a:xfrm>
            <a:off x="0" y="1905000"/>
            <a:ext cx="4372262" cy="4382491"/>
            <a:chOff x="0" y="1905000"/>
            <a:chExt cx="4372262" cy="4382491"/>
          </a:xfrm>
        </p:grpSpPr>
        <p:sp>
          <p:nvSpPr>
            <p:cNvPr id="55" name="Text Box 4"/>
            <p:cNvSpPr txBox="1">
              <a:spLocks noChangeArrowheads="1"/>
            </p:cNvSpPr>
            <p:nvPr/>
          </p:nvSpPr>
          <p:spPr bwMode="auto">
            <a:xfrm>
              <a:off x="0" y="3048000"/>
              <a:ext cx="4038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tx1"/>
                  </a:solidFill>
                  <a:latin typeface=".VnTime" pitchFamily="34" charset="0"/>
                </a:defRPr>
              </a:lvl1pPr>
              <a:lvl2pPr marL="742950" indent="-285750" eaLnBrk="0" hangingPunct="0">
                <a:defRPr sz="2200">
                  <a:solidFill>
                    <a:schemeClr val="tx1"/>
                  </a:solidFill>
                  <a:latin typeface=".VnTime" pitchFamily="34" charset="0"/>
                </a:defRPr>
              </a:lvl2pPr>
              <a:lvl3pPr marL="1143000" indent="-228600" eaLnBrk="0" hangingPunct="0">
                <a:defRPr sz="2200">
                  <a:solidFill>
                    <a:schemeClr val="tx1"/>
                  </a:solidFill>
                  <a:latin typeface=".VnTime" pitchFamily="34" charset="0"/>
                </a:defRPr>
              </a:lvl3pPr>
              <a:lvl4pPr marL="1600200" indent="-228600" eaLnBrk="0" hangingPunct="0">
                <a:defRPr sz="2200">
                  <a:solidFill>
                    <a:schemeClr val="tx1"/>
                  </a:solidFill>
                  <a:latin typeface=".VnTime" pitchFamily="34" charset="0"/>
                </a:defRPr>
              </a:lvl4pPr>
              <a:lvl5pPr marL="2057400" indent="-228600" eaLnBrk="0" hangingPunct="0">
                <a:defRPr sz="2200">
                  <a:solidFill>
                    <a:schemeClr val="tx1"/>
                  </a:solidFill>
                  <a:latin typeface=".VnTime" pitchFamily="34" charset="0"/>
                </a:defRPr>
              </a:lvl5pPr>
              <a:lvl6pPr marL="2514600" indent="-228600" eaLnBrk="0" fontAlgn="base" hangingPunct="0">
                <a:spcBef>
                  <a:spcPct val="0"/>
                </a:spcBef>
                <a:spcAft>
                  <a:spcPct val="0"/>
                </a:spcAft>
                <a:defRPr sz="2200">
                  <a:solidFill>
                    <a:schemeClr val="tx1"/>
                  </a:solidFill>
                  <a:latin typeface=".VnTime" pitchFamily="34" charset="0"/>
                </a:defRPr>
              </a:lvl6pPr>
              <a:lvl7pPr marL="2971800" indent="-228600" eaLnBrk="0" fontAlgn="base" hangingPunct="0">
                <a:spcBef>
                  <a:spcPct val="0"/>
                </a:spcBef>
                <a:spcAft>
                  <a:spcPct val="0"/>
                </a:spcAft>
                <a:defRPr sz="2200">
                  <a:solidFill>
                    <a:schemeClr val="tx1"/>
                  </a:solidFill>
                  <a:latin typeface=".VnTime" pitchFamily="34" charset="0"/>
                </a:defRPr>
              </a:lvl7pPr>
              <a:lvl8pPr marL="3429000" indent="-228600" eaLnBrk="0" fontAlgn="base" hangingPunct="0">
                <a:spcBef>
                  <a:spcPct val="0"/>
                </a:spcBef>
                <a:spcAft>
                  <a:spcPct val="0"/>
                </a:spcAft>
                <a:defRPr sz="2200">
                  <a:solidFill>
                    <a:schemeClr val="tx1"/>
                  </a:solidFill>
                  <a:latin typeface=".VnTime" pitchFamily="34" charset="0"/>
                </a:defRPr>
              </a:lvl8pPr>
              <a:lvl9pPr marL="3886200" indent="-228600" eaLnBrk="0" fontAlgn="base" hangingPunct="0">
                <a:spcBef>
                  <a:spcPct val="0"/>
                </a:spcBef>
                <a:spcAft>
                  <a:spcPct val="0"/>
                </a:spcAft>
                <a:defRPr sz="2200">
                  <a:solidFill>
                    <a:schemeClr val="tx1"/>
                  </a:solidFill>
                  <a:latin typeface=".VnTime" pitchFamily="34" charset="0"/>
                </a:defRPr>
              </a:lvl9pPr>
            </a:lstStyle>
            <a:p>
              <a:pPr algn="l" eaLnBrk="1" hangingPunct="1">
                <a:spcBef>
                  <a:spcPct val="50000"/>
                </a:spcBef>
              </a:pPr>
              <a:r>
                <a:rPr lang="en-US" sz="2000" b="1" i="1" dirty="0" err="1">
                  <a:latin typeface="Times New Roman" pitchFamily="18" charset="0"/>
                  <a:cs typeface="Times New Roman" pitchFamily="18" charset="0"/>
                </a:rPr>
                <a:t>Bước</a:t>
              </a:r>
              <a:r>
                <a:rPr lang="en-US" sz="2000" b="1" i="1" dirty="0">
                  <a:latin typeface="Times New Roman" pitchFamily="18" charset="0"/>
                  <a:cs typeface="Times New Roman" pitchFamily="18" charset="0"/>
                </a:rPr>
                <a:t> 3 :</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Cộng</a:t>
              </a:r>
              <a:r>
                <a:rPr lang="en-US" sz="2000" dirty="0">
                  <a:latin typeface="Times New Roman" pitchFamily="18" charset="0"/>
                  <a:cs typeface="Times New Roman" pitchFamily="18" charset="0"/>
                </a:rPr>
                <a:t> 2 </a:t>
              </a:r>
              <a:r>
                <a:rPr lang="en-US" sz="2000" dirty="0" err="1">
                  <a:latin typeface="Times New Roman" pitchFamily="18" charset="0"/>
                  <a:cs typeface="Times New Roman" pitchFamily="18" charset="0"/>
                </a:rPr>
                <a:t>vế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a:t>
              </a:r>
              <a:r>
                <a:rPr lang="en-US" sz="2000" b="1" dirty="0" err="1">
                  <a:solidFill>
                    <a:srgbClr val="FF3300"/>
                  </a:solidFill>
                  <a:latin typeface="Times New Roman" pitchFamily="18" charset="0"/>
                  <a:cs typeface="Times New Roman" pitchFamily="18" charset="0"/>
                </a:rPr>
                <a:t>bình</a:t>
              </a:r>
              <a:r>
                <a:rPr lang="en-US" sz="2000" b="1" dirty="0">
                  <a:solidFill>
                    <a:srgbClr val="FF3300"/>
                  </a:solidFill>
                  <a:latin typeface="Times New Roman" pitchFamily="18" charset="0"/>
                  <a:cs typeface="Times New Roman" pitchFamily="18" charset="0"/>
                </a:rPr>
                <a:t> </a:t>
              </a:r>
              <a:r>
                <a:rPr lang="en-US" sz="2000" b="1" dirty="0" err="1">
                  <a:solidFill>
                    <a:srgbClr val="FF3300"/>
                  </a:solidFill>
                  <a:latin typeface="Times New Roman" pitchFamily="18" charset="0"/>
                  <a:cs typeface="Times New Roman" pitchFamily="18" charset="0"/>
                </a:rPr>
                <a:t>phương</a:t>
              </a:r>
              <a:r>
                <a:rPr lang="en-US" sz="2000" b="1" dirty="0">
                  <a:solidFill>
                    <a:srgbClr val="FF3300"/>
                  </a:solidFill>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tổng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hoặc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biểu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thức</a:t>
              </a:r>
              <a:r>
                <a:rPr lang="en-US" sz="2000" dirty="0">
                  <a:latin typeface="Times New Roman" pitchFamily="18" charset="0"/>
                  <a:cs typeface="Times New Roman" pitchFamily="18" charset="0"/>
                </a:rPr>
                <a:t>.</a:t>
              </a:r>
            </a:p>
            <a:p>
              <a:pPr eaLnBrk="1" hangingPunct="1">
                <a:spcBef>
                  <a:spcPct val="50000"/>
                </a:spcBef>
              </a:pPr>
              <a:r>
                <a:rPr lang="en-US" sz="2000" dirty="0">
                  <a:latin typeface="Times New Roman" pitchFamily="18" charset="0"/>
                  <a:sym typeface="Wingdings" pitchFamily="2" charset="2"/>
                </a:rPr>
                <a:t> </a:t>
              </a:r>
              <a:r>
                <a:rPr lang="en-US" sz="2000" b="1" dirty="0">
                  <a:solidFill>
                    <a:srgbClr val="FF0000"/>
                  </a:solidFill>
                  <a:latin typeface="Times New Roman" pitchFamily="18" charset="0"/>
                  <a:sym typeface="Wingdings" pitchFamily="2" charset="2"/>
                </a:rPr>
                <a:t>[A(x)]</a:t>
              </a:r>
              <a:r>
                <a:rPr lang="en-US" sz="2000" b="1" baseline="30000" dirty="0">
                  <a:solidFill>
                    <a:srgbClr val="FF0000"/>
                  </a:solidFill>
                  <a:latin typeface="Times New Roman" pitchFamily="18" charset="0"/>
                  <a:sym typeface="Wingdings" pitchFamily="2" charset="2"/>
                </a:rPr>
                <a:t>2</a:t>
              </a:r>
              <a:r>
                <a:rPr lang="en-US" sz="2000" b="1" dirty="0">
                  <a:solidFill>
                    <a:srgbClr val="FF0000"/>
                  </a:solidFill>
                  <a:latin typeface="Times New Roman" pitchFamily="18" charset="0"/>
                  <a:sym typeface="Wingdings" pitchFamily="2" charset="2"/>
                </a:rPr>
                <a:t> = d</a:t>
              </a:r>
              <a:endParaRPr lang="en-US" sz="2000" b="1" dirty="0">
                <a:solidFill>
                  <a:srgbClr val="FF0000"/>
                </a:solidFill>
                <a:latin typeface="Times New Roman" pitchFamily="18" charset="0"/>
                <a:cs typeface="Times New Roman" pitchFamily="18" charset="0"/>
              </a:endParaRPr>
            </a:p>
          </p:txBody>
        </p:sp>
        <p:sp>
          <p:nvSpPr>
            <p:cNvPr id="56" name="Rectangle 5"/>
            <p:cNvSpPr>
              <a:spLocks noChangeArrowheads="1"/>
            </p:cNvSpPr>
            <p:nvPr/>
          </p:nvSpPr>
          <p:spPr bwMode="auto">
            <a:xfrm>
              <a:off x="0" y="2514600"/>
              <a:ext cx="3429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spcBef>
                  <a:spcPct val="50000"/>
                </a:spcBef>
              </a:pPr>
              <a:r>
                <a:rPr lang="en-US" sz="2000" b="1" i="1" dirty="0" err="1">
                  <a:latin typeface="Times New Roman" pitchFamily="18" charset="0"/>
                  <a:cs typeface="Times New Roman" pitchFamily="18" charset="0"/>
                </a:rPr>
                <a:t>Bước</a:t>
              </a:r>
              <a:r>
                <a:rPr lang="en-US" sz="2000" b="1" i="1" dirty="0">
                  <a:latin typeface="Times New Roman" pitchFamily="18" charset="0"/>
                  <a:cs typeface="Times New Roman" pitchFamily="18" charset="0"/>
                </a:rPr>
                <a:t> 2 :</a:t>
              </a:r>
              <a:r>
                <a:rPr lang="en-US" sz="2000" dirty="0">
                  <a:latin typeface="Times New Roman" pitchFamily="18" charset="0"/>
                  <a:cs typeface="Times New Roman" pitchFamily="18" charset="0"/>
                </a:rPr>
                <a:t> Chia </a:t>
              </a:r>
              <a:r>
                <a:rPr lang="en-US" sz="2000" dirty="0" err="1">
                  <a:latin typeface="Times New Roman" pitchFamily="18" charset="0"/>
                  <a:cs typeface="Times New Roman" pitchFamily="18" charset="0"/>
                </a:rPr>
                <a:t>cả</a:t>
              </a:r>
              <a:r>
                <a:rPr lang="en-US" sz="2000" dirty="0">
                  <a:latin typeface="Times New Roman" pitchFamily="18" charset="0"/>
                  <a:cs typeface="Times New Roman" pitchFamily="18" charset="0"/>
                </a:rPr>
                <a:t> 2 </a:t>
              </a:r>
              <a:r>
                <a:rPr lang="en-US" sz="2000" dirty="0" err="1">
                  <a:latin typeface="Times New Roman" pitchFamily="18" charset="0"/>
                  <a:cs typeface="Times New Roman" pitchFamily="18" charset="0"/>
                </a:rPr>
                <a:t>vế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b="1" dirty="0">
                  <a:solidFill>
                    <a:srgbClr val="FF3300"/>
                  </a:solidFill>
                  <a:latin typeface="Times New Roman" pitchFamily="18" charset="0"/>
                  <a:cs typeface="Times New Roman" pitchFamily="18" charset="0"/>
                </a:rPr>
                <a:t>a</a:t>
              </a:r>
            </a:p>
          </p:txBody>
        </p:sp>
        <p:sp>
          <p:nvSpPr>
            <p:cNvPr id="57" name="Rectangle 6"/>
            <p:cNvSpPr>
              <a:spLocks noChangeArrowheads="1"/>
            </p:cNvSpPr>
            <p:nvPr/>
          </p:nvSpPr>
          <p:spPr bwMode="auto">
            <a:xfrm>
              <a:off x="0" y="1905000"/>
              <a:ext cx="403860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spcBef>
                  <a:spcPct val="50000"/>
                </a:spcBef>
              </a:pPr>
              <a:r>
                <a:rPr lang="en-US" sz="1900" b="1" i="1" dirty="0" err="1">
                  <a:latin typeface="Times New Roman" pitchFamily="18" charset="0"/>
                  <a:cs typeface="Times New Roman" pitchFamily="18" charset="0"/>
                </a:rPr>
                <a:t>Bước</a:t>
              </a:r>
              <a:r>
                <a:rPr lang="en-US" sz="1900" b="1" i="1" dirty="0">
                  <a:latin typeface="Times New Roman" pitchFamily="18" charset="0"/>
                  <a:cs typeface="Times New Roman" pitchFamily="18" charset="0"/>
                </a:rPr>
                <a:t> 1 :</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Chuyển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hệ</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số</a:t>
              </a:r>
              <a:r>
                <a:rPr lang="en-US" sz="1900" dirty="0">
                  <a:latin typeface="Times New Roman" pitchFamily="18" charset="0"/>
                  <a:cs typeface="Times New Roman" pitchFamily="18" charset="0"/>
                </a:rPr>
                <a:t> </a:t>
              </a:r>
              <a:r>
                <a:rPr lang="en-US" sz="1900" b="1" dirty="0">
                  <a:solidFill>
                    <a:srgbClr val="FF3300"/>
                  </a:solidFill>
                  <a:latin typeface="Times New Roman" pitchFamily="18" charset="0"/>
                  <a:cs typeface="Times New Roman" pitchFamily="18" charset="0"/>
                </a:rPr>
                <a:t>c</a:t>
              </a:r>
              <a:r>
                <a:rPr lang="en-US" sz="1900" dirty="0">
                  <a:latin typeface="Times New Roman" pitchFamily="18" charset="0"/>
                  <a:cs typeface="Times New Roman" pitchFamily="18" charset="0"/>
                </a:rPr>
                <a:t> sang </a:t>
              </a:r>
              <a:r>
                <a:rPr lang="en-US" sz="1900" dirty="0" err="1">
                  <a:latin typeface="Times New Roman" pitchFamily="18" charset="0"/>
                  <a:cs typeface="Times New Roman" pitchFamily="18" charset="0"/>
                </a:rPr>
                <a:t>vế</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phải</a:t>
              </a:r>
              <a:r>
                <a:rPr lang="en-US" sz="1900" dirty="0">
                  <a:latin typeface="Times New Roman" pitchFamily="18" charset="0"/>
                  <a:cs typeface="Times New Roman" pitchFamily="18" charset="0"/>
                </a:rPr>
                <a:t>  </a:t>
              </a:r>
            </a:p>
          </p:txBody>
        </p:sp>
        <p:sp>
          <p:nvSpPr>
            <p:cNvPr id="58" name="Rectangle 7"/>
            <p:cNvSpPr>
              <a:spLocks noChangeArrowheads="1"/>
            </p:cNvSpPr>
            <p:nvPr/>
          </p:nvSpPr>
          <p:spPr bwMode="auto">
            <a:xfrm>
              <a:off x="41715" y="5271828"/>
              <a:ext cx="407308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spcBef>
                  <a:spcPct val="50000"/>
                </a:spcBef>
              </a:pPr>
              <a:r>
                <a:rPr lang="en-US" sz="2000" dirty="0">
                  <a:latin typeface="Times New Roman" pitchFamily="18" charset="0"/>
                </a:rPr>
                <a:t>*</a:t>
              </a:r>
              <a:r>
                <a:rPr lang="en-US" sz="2000" dirty="0" err="1">
                  <a:latin typeface="Times New Roman" pitchFamily="18" charset="0"/>
                </a:rPr>
                <a:t>Nếu</a:t>
              </a:r>
              <a:r>
                <a:rPr lang="en-US" sz="2000" dirty="0">
                  <a:latin typeface="Times New Roman" pitchFamily="18" charset="0"/>
                </a:rPr>
                <a:t> </a:t>
              </a:r>
              <a:r>
                <a:rPr lang="en-US" sz="2000" dirty="0" err="1">
                  <a:latin typeface="Times New Roman" pitchFamily="18" charset="0"/>
                </a:rPr>
                <a:t>biểu</a:t>
              </a:r>
              <a:r>
                <a:rPr lang="en-US" sz="2000" dirty="0">
                  <a:latin typeface="Times New Roman" pitchFamily="18" charset="0"/>
                </a:rPr>
                <a:t> </a:t>
              </a:r>
              <a:r>
                <a:rPr lang="en-US" sz="2000" dirty="0" err="1">
                  <a:latin typeface="Times New Roman" pitchFamily="18" charset="0"/>
                </a:rPr>
                <a:t>thức</a:t>
              </a:r>
              <a:r>
                <a:rPr lang="en-US" sz="2000" dirty="0">
                  <a:latin typeface="Times New Roman" pitchFamily="18" charset="0"/>
                </a:rPr>
                <a:t> </a:t>
              </a:r>
              <a:r>
                <a:rPr lang="en-US" sz="2000" dirty="0" err="1">
                  <a:latin typeface="Times New Roman" pitchFamily="18" charset="0"/>
                </a:rPr>
                <a:t>bên</a:t>
              </a:r>
              <a:r>
                <a:rPr lang="en-US" sz="2000" dirty="0">
                  <a:latin typeface="Times New Roman" pitchFamily="18" charset="0"/>
                </a:rPr>
                <a:t> </a:t>
              </a:r>
              <a:r>
                <a:rPr lang="en-US" sz="2000" dirty="0" err="1">
                  <a:latin typeface="Times New Roman" pitchFamily="18" charset="0"/>
                </a:rPr>
                <a:t>vế</a:t>
              </a:r>
              <a:r>
                <a:rPr lang="en-US" sz="2000" dirty="0">
                  <a:latin typeface="Times New Roman" pitchFamily="18" charset="0"/>
                </a:rPr>
                <a:t> </a:t>
              </a:r>
              <a:r>
                <a:rPr lang="en-US" sz="2000" dirty="0" err="1">
                  <a:latin typeface="Times New Roman" pitchFamily="18" charset="0"/>
                </a:rPr>
                <a:t>phải</a:t>
              </a:r>
              <a:r>
                <a:rPr lang="en-US" sz="2000" dirty="0">
                  <a:latin typeface="Times New Roman" pitchFamily="18" charset="0"/>
                </a:rPr>
                <a:t> </a:t>
              </a:r>
              <a:r>
                <a:rPr lang="en-US" sz="2000" dirty="0" err="1">
                  <a:latin typeface="Times New Roman" pitchFamily="18" charset="0"/>
                </a:rPr>
                <a:t>lớn</a:t>
              </a:r>
              <a:r>
                <a:rPr lang="en-US" sz="2000" dirty="0">
                  <a:latin typeface="Times New Roman" pitchFamily="18" charset="0"/>
                </a:rPr>
                <a:t> </a:t>
              </a:r>
              <a:r>
                <a:rPr lang="en-US" sz="2000" dirty="0" err="1">
                  <a:latin typeface="Times New Roman" pitchFamily="18" charset="0"/>
                </a:rPr>
                <a:t>hơn</a:t>
              </a:r>
              <a:r>
                <a:rPr lang="en-US" sz="2000" dirty="0">
                  <a:latin typeface="Times New Roman" pitchFamily="18" charset="0"/>
                </a:rPr>
                <a:t> 0 ( </a:t>
              </a:r>
              <a:r>
                <a:rPr lang="en-US" sz="2000" b="1" dirty="0">
                  <a:solidFill>
                    <a:srgbClr val="FF0000"/>
                  </a:solidFill>
                  <a:latin typeface="Times New Roman" pitchFamily="18" charset="0"/>
                </a:rPr>
                <a:t>d &gt; 0 </a:t>
              </a:r>
              <a:r>
                <a:rPr lang="en-US" sz="2000" dirty="0">
                  <a:latin typeface="Times New Roman" pitchFamily="18" charset="0"/>
                </a:rPr>
                <a:t>)</a:t>
              </a:r>
              <a:r>
                <a:rPr lang="en-US" sz="2000" dirty="0" err="1">
                  <a:latin typeface="Times New Roman" pitchFamily="18" charset="0"/>
                </a:rPr>
                <a:t>thì</a:t>
              </a:r>
              <a:r>
                <a:rPr lang="en-US" sz="2000" dirty="0">
                  <a:latin typeface="Times New Roman" pitchFamily="18" charset="0"/>
                </a:rPr>
                <a:t> ta </a:t>
              </a:r>
              <a:r>
                <a:rPr lang="en-US" sz="2000" dirty="0" err="1">
                  <a:latin typeface="Times New Roman" pitchFamily="18" charset="0"/>
                </a:rPr>
                <a:t>khai</a:t>
              </a:r>
              <a:r>
                <a:rPr lang="en-US" sz="2000" dirty="0">
                  <a:latin typeface="Times New Roman" pitchFamily="18" charset="0"/>
                </a:rPr>
                <a:t> </a:t>
              </a:r>
              <a:r>
                <a:rPr lang="en-US" sz="2000" dirty="0" err="1">
                  <a:latin typeface="Times New Roman" pitchFamily="18" charset="0"/>
                </a:rPr>
                <a:t>căn</a:t>
              </a:r>
              <a:r>
                <a:rPr lang="en-US" sz="2000" dirty="0">
                  <a:latin typeface="Times New Roman" pitchFamily="18" charset="0"/>
                </a:rPr>
                <a:t> 2 </a:t>
              </a:r>
              <a:r>
                <a:rPr lang="en-US" sz="2000" dirty="0" err="1">
                  <a:latin typeface="Times New Roman" pitchFamily="18" charset="0"/>
                </a:rPr>
                <a:t>vế</a:t>
              </a:r>
              <a:r>
                <a:rPr lang="en-US" sz="2000" dirty="0">
                  <a:latin typeface="Times New Roman" pitchFamily="18" charset="0"/>
                </a:rPr>
                <a:t> </a:t>
              </a:r>
              <a:r>
                <a:rPr lang="en-US" sz="2000" dirty="0" err="1">
                  <a:latin typeface="Times New Roman" pitchFamily="18" charset="0"/>
                </a:rPr>
                <a:t>để</a:t>
              </a:r>
              <a:r>
                <a:rPr lang="en-US" sz="2000" dirty="0">
                  <a:latin typeface="Times New Roman" pitchFamily="18" charset="0"/>
                </a:rPr>
                <a:t> </a:t>
              </a:r>
              <a:r>
                <a:rPr lang="en-US" sz="2000" dirty="0" err="1">
                  <a:latin typeface="Times New Roman" pitchFamily="18" charset="0"/>
                </a:rPr>
                <a:t>tìm</a:t>
              </a:r>
              <a:r>
                <a:rPr lang="en-US" sz="2000" dirty="0">
                  <a:latin typeface="Times New Roman" pitchFamily="18" charset="0"/>
                </a:rPr>
                <a:t> x. </a:t>
              </a:r>
              <a:r>
                <a:rPr lang="en-US" sz="2000" dirty="0" err="1">
                  <a:latin typeface="Times New Roman" pitchFamily="18" charset="0"/>
                </a:rPr>
                <a:t>Khi</a:t>
              </a:r>
              <a:r>
                <a:rPr lang="en-US" sz="2000" dirty="0">
                  <a:latin typeface="Times New Roman" pitchFamily="18" charset="0"/>
                </a:rPr>
                <a:t> </a:t>
              </a:r>
              <a:r>
                <a:rPr lang="en-US" sz="2000" dirty="0" err="1">
                  <a:latin typeface="Times New Roman" pitchFamily="18" charset="0"/>
                </a:rPr>
                <a:t>đó</a:t>
              </a:r>
              <a:r>
                <a:rPr lang="en-US" sz="2000" dirty="0">
                  <a:latin typeface="Times New Roman" pitchFamily="18" charset="0"/>
                </a:rPr>
                <a:t> </a:t>
              </a:r>
              <a:r>
                <a:rPr lang="en-US" sz="2000" dirty="0" err="1">
                  <a:latin typeface="Times New Roman" pitchFamily="18" charset="0"/>
                </a:rPr>
                <a:t>pt</a:t>
              </a:r>
              <a:r>
                <a:rPr lang="en-US" sz="2000" dirty="0">
                  <a:latin typeface="Times New Roman" pitchFamily="18" charset="0"/>
                </a:rPr>
                <a:t> </a:t>
              </a:r>
              <a:r>
                <a:rPr lang="en-US" sz="2000" dirty="0" err="1">
                  <a:latin typeface="Times New Roman" pitchFamily="18" charset="0"/>
                </a:rPr>
                <a:t>có</a:t>
              </a:r>
              <a:r>
                <a:rPr lang="en-US" sz="2000" dirty="0">
                  <a:latin typeface="Times New Roman" pitchFamily="18" charset="0"/>
                </a:rPr>
                <a:t> </a:t>
              </a:r>
              <a:r>
                <a:rPr lang="en-US" sz="2000" dirty="0" err="1">
                  <a:latin typeface="Times New Roman" pitchFamily="18" charset="0"/>
                </a:rPr>
                <a:t>hai</a:t>
              </a:r>
              <a:r>
                <a:rPr lang="en-US" sz="2000" dirty="0">
                  <a:latin typeface="Times New Roman" pitchFamily="18" charset="0"/>
                </a:rPr>
                <a:t> </a:t>
              </a:r>
              <a:r>
                <a:rPr lang="en-US" sz="2000" dirty="0" err="1">
                  <a:latin typeface="Times New Roman" pitchFamily="18" charset="0"/>
                </a:rPr>
                <a:t>nghiệm</a:t>
              </a:r>
              <a:r>
                <a:rPr lang="en-US" sz="2000" dirty="0">
                  <a:latin typeface="Times New Roman" pitchFamily="18" charset="0"/>
                </a:rPr>
                <a:t>.</a:t>
              </a:r>
            </a:p>
          </p:txBody>
        </p:sp>
        <p:sp>
          <p:nvSpPr>
            <p:cNvPr id="59" name="Rectangle 8"/>
            <p:cNvSpPr>
              <a:spLocks noChangeArrowheads="1"/>
            </p:cNvSpPr>
            <p:nvPr/>
          </p:nvSpPr>
          <p:spPr bwMode="auto">
            <a:xfrm>
              <a:off x="41716" y="4473714"/>
              <a:ext cx="433054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2000" dirty="0">
                  <a:latin typeface="Times New Roman" pitchFamily="18" charset="0"/>
                </a:rPr>
                <a:t>*</a:t>
              </a:r>
              <a:r>
                <a:rPr lang="en-US" sz="2000" dirty="0" err="1">
                  <a:latin typeface="Times New Roman" pitchFamily="18" charset="0"/>
                </a:rPr>
                <a:t>Nếu</a:t>
              </a:r>
              <a:r>
                <a:rPr lang="en-US" sz="2000" dirty="0">
                  <a:latin typeface="Times New Roman" pitchFamily="18" charset="0"/>
                </a:rPr>
                <a:t> </a:t>
              </a:r>
              <a:r>
                <a:rPr lang="en-US" sz="2000" dirty="0" err="1">
                  <a:latin typeface="Times New Roman" pitchFamily="18" charset="0"/>
                </a:rPr>
                <a:t>biểu</a:t>
              </a:r>
              <a:r>
                <a:rPr lang="en-US" sz="2000" dirty="0">
                  <a:latin typeface="Times New Roman" pitchFamily="18" charset="0"/>
                </a:rPr>
                <a:t> </a:t>
              </a:r>
              <a:r>
                <a:rPr lang="en-US" sz="2000" dirty="0" err="1">
                  <a:latin typeface="Times New Roman" pitchFamily="18" charset="0"/>
                </a:rPr>
                <a:t>thức</a:t>
              </a:r>
              <a:r>
                <a:rPr lang="en-US" sz="2000" dirty="0">
                  <a:latin typeface="Times New Roman" pitchFamily="18" charset="0"/>
                </a:rPr>
                <a:t> </a:t>
              </a:r>
              <a:r>
                <a:rPr lang="en-US" sz="2000" dirty="0" err="1">
                  <a:latin typeface="Times New Roman" pitchFamily="18" charset="0"/>
                </a:rPr>
                <a:t>bên</a:t>
              </a:r>
              <a:r>
                <a:rPr lang="en-US" sz="2000" dirty="0">
                  <a:latin typeface="Times New Roman" pitchFamily="18" charset="0"/>
                </a:rPr>
                <a:t> </a:t>
              </a:r>
              <a:r>
                <a:rPr lang="en-US" sz="2000" dirty="0" err="1">
                  <a:latin typeface="Times New Roman" pitchFamily="18" charset="0"/>
                </a:rPr>
                <a:t>vế</a:t>
              </a:r>
              <a:r>
                <a:rPr lang="en-US" sz="2000" dirty="0">
                  <a:latin typeface="Times New Roman" pitchFamily="18" charset="0"/>
                </a:rPr>
                <a:t> </a:t>
              </a:r>
              <a:r>
                <a:rPr lang="en-US" sz="2000" dirty="0" err="1">
                  <a:latin typeface="Times New Roman" pitchFamily="18" charset="0"/>
                </a:rPr>
                <a:t>phải</a:t>
              </a:r>
              <a:r>
                <a:rPr lang="en-US" sz="2000" dirty="0">
                  <a:latin typeface="Times New Roman" pitchFamily="18" charset="0"/>
                </a:rPr>
                <a:t> </a:t>
              </a:r>
              <a:r>
                <a:rPr lang="en-US" sz="2000" dirty="0" err="1">
                  <a:latin typeface="Times New Roman" pitchFamily="18" charset="0"/>
                </a:rPr>
                <a:t>nhỏ</a:t>
              </a:r>
              <a:r>
                <a:rPr lang="en-US" sz="2000" dirty="0">
                  <a:latin typeface="Times New Roman" pitchFamily="18" charset="0"/>
                </a:rPr>
                <a:t> </a:t>
              </a:r>
              <a:r>
                <a:rPr lang="en-US" sz="2000" dirty="0" err="1">
                  <a:latin typeface="Times New Roman" pitchFamily="18" charset="0"/>
                </a:rPr>
                <a:t>hơn</a:t>
              </a:r>
              <a:r>
                <a:rPr lang="en-US" sz="2000" dirty="0">
                  <a:latin typeface="Times New Roman" pitchFamily="18" charset="0"/>
                </a:rPr>
                <a:t> 0</a:t>
              </a:r>
            </a:p>
            <a:p>
              <a:pPr algn="l"/>
              <a:r>
                <a:rPr lang="en-US" sz="2000" dirty="0">
                  <a:latin typeface="Times New Roman" pitchFamily="18" charset="0"/>
                </a:rPr>
                <a:t>( </a:t>
              </a:r>
              <a:r>
                <a:rPr lang="en-US" sz="2000" b="1" dirty="0">
                  <a:solidFill>
                    <a:srgbClr val="FF0000"/>
                  </a:solidFill>
                  <a:latin typeface="Times New Roman" pitchFamily="18" charset="0"/>
                </a:rPr>
                <a:t>d &lt; 0 </a:t>
              </a:r>
              <a:r>
                <a:rPr lang="en-US" sz="2000" dirty="0">
                  <a:latin typeface="Times New Roman" pitchFamily="18" charset="0"/>
                </a:rPr>
                <a:t>) </a:t>
              </a:r>
              <a:r>
                <a:rPr lang="en-US" sz="2000" dirty="0" err="1">
                  <a:latin typeface="Times New Roman" pitchFamily="18" charset="0"/>
                </a:rPr>
                <a:t>thì</a:t>
              </a:r>
              <a:r>
                <a:rPr lang="en-US" sz="2000" dirty="0">
                  <a:latin typeface="Times New Roman" pitchFamily="18" charset="0"/>
                </a:rPr>
                <a:t> </a:t>
              </a:r>
              <a:r>
                <a:rPr lang="en-US" sz="2000" dirty="0" err="1">
                  <a:latin typeface="Times New Roman" pitchFamily="18" charset="0"/>
                </a:rPr>
                <a:t>pt</a:t>
              </a:r>
              <a:r>
                <a:rPr lang="en-US" sz="2000" dirty="0">
                  <a:latin typeface="Times New Roman" pitchFamily="18" charset="0"/>
                </a:rPr>
                <a:t> </a:t>
              </a:r>
              <a:r>
                <a:rPr lang="en-US" sz="2000" dirty="0" err="1">
                  <a:latin typeface="Times New Roman" pitchFamily="18" charset="0"/>
                </a:rPr>
                <a:t>vô</a:t>
              </a:r>
              <a:r>
                <a:rPr lang="en-US" sz="2000" dirty="0">
                  <a:latin typeface="Times New Roman" pitchFamily="18" charset="0"/>
                </a:rPr>
                <a:t> </a:t>
              </a:r>
              <a:r>
                <a:rPr lang="en-US" sz="2000" dirty="0" err="1">
                  <a:latin typeface="Times New Roman" pitchFamily="18" charset="0"/>
                </a:rPr>
                <a:t>nghiệm</a:t>
              </a:r>
              <a:endParaRPr lang="en-US" sz="2000" dirty="0">
                <a:latin typeface="Times New Roman" pitchFamily="18" charset="0"/>
              </a:endParaRPr>
            </a:p>
          </p:txBody>
        </p:sp>
      </p:grpSp>
    </p:spTree>
    <p:extLst>
      <p:ext uri="{BB962C8B-B14F-4D97-AF65-F5344CB8AC3E}">
        <p14:creationId xmlns:p14="http://schemas.microsoft.com/office/powerpoint/2010/main" val="42924032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33"/>
                                        </p:tgtEl>
                                        <p:attrNameLst>
                                          <p:attrName>style.visibility</p:attrName>
                                        </p:attrNameLst>
                                      </p:cBhvr>
                                      <p:to>
                                        <p:strVal val="visible"/>
                                      </p:to>
                                    </p:set>
                                    <p:anim calcmode="discrete" valueType="clr">
                                      <p:cBhvr override="childStyle">
                                        <p:cTn id="12" dur="80"/>
                                        <p:tgtEl>
                                          <p:spTgt spid="3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3"/>
                                        </p:tgtEl>
                                        <p:attrNameLst>
                                          <p:attrName>fillcolor</p:attrName>
                                        </p:attrNameLst>
                                      </p:cBhvr>
                                      <p:tavLst>
                                        <p:tav tm="0">
                                          <p:val>
                                            <p:clrVal>
                                              <a:schemeClr val="accent2"/>
                                            </p:clrVal>
                                          </p:val>
                                        </p:tav>
                                        <p:tav tm="50000">
                                          <p:val>
                                            <p:clrVal>
                                              <a:schemeClr val="hlink"/>
                                            </p:clrVal>
                                          </p:val>
                                        </p:tav>
                                      </p:tavLst>
                                    </p:anim>
                                    <p:set>
                                      <p:cBhvr>
                                        <p:cTn id="14" dur="80"/>
                                        <p:tgtEl>
                                          <p:spTgt spid="33"/>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checkerboard(across)">
                                      <p:cBhvr>
                                        <p:cTn id="19" dur="5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53"/>
                                        </p:tgtEl>
                                        <p:attrNameLst>
                                          <p:attrName>style.visibility</p:attrName>
                                        </p:attrNameLst>
                                      </p:cBhvr>
                                      <p:to>
                                        <p:strVal val="visible"/>
                                      </p:to>
                                    </p:set>
                                    <p:anim by="(-#ppt_w*2)" calcmode="lin" valueType="num">
                                      <p:cBhvr rctx="PPT">
                                        <p:cTn id="24" dur="500" autoRev="1" fill="hold">
                                          <p:stCondLst>
                                            <p:cond delay="0"/>
                                          </p:stCondLst>
                                        </p:cTn>
                                        <p:tgtEl>
                                          <p:spTgt spid="53"/>
                                        </p:tgtEl>
                                        <p:attrNameLst>
                                          <p:attrName>ppt_w</p:attrName>
                                        </p:attrNameLst>
                                      </p:cBhvr>
                                    </p:anim>
                                    <p:anim by="(#ppt_w*0.50)" calcmode="lin" valueType="num">
                                      <p:cBhvr>
                                        <p:cTn id="25" dur="500" decel="50000" autoRev="1" fill="hold">
                                          <p:stCondLst>
                                            <p:cond delay="0"/>
                                          </p:stCondLst>
                                        </p:cTn>
                                        <p:tgtEl>
                                          <p:spTgt spid="53"/>
                                        </p:tgtEl>
                                        <p:attrNameLst>
                                          <p:attrName>ppt_x</p:attrName>
                                        </p:attrNameLst>
                                      </p:cBhvr>
                                    </p:anim>
                                    <p:anim from="(-#ppt_h/2)" to="(#ppt_y)" calcmode="lin" valueType="num">
                                      <p:cBhvr>
                                        <p:cTn id="26" dur="1000" fill="hold">
                                          <p:stCondLst>
                                            <p:cond delay="0"/>
                                          </p:stCondLst>
                                        </p:cTn>
                                        <p:tgtEl>
                                          <p:spTgt spid="53"/>
                                        </p:tgtEl>
                                        <p:attrNameLst>
                                          <p:attrName>ppt_y</p:attrName>
                                        </p:attrNameLst>
                                      </p:cBhvr>
                                    </p:anim>
                                    <p:animRot by="21600000">
                                      <p:cBhvr>
                                        <p:cTn id="27" dur="1000" fill="hold">
                                          <p:stCondLst>
                                            <p:cond delay="0"/>
                                          </p:stCondLst>
                                        </p:cTn>
                                        <p:tgtEl>
                                          <p:spTgt spid="53"/>
                                        </p:tgtEl>
                                        <p:attrNameLst>
                                          <p:attrName>r</p:attrName>
                                        </p:attrNameLst>
                                      </p:cBhvr>
                                    </p:animRot>
                                  </p:childTnLst>
                                </p:cTn>
                              </p:par>
                              <p:par>
                                <p:cTn id="28" presetID="56" presetClass="entr" presetSubtype="0" fill="hold" grpId="0" nodeType="withEffect">
                                  <p:stCondLst>
                                    <p:cond delay="0"/>
                                  </p:stCondLst>
                                  <p:iterate type="lt">
                                    <p:tmPct val="10000"/>
                                  </p:iterate>
                                  <p:childTnLst>
                                    <p:set>
                                      <p:cBhvr>
                                        <p:cTn id="29" dur="1" fill="hold">
                                          <p:stCondLst>
                                            <p:cond delay="0"/>
                                          </p:stCondLst>
                                        </p:cTn>
                                        <p:tgtEl>
                                          <p:spTgt spid="54"/>
                                        </p:tgtEl>
                                        <p:attrNameLst>
                                          <p:attrName>style.visibility</p:attrName>
                                        </p:attrNameLst>
                                      </p:cBhvr>
                                      <p:to>
                                        <p:strVal val="visible"/>
                                      </p:to>
                                    </p:set>
                                    <p:anim by="(-#ppt_w*2)" calcmode="lin" valueType="num">
                                      <p:cBhvr rctx="PPT">
                                        <p:cTn id="30" dur="500" autoRev="1" fill="hold">
                                          <p:stCondLst>
                                            <p:cond delay="0"/>
                                          </p:stCondLst>
                                        </p:cTn>
                                        <p:tgtEl>
                                          <p:spTgt spid="54"/>
                                        </p:tgtEl>
                                        <p:attrNameLst>
                                          <p:attrName>ppt_w</p:attrName>
                                        </p:attrNameLst>
                                      </p:cBhvr>
                                    </p:anim>
                                    <p:anim by="(#ppt_w*0.50)" calcmode="lin" valueType="num">
                                      <p:cBhvr>
                                        <p:cTn id="31" dur="500" decel="50000" autoRev="1" fill="hold">
                                          <p:stCondLst>
                                            <p:cond delay="0"/>
                                          </p:stCondLst>
                                        </p:cTn>
                                        <p:tgtEl>
                                          <p:spTgt spid="54"/>
                                        </p:tgtEl>
                                        <p:attrNameLst>
                                          <p:attrName>ppt_x</p:attrName>
                                        </p:attrNameLst>
                                      </p:cBhvr>
                                    </p:anim>
                                    <p:anim from="(-#ppt_h/2)" to="(#ppt_y)" calcmode="lin" valueType="num">
                                      <p:cBhvr>
                                        <p:cTn id="32" dur="1000" fill="hold">
                                          <p:stCondLst>
                                            <p:cond delay="0"/>
                                          </p:stCondLst>
                                        </p:cTn>
                                        <p:tgtEl>
                                          <p:spTgt spid="54"/>
                                        </p:tgtEl>
                                        <p:attrNameLst>
                                          <p:attrName>ppt_y</p:attrName>
                                        </p:attrNameLst>
                                      </p:cBhvr>
                                    </p:anim>
                                    <p:animRot by="21600000">
                                      <p:cBhvr>
                                        <p:cTn id="33" dur="1000" fill="hold">
                                          <p:stCondLst>
                                            <p:cond delay="0"/>
                                          </p:stCondLst>
                                        </p:cTn>
                                        <p:tgtEl>
                                          <p:spTgt spid="54"/>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27" presetClass="entr" presetSubtype="0" fill="hold" grpId="0" nodeType="clickEffect">
                                  <p:stCondLst>
                                    <p:cond delay="0"/>
                                  </p:stCondLst>
                                  <p:iterate type="lt">
                                    <p:tmPct val="50000"/>
                                  </p:iterate>
                                  <p:childTnLst>
                                    <p:set>
                                      <p:cBhvr>
                                        <p:cTn id="37" dur="1" fill="hold">
                                          <p:stCondLst>
                                            <p:cond delay="0"/>
                                          </p:stCondLst>
                                        </p:cTn>
                                        <p:tgtEl>
                                          <p:spTgt spid="35"/>
                                        </p:tgtEl>
                                        <p:attrNameLst>
                                          <p:attrName>style.visibility</p:attrName>
                                        </p:attrNameLst>
                                      </p:cBhvr>
                                      <p:to>
                                        <p:strVal val="visible"/>
                                      </p:to>
                                    </p:set>
                                    <p:anim calcmode="discrete" valueType="clr">
                                      <p:cBhvr override="childStyle">
                                        <p:cTn id="38" dur="80"/>
                                        <p:tgtEl>
                                          <p:spTgt spid="35"/>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35"/>
                                        </p:tgtEl>
                                        <p:attrNameLst>
                                          <p:attrName>fillcolor</p:attrName>
                                        </p:attrNameLst>
                                      </p:cBhvr>
                                      <p:tavLst>
                                        <p:tav tm="0">
                                          <p:val>
                                            <p:clrVal>
                                              <a:schemeClr val="accent2"/>
                                            </p:clrVal>
                                          </p:val>
                                        </p:tav>
                                        <p:tav tm="50000">
                                          <p:val>
                                            <p:clrVal>
                                              <a:schemeClr val="hlink"/>
                                            </p:clrVal>
                                          </p:val>
                                        </p:tav>
                                      </p:tavLst>
                                    </p:anim>
                                    <p:set>
                                      <p:cBhvr>
                                        <p:cTn id="40" dur="80"/>
                                        <p:tgtEl>
                                          <p:spTgt spid="35"/>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checkerboard(across)">
                                      <p:cBhvr>
                                        <p:cTn id="45" dur="500"/>
                                        <p:tgtEl>
                                          <p:spTgt spid="36"/>
                                        </p:tgtEl>
                                      </p:cBhvr>
                                    </p:animEffect>
                                  </p:childTnLst>
                                </p:cTn>
                              </p:par>
                              <p:par>
                                <p:cTn id="46" presetID="5" presetClass="entr" presetSubtype="10" fill="hold"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checkerboard(across)">
                                      <p:cBhvr>
                                        <p:cTn id="48" dur="500"/>
                                        <p:tgtEl>
                                          <p:spTgt spid="42"/>
                                        </p:tgtEl>
                                      </p:cBhvr>
                                    </p:animEffect>
                                  </p:childTnLst>
                                </p:cTn>
                              </p:par>
                            </p:childTnLst>
                          </p:cTn>
                        </p:par>
                      </p:childTnLst>
                    </p:cTn>
                  </p:par>
                  <p:par>
                    <p:cTn id="49" fill="hold">
                      <p:stCondLst>
                        <p:cond delay="indefinite"/>
                      </p:stCondLst>
                      <p:childTnLst>
                        <p:par>
                          <p:cTn id="50" fill="hold">
                            <p:stCondLst>
                              <p:cond delay="0"/>
                            </p:stCondLst>
                            <p:childTnLst>
                              <p:par>
                                <p:cTn id="51" presetID="27" presetClass="entr" presetSubtype="0" fill="hold" grpId="0" nodeType="clickEffect">
                                  <p:stCondLst>
                                    <p:cond delay="0"/>
                                  </p:stCondLst>
                                  <p:iterate type="lt">
                                    <p:tmPct val="50000"/>
                                  </p:iterate>
                                  <p:childTnLst>
                                    <p:set>
                                      <p:cBhvr>
                                        <p:cTn id="52" dur="1" fill="hold">
                                          <p:stCondLst>
                                            <p:cond delay="0"/>
                                          </p:stCondLst>
                                        </p:cTn>
                                        <p:tgtEl>
                                          <p:spTgt spid="37"/>
                                        </p:tgtEl>
                                        <p:attrNameLst>
                                          <p:attrName>style.visibility</p:attrName>
                                        </p:attrNameLst>
                                      </p:cBhvr>
                                      <p:to>
                                        <p:strVal val="visible"/>
                                      </p:to>
                                    </p:set>
                                    <p:anim calcmode="discrete" valueType="clr">
                                      <p:cBhvr override="childStyle">
                                        <p:cTn id="53" dur="80"/>
                                        <p:tgtEl>
                                          <p:spTgt spid="37"/>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37"/>
                                        </p:tgtEl>
                                        <p:attrNameLst>
                                          <p:attrName>fillcolor</p:attrName>
                                        </p:attrNameLst>
                                      </p:cBhvr>
                                      <p:tavLst>
                                        <p:tav tm="0">
                                          <p:val>
                                            <p:clrVal>
                                              <a:schemeClr val="accent2"/>
                                            </p:clrVal>
                                          </p:val>
                                        </p:tav>
                                        <p:tav tm="50000">
                                          <p:val>
                                            <p:clrVal>
                                              <a:schemeClr val="hlink"/>
                                            </p:clrVal>
                                          </p:val>
                                        </p:tav>
                                      </p:tavLst>
                                    </p:anim>
                                    <p:set>
                                      <p:cBhvr>
                                        <p:cTn id="55" dur="80"/>
                                        <p:tgtEl>
                                          <p:spTgt spid="37"/>
                                        </p:tgtEl>
                                        <p:attrNameLst>
                                          <p:attrName>fill.type</p:attrName>
                                        </p:attrNameLst>
                                      </p:cBhvr>
                                      <p:to>
                                        <p:strVal val="solid"/>
                                      </p:to>
                                    </p:set>
                                  </p:childTnLst>
                                </p:cTn>
                              </p:par>
                            </p:childTnLst>
                          </p:cTn>
                        </p:par>
                      </p:childTnLst>
                    </p:cTn>
                  </p:par>
                  <p:par>
                    <p:cTn id="56" fill="hold">
                      <p:stCondLst>
                        <p:cond delay="indefinite"/>
                      </p:stCondLst>
                      <p:childTnLst>
                        <p:par>
                          <p:cTn id="57" fill="hold">
                            <p:stCondLst>
                              <p:cond delay="0"/>
                            </p:stCondLst>
                            <p:childTnLst>
                              <p:par>
                                <p:cTn id="58" presetID="27" presetClass="entr" presetSubtype="0" fill="hold" grpId="0" nodeType="clickEffect">
                                  <p:stCondLst>
                                    <p:cond delay="0"/>
                                  </p:stCondLst>
                                  <p:iterate type="lt">
                                    <p:tmPct val="50000"/>
                                  </p:iterate>
                                  <p:childTnLst>
                                    <p:set>
                                      <p:cBhvr>
                                        <p:cTn id="59" dur="1" fill="hold">
                                          <p:stCondLst>
                                            <p:cond delay="0"/>
                                          </p:stCondLst>
                                        </p:cTn>
                                        <p:tgtEl>
                                          <p:spTgt spid="38"/>
                                        </p:tgtEl>
                                        <p:attrNameLst>
                                          <p:attrName>style.visibility</p:attrName>
                                        </p:attrNameLst>
                                      </p:cBhvr>
                                      <p:to>
                                        <p:strVal val="visible"/>
                                      </p:to>
                                    </p:set>
                                    <p:anim calcmode="discrete" valueType="clr">
                                      <p:cBhvr override="childStyle">
                                        <p:cTn id="60" dur="80"/>
                                        <p:tgtEl>
                                          <p:spTgt spid="38"/>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38"/>
                                        </p:tgtEl>
                                        <p:attrNameLst>
                                          <p:attrName>fillcolor</p:attrName>
                                        </p:attrNameLst>
                                      </p:cBhvr>
                                      <p:tavLst>
                                        <p:tav tm="0">
                                          <p:val>
                                            <p:clrVal>
                                              <a:schemeClr val="accent2"/>
                                            </p:clrVal>
                                          </p:val>
                                        </p:tav>
                                        <p:tav tm="50000">
                                          <p:val>
                                            <p:clrVal>
                                              <a:schemeClr val="hlink"/>
                                            </p:clrVal>
                                          </p:val>
                                        </p:tav>
                                      </p:tavLst>
                                    </p:anim>
                                    <p:set>
                                      <p:cBhvr>
                                        <p:cTn id="62" dur="80"/>
                                        <p:tgtEl>
                                          <p:spTgt spid="38"/>
                                        </p:tgtEl>
                                        <p:attrNameLst>
                                          <p:attrName>fill.type</p:attrName>
                                        </p:attrNameLst>
                                      </p:cBhvr>
                                      <p:to>
                                        <p:strVal val="solid"/>
                                      </p:to>
                                    </p:se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checkerboard(across)">
                                      <p:cBhvr>
                                        <p:cTn id="67" dur="500"/>
                                        <p:tgtEl>
                                          <p:spTgt spid="46"/>
                                        </p:tgtEl>
                                      </p:cBhvr>
                                    </p:animEffect>
                                  </p:childTnLst>
                                </p:cTn>
                              </p:par>
                              <p:par>
                                <p:cTn id="68" presetID="5" presetClass="entr" presetSubtype="10" fill="hold" nodeType="with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checkerboard(across)">
                                      <p:cBhvr>
                                        <p:cTn id="70" dur="500"/>
                                        <p:tgtEl>
                                          <p:spTgt spid="47"/>
                                        </p:tgtEl>
                                      </p:cBhvr>
                                    </p:animEffect>
                                  </p:childTnLst>
                                </p:cTn>
                              </p:par>
                            </p:childTnLst>
                          </p:cTn>
                        </p:par>
                      </p:childTnLst>
                    </p:cTn>
                  </p:par>
                  <p:par>
                    <p:cTn id="71" fill="hold">
                      <p:stCondLst>
                        <p:cond delay="indefinite"/>
                      </p:stCondLst>
                      <p:childTnLst>
                        <p:par>
                          <p:cTn id="72" fill="hold">
                            <p:stCondLst>
                              <p:cond delay="0"/>
                            </p:stCondLst>
                            <p:childTnLst>
                              <p:par>
                                <p:cTn id="73" presetID="5" presetClass="entr" presetSubtype="10" fill="hold" grpId="0" nodeType="click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checkerboard(across)">
                                      <p:cBhvr>
                                        <p:cTn id="75" dur="500"/>
                                        <p:tgtEl>
                                          <p:spTgt spid="39"/>
                                        </p:tgtEl>
                                      </p:cBhvr>
                                    </p:animEffect>
                                  </p:childTnLst>
                                </p:cTn>
                              </p:par>
                            </p:childTnLst>
                          </p:cTn>
                        </p:par>
                      </p:childTnLst>
                    </p:cTn>
                  </p:par>
                  <p:par>
                    <p:cTn id="76" fill="hold">
                      <p:stCondLst>
                        <p:cond delay="indefinite"/>
                      </p:stCondLst>
                      <p:childTnLst>
                        <p:par>
                          <p:cTn id="77" fill="hold">
                            <p:stCondLst>
                              <p:cond delay="0"/>
                            </p:stCondLst>
                            <p:childTnLst>
                              <p:par>
                                <p:cTn id="78" presetID="5" presetClass="entr" presetSubtype="10" fill="hold" grpId="0" nodeType="click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checkerboard(across)">
                                      <p:cBhvr>
                                        <p:cTn id="80" dur="500"/>
                                        <p:tgtEl>
                                          <p:spTgt spid="40"/>
                                        </p:tgtEl>
                                      </p:cBhvr>
                                    </p:animEffect>
                                  </p:childTnLst>
                                </p:cTn>
                              </p:par>
                            </p:childTnLst>
                          </p:cTn>
                        </p:par>
                      </p:childTnLst>
                    </p:cTn>
                  </p:par>
                  <p:par>
                    <p:cTn id="81" fill="hold">
                      <p:stCondLst>
                        <p:cond delay="indefinite"/>
                      </p:stCondLst>
                      <p:childTnLst>
                        <p:par>
                          <p:cTn id="82" fill="hold">
                            <p:stCondLst>
                              <p:cond delay="0"/>
                            </p:stCondLst>
                            <p:childTnLst>
                              <p:par>
                                <p:cTn id="83" presetID="5" presetClass="entr" presetSubtype="10" fill="hold" grpId="0" nodeType="clickEffect">
                                  <p:stCondLst>
                                    <p:cond delay="0"/>
                                  </p:stCondLst>
                                  <p:childTnLst>
                                    <p:set>
                                      <p:cBhvr>
                                        <p:cTn id="84" dur="1" fill="hold">
                                          <p:stCondLst>
                                            <p:cond delay="0"/>
                                          </p:stCondLst>
                                        </p:cTn>
                                        <p:tgtEl>
                                          <p:spTgt spid="51"/>
                                        </p:tgtEl>
                                        <p:attrNameLst>
                                          <p:attrName>style.visibility</p:attrName>
                                        </p:attrNameLst>
                                      </p:cBhvr>
                                      <p:to>
                                        <p:strVal val="visible"/>
                                      </p:to>
                                    </p:set>
                                    <p:animEffect transition="in" filter="checkerboard(across)">
                                      <p:cBhvr>
                                        <p:cTn id="85" dur="500"/>
                                        <p:tgtEl>
                                          <p:spTgt spid="51"/>
                                        </p:tgtEl>
                                      </p:cBhvr>
                                    </p:animEffect>
                                  </p:childTnLst>
                                </p:cTn>
                              </p:par>
                            </p:childTnLst>
                          </p:cTn>
                        </p:par>
                      </p:childTnLst>
                    </p:cTn>
                  </p:par>
                  <p:par>
                    <p:cTn id="86" fill="hold">
                      <p:stCondLst>
                        <p:cond delay="indefinite"/>
                      </p:stCondLst>
                      <p:childTnLst>
                        <p:par>
                          <p:cTn id="87" fill="hold">
                            <p:stCondLst>
                              <p:cond delay="0"/>
                            </p:stCondLst>
                            <p:childTnLst>
                              <p:par>
                                <p:cTn id="88" presetID="5" presetClass="entr" presetSubtype="10" fill="hold" grpId="0" nodeType="click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checkerboard(across)">
                                      <p:cBhvr>
                                        <p:cTn id="90" dur="500"/>
                                        <p:tgtEl>
                                          <p:spTgt spid="52"/>
                                        </p:tgtEl>
                                      </p:cBhvr>
                                    </p:animEffect>
                                  </p:childTnLst>
                                </p:cTn>
                              </p:par>
                            </p:childTnLst>
                          </p:cTn>
                        </p:par>
                      </p:childTnLst>
                    </p:cTn>
                  </p:par>
                  <p:par>
                    <p:cTn id="91" fill="hold">
                      <p:stCondLst>
                        <p:cond delay="indefinite"/>
                      </p:stCondLst>
                      <p:childTnLst>
                        <p:par>
                          <p:cTn id="92" fill="hold">
                            <p:stCondLst>
                              <p:cond delay="0"/>
                            </p:stCondLst>
                            <p:childTnLst>
                              <p:par>
                                <p:cTn id="93" presetID="27" presetClass="entr" presetSubtype="0" fill="hold" grpId="0" nodeType="clickEffect">
                                  <p:stCondLst>
                                    <p:cond delay="0"/>
                                  </p:stCondLst>
                                  <p:iterate type="lt">
                                    <p:tmPct val="50000"/>
                                  </p:iterate>
                                  <p:childTnLst>
                                    <p:set>
                                      <p:cBhvr>
                                        <p:cTn id="94" dur="1" fill="hold">
                                          <p:stCondLst>
                                            <p:cond delay="0"/>
                                          </p:stCondLst>
                                        </p:cTn>
                                        <p:tgtEl>
                                          <p:spTgt spid="41"/>
                                        </p:tgtEl>
                                        <p:attrNameLst>
                                          <p:attrName>style.visibility</p:attrName>
                                        </p:attrNameLst>
                                      </p:cBhvr>
                                      <p:to>
                                        <p:strVal val="visible"/>
                                      </p:to>
                                    </p:set>
                                    <p:anim calcmode="discrete" valueType="clr">
                                      <p:cBhvr override="childStyle">
                                        <p:cTn id="95" dur="80"/>
                                        <p:tgtEl>
                                          <p:spTgt spid="41"/>
                                        </p:tgtEl>
                                        <p:attrNameLst>
                                          <p:attrName>style.color</p:attrName>
                                        </p:attrNameLst>
                                      </p:cBhvr>
                                      <p:tavLst>
                                        <p:tav tm="0">
                                          <p:val>
                                            <p:clrVal>
                                              <a:schemeClr val="accent2"/>
                                            </p:clrVal>
                                          </p:val>
                                        </p:tav>
                                        <p:tav tm="50000">
                                          <p:val>
                                            <p:clrVal>
                                              <a:schemeClr val="hlink"/>
                                            </p:clrVal>
                                          </p:val>
                                        </p:tav>
                                      </p:tavLst>
                                    </p:anim>
                                    <p:anim calcmode="discrete" valueType="clr">
                                      <p:cBhvr>
                                        <p:cTn id="96" dur="80"/>
                                        <p:tgtEl>
                                          <p:spTgt spid="41"/>
                                        </p:tgtEl>
                                        <p:attrNameLst>
                                          <p:attrName>fillcolor</p:attrName>
                                        </p:attrNameLst>
                                      </p:cBhvr>
                                      <p:tavLst>
                                        <p:tav tm="0">
                                          <p:val>
                                            <p:clrVal>
                                              <a:schemeClr val="accent2"/>
                                            </p:clrVal>
                                          </p:val>
                                        </p:tav>
                                        <p:tav tm="50000">
                                          <p:val>
                                            <p:clrVal>
                                              <a:schemeClr val="hlink"/>
                                            </p:clrVal>
                                          </p:val>
                                        </p:tav>
                                      </p:tavLst>
                                    </p:anim>
                                    <p:set>
                                      <p:cBhvr>
                                        <p:cTn id="97" dur="80"/>
                                        <p:tgtEl>
                                          <p:spTgt spid="4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P spid="38" grpId="0"/>
      <p:bldP spid="39" grpId="0"/>
      <p:bldP spid="40" grpId="0"/>
      <p:bldP spid="41" grpId="0"/>
      <p:bldP spid="46" grpId="0"/>
      <p:bldP spid="51" grpId="0"/>
      <p:bldP spid="52" grpId="0"/>
      <p:bldP spid="53" grpId="0"/>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9810" name="Group 82"/>
          <p:cNvGrpSpPr>
            <a:grpSpLocks/>
          </p:cNvGrpSpPr>
          <p:nvPr/>
        </p:nvGrpSpPr>
        <p:grpSpPr bwMode="auto">
          <a:xfrm>
            <a:off x="2421992" y="123436"/>
            <a:ext cx="1099616" cy="398463"/>
            <a:chOff x="179" y="96"/>
            <a:chExt cx="822" cy="326"/>
          </a:xfrm>
        </p:grpSpPr>
        <p:sp>
          <p:nvSpPr>
            <p:cNvPr id="329811" name="AutoShape 83"/>
            <p:cNvSpPr>
              <a:spLocks noChangeArrowheads="1"/>
            </p:cNvSpPr>
            <p:nvPr/>
          </p:nvSpPr>
          <p:spPr bwMode="ltGray">
            <a:xfrm>
              <a:off x="179" y="122"/>
              <a:ext cx="822" cy="300"/>
            </a:xfrm>
            <a:prstGeom prst="roundRect">
              <a:avLst>
                <a:gd name="adj" fmla="val 16667"/>
              </a:avLst>
            </a:prstGeom>
            <a:gradFill rotWithShape="1">
              <a:gsLst>
                <a:gs pos="0">
                  <a:schemeClr val="hlink"/>
                </a:gs>
                <a:gs pos="100000">
                  <a:schemeClr val="hlink">
                    <a:gamma/>
                    <a:shade val="78824"/>
                    <a:invGamma/>
                  </a:schemeClr>
                </a:gs>
              </a:gsLst>
              <a:path path="rect">
                <a:fillToRect l="100000" b="100000"/>
              </a:path>
            </a:gradFill>
            <a:ln w="38100" algn="ctr">
              <a:solidFill>
                <a:srgbClr val="F8F8F8">
                  <a:alpha val="70000"/>
                </a:srgbClr>
              </a:solidFill>
              <a:round/>
              <a:headEnd/>
              <a:tailEnd/>
            </a:ln>
            <a:effectLst/>
          </p:spPr>
          <p:txBody>
            <a:bodyPr wrap="none" anchor="ctr"/>
            <a:lstStyle/>
            <a:p>
              <a:endParaRPr lang="en-US" sz="1600"/>
            </a:p>
          </p:txBody>
        </p:sp>
        <p:sp>
          <p:nvSpPr>
            <p:cNvPr id="329812" name="Text Box 84"/>
            <p:cNvSpPr txBox="1">
              <a:spLocks noChangeArrowheads="1"/>
            </p:cNvSpPr>
            <p:nvPr/>
          </p:nvSpPr>
          <p:spPr bwMode="black">
            <a:xfrm>
              <a:off x="205" y="134"/>
              <a:ext cx="779" cy="213"/>
            </a:xfrm>
            <a:prstGeom prst="rect">
              <a:avLst/>
            </a:prstGeom>
            <a:noFill/>
            <a:ln w="9525" algn="ctr">
              <a:noFill/>
              <a:miter lim="800000"/>
              <a:headEnd/>
              <a:tailEnd/>
            </a:ln>
            <a:effectLst/>
          </p:spPr>
          <p:txBody>
            <a:bodyPr>
              <a:spAutoFit/>
            </a:bodyPr>
            <a:lstStyle/>
            <a:p>
              <a:pPr>
                <a:spcBef>
                  <a:spcPct val="50000"/>
                </a:spcBef>
              </a:pPr>
              <a:r>
                <a:rPr lang="en-US" sz="1600" b="1" u="sng" dirty="0" err="1">
                  <a:solidFill>
                    <a:schemeClr val="bg1"/>
                  </a:solidFill>
                  <a:latin typeface="Arial" pitchFamily="34" charset="0"/>
                </a:rPr>
                <a:t>Tiết</a:t>
              </a:r>
              <a:r>
                <a:rPr lang="en-US" sz="1600" b="1" u="sng" dirty="0">
                  <a:solidFill>
                    <a:schemeClr val="bg1"/>
                  </a:solidFill>
                  <a:latin typeface="Arial" pitchFamily="34" charset="0"/>
                </a:rPr>
                <a:t> 45:</a:t>
              </a:r>
              <a:r>
                <a:rPr lang="en-US" sz="1600" b="1" dirty="0">
                  <a:solidFill>
                    <a:schemeClr val="bg1"/>
                  </a:solidFill>
                  <a:latin typeface="Arial" pitchFamily="34" charset="0"/>
                </a:rPr>
                <a:t> </a:t>
              </a:r>
            </a:p>
          </p:txBody>
        </p:sp>
        <p:pic>
          <p:nvPicPr>
            <p:cNvPr id="329813" name="Picture 85" descr="1"/>
            <p:cNvPicPr>
              <a:picLocks noChangeAspect="1" noChangeArrowheads="1"/>
            </p:cNvPicPr>
            <p:nvPr/>
          </p:nvPicPr>
          <p:blipFill>
            <a:blip r:embed="rId3"/>
            <a:srcRect/>
            <a:stretch>
              <a:fillRect/>
            </a:stretch>
          </p:blipFill>
          <p:spPr bwMode="auto">
            <a:xfrm>
              <a:off x="204" y="96"/>
              <a:ext cx="769" cy="98"/>
            </a:xfrm>
            <a:prstGeom prst="rect">
              <a:avLst/>
            </a:prstGeom>
            <a:noFill/>
          </p:spPr>
        </p:pic>
      </p:grpSp>
      <p:sp>
        <p:nvSpPr>
          <p:cNvPr id="329814" name="AutoShape 86"/>
          <p:cNvSpPr>
            <a:spLocks noChangeArrowheads="1"/>
          </p:cNvSpPr>
          <p:nvPr/>
        </p:nvSpPr>
        <p:spPr bwMode="gray">
          <a:xfrm>
            <a:off x="3810000" y="28122"/>
            <a:ext cx="4667994" cy="476250"/>
          </a:xfrm>
          <a:prstGeom prst="roundRect">
            <a:avLst>
              <a:gd name="adj" fmla="val 50000"/>
            </a:avLst>
          </a:prstGeom>
          <a:gradFill rotWithShape="1">
            <a:gsLst>
              <a:gs pos="0">
                <a:srgbClr val="49ACE3"/>
              </a:gs>
              <a:gs pos="50000">
                <a:srgbClr val="49ACE3">
                  <a:gamma/>
                  <a:tint val="24314"/>
                  <a:invGamma/>
                </a:srgbClr>
              </a:gs>
              <a:gs pos="100000">
                <a:srgbClr val="49ACE3"/>
              </a:gs>
            </a:gsLst>
            <a:lin ang="0" scaled="1"/>
          </a:gradFill>
          <a:ln w="38100" algn="ctr">
            <a:solidFill>
              <a:srgbClr val="FFFFFF"/>
            </a:solidFill>
            <a:round/>
            <a:headEnd/>
            <a:tailEnd/>
          </a:ln>
          <a:effectLst>
            <a:outerShdw dist="63500" dir="3187806" algn="ctr" rotWithShape="0">
              <a:srgbClr val="B2B2B2"/>
            </a:outerShdw>
          </a:effectLst>
        </p:spPr>
        <p:txBody>
          <a:bodyPr wrap="none" anchor="ctr"/>
          <a:lstStyle/>
          <a:p>
            <a:pPr>
              <a:defRPr/>
            </a:pPr>
            <a:r>
              <a:rPr lang="en-US" sz="1600" b="1" dirty="0">
                <a:solidFill>
                  <a:srgbClr val="FF0000"/>
                </a:solidFill>
                <a:effectLst>
                  <a:outerShdw blurRad="38100" dist="38100" dir="2700000" algn="tl">
                    <a:srgbClr val="000000">
                      <a:alpha val="43137"/>
                    </a:srgbClr>
                  </a:outerShdw>
                </a:effectLst>
              </a:rPr>
              <a:t>PHƯƠNG TRÌNH BẬC HAI MỘT ẨN</a:t>
            </a:r>
          </a:p>
        </p:txBody>
      </p:sp>
      <p:sp>
        <p:nvSpPr>
          <p:cNvPr id="7" name="Text Box 80"/>
          <p:cNvSpPr txBox="1">
            <a:spLocks noChangeArrowheads="1"/>
          </p:cNvSpPr>
          <p:nvPr/>
        </p:nvSpPr>
        <p:spPr bwMode="auto">
          <a:xfrm>
            <a:off x="-19794" y="1752600"/>
            <a:ext cx="4191000" cy="338554"/>
          </a:xfrm>
          <a:prstGeom prst="rect">
            <a:avLst/>
          </a:prstGeom>
          <a:noFill/>
          <a:ln>
            <a:noFill/>
          </a:ln>
          <a:effectLst/>
          <a:extLst>
            <a:ext uri="{909E8E84-426E-40DD-AFC4-6F175D3DCCD1}">
              <a14:hiddenFill xmlns:a14="http://schemas.microsoft.com/office/drawing/2010/main">
                <a:gradFill rotWithShape="1">
                  <a:gsLst>
                    <a:gs pos="0">
                      <a:srgbClr val="007676"/>
                    </a:gs>
                    <a:gs pos="50000">
                      <a:srgbClr val="00FFFF"/>
                    </a:gs>
                    <a:gs pos="100000">
                      <a:srgbClr val="007676"/>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l" eaLnBrk="1" hangingPunct="1">
              <a:spcBef>
                <a:spcPct val="50000"/>
              </a:spcBef>
            </a:pPr>
            <a:r>
              <a:rPr lang="en-US" sz="1600" b="1" u="sng" dirty="0">
                <a:solidFill>
                  <a:srgbClr val="FF0000"/>
                </a:solidFill>
                <a:latin typeface="Times New Roman" pitchFamily="18" charset="0"/>
              </a:rPr>
              <a:t>3. </a:t>
            </a:r>
            <a:r>
              <a:rPr lang="en-US" sz="1600" b="1" u="sng" dirty="0" err="1">
                <a:solidFill>
                  <a:srgbClr val="FF0000"/>
                </a:solidFill>
                <a:latin typeface="Times New Roman" pitchFamily="18" charset="0"/>
              </a:rPr>
              <a:t>Một</a:t>
            </a:r>
            <a:r>
              <a:rPr lang="en-US" sz="1600" b="1" u="sng" dirty="0">
                <a:solidFill>
                  <a:srgbClr val="FF0000"/>
                </a:solidFill>
                <a:latin typeface="Times New Roman" pitchFamily="18" charset="0"/>
              </a:rPr>
              <a:t> </a:t>
            </a:r>
            <a:r>
              <a:rPr lang="en-US" sz="1600" b="1" u="sng" dirty="0" err="1">
                <a:solidFill>
                  <a:srgbClr val="FF0000"/>
                </a:solidFill>
                <a:latin typeface="Times New Roman" pitchFamily="18" charset="0"/>
              </a:rPr>
              <a:t>số</a:t>
            </a:r>
            <a:r>
              <a:rPr lang="en-US" sz="1600" b="1" u="sng" dirty="0">
                <a:solidFill>
                  <a:srgbClr val="FF0000"/>
                </a:solidFill>
                <a:latin typeface="Times New Roman" pitchFamily="18" charset="0"/>
              </a:rPr>
              <a:t> </a:t>
            </a:r>
            <a:r>
              <a:rPr lang="en-US" sz="1600" b="1" u="sng" dirty="0" err="1">
                <a:solidFill>
                  <a:srgbClr val="FF0000"/>
                </a:solidFill>
                <a:latin typeface="Times New Roman" pitchFamily="18" charset="0"/>
              </a:rPr>
              <a:t>ví</a:t>
            </a:r>
            <a:r>
              <a:rPr lang="en-US" sz="1600" b="1" u="sng" dirty="0">
                <a:solidFill>
                  <a:srgbClr val="FF0000"/>
                </a:solidFill>
                <a:latin typeface="Times New Roman" pitchFamily="18" charset="0"/>
              </a:rPr>
              <a:t> </a:t>
            </a:r>
            <a:r>
              <a:rPr lang="en-US" sz="1600" b="1" u="sng" dirty="0" err="1">
                <a:solidFill>
                  <a:srgbClr val="FF0000"/>
                </a:solidFill>
                <a:latin typeface="Times New Roman" pitchFamily="18" charset="0"/>
              </a:rPr>
              <a:t>dụ</a:t>
            </a:r>
            <a:r>
              <a:rPr lang="en-US" sz="1600" b="1" u="sng" dirty="0">
                <a:solidFill>
                  <a:srgbClr val="FF0000"/>
                </a:solidFill>
                <a:latin typeface="Times New Roman" pitchFamily="18" charset="0"/>
              </a:rPr>
              <a:t> </a:t>
            </a:r>
            <a:r>
              <a:rPr lang="en-US" sz="1600" b="1" u="sng" dirty="0" err="1">
                <a:solidFill>
                  <a:srgbClr val="FF0000"/>
                </a:solidFill>
                <a:latin typeface="Times New Roman" pitchFamily="18" charset="0"/>
              </a:rPr>
              <a:t>về</a:t>
            </a:r>
            <a:r>
              <a:rPr lang="en-US" sz="1600" b="1" u="sng" dirty="0">
                <a:solidFill>
                  <a:srgbClr val="FF0000"/>
                </a:solidFill>
                <a:latin typeface="Times New Roman" pitchFamily="18" charset="0"/>
              </a:rPr>
              <a:t> </a:t>
            </a:r>
            <a:r>
              <a:rPr lang="en-US" sz="1600" b="1" u="sng" dirty="0" err="1">
                <a:solidFill>
                  <a:srgbClr val="FF0000"/>
                </a:solidFill>
                <a:latin typeface="Times New Roman" pitchFamily="18" charset="0"/>
              </a:rPr>
              <a:t>giải</a:t>
            </a:r>
            <a:r>
              <a:rPr lang="en-US" sz="1600" b="1" u="sng" dirty="0">
                <a:solidFill>
                  <a:srgbClr val="FF0000"/>
                </a:solidFill>
                <a:latin typeface="Times New Roman" pitchFamily="18" charset="0"/>
              </a:rPr>
              <a:t> </a:t>
            </a:r>
            <a:r>
              <a:rPr lang="en-US" sz="1600" b="1" u="sng" dirty="0" err="1">
                <a:solidFill>
                  <a:srgbClr val="FF0000"/>
                </a:solidFill>
                <a:latin typeface="Times New Roman" pitchFamily="18" charset="0"/>
              </a:rPr>
              <a:t>ph</a:t>
            </a:r>
            <a:r>
              <a:rPr lang="en-US" sz="1600" b="1" u="sng" dirty="0">
                <a:solidFill>
                  <a:srgbClr val="FF0000"/>
                </a:solidFill>
                <a:latin typeface="Times New Roman" pitchFamily="18" charset="0"/>
              </a:rPr>
              <a:t>/t </a:t>
            </a:r>
            <a:r>
              <a:rPr lang="en-US" sz="1600" b="1" u="sng" dirty="0" err="1">
                <a:solidFill>
                  <a:srgbClr val="FF0000"/>
                </a:solidFill>
                <a:latin typeface="Times New Roman" pitchFamily="18" charset="0"/>
              </a:rPr>
              <a:t>bậc</a:t>
            </a:r>
            <a:r>
              <a:rPr lang="en-US" sz="1600" b="1" u="sng" dirty="0">
                <a:solidFill>
                  <a:srgbClr val="FF0000"/>
                </a:solidFill>
                <a:latin typeface="Times New Roman" pitchFamily="18" charset="0"/>
              </a:rPr>
              <a:t> </a:t>
            </a:r>
            <a:r>
              <a:rPr lang="en-US" sz="1600" b="1" u="sng" dirty="0" err="1">
                <a:solidFill>
                  <a:srgbClr val="FF0000"/>
                </a:solidFill>
                <a:latin typeface="Times New Roman" pitchFamily="18" charset="0"/>
              </a:rPr>
              <a:t>hai</a:t>
            </a:r>
            <a:endParaRPr lang="en-US" sz="1600" b="1" u="sng" dirty="0">
              <a:solidFill>
                <a:srgbClr val="FF0000"/>
              </a:solidFill>
              <a:latin typeface="Times New Roman" pitchFamily="18" charset="0"/>
            </a:endParaRPr>
          </a:p>
        </p:txBody>
      </p:sp>
      <p:sp>
        <p:nvSpPr>
          <p:cNvPr id="8" name="TextBox 7"/>
          <p:cNvSpPr txBox="1"/>
          <p:nvPr/>
        </p:nvSpPr>
        <p:spPr>
          <a:xfrm>
            <a:off x="0" y="457200"/>
            <a:ext cx="2743200" cy="338554"/>
          </a:xfrm>
          <a:prstGeom prst="rect">
            <a:avLst/>
          </a:prstGeom>
          <a:noFill/>
        </p:spPr>
        <p:txBody>
          <a:bodyPr wrap="square" rtlCol="0">
            <a:spAutoFit/>
          </a:bodyPr>
          <a:lstStyle/>
          <a:p>
            <a:pPr algn="l"/>
            <a:r>
              <a:rPr lang="en-US" sz="1600" b="1" u="sng" dirty="0">
                <a:solidFill>
                  <a:srgbClr val="FF0000"/>
                </a:solidFill>
              </a:rPr>
              <a:t>1.Bài </a:t>
            </a:r>
            <a:r>
              <a:rPr lang="en-US" sz="1600" b="1" u="sng" dirty="0" err="1">
                <a:solidFill>
                  <a:srgbClr val="FF0000"/>
                </a:solidFill>
              </a:rPr>
              <a:t>toán</a:t>
            </a:r>
            <a:r>
              <a:rPr lang="en-US" sz="1600" b="1" u="sng" dirty="0">
                <a:solidFill>
                  <a:srgbClr val="FF0000"/>
                </a:solidFill>
              </a:rPr>
              <a:t> </a:t>
            </a:r>
            <a:r>
              <a:rPr lang="en-US" sz="1600" b="1" u="sng" dirty="0" err="1">
                <a:solidFill>
                  <a:srgbClr val="FF0000"/>
                </a:solidFill>
              </a:rPr>
              <a:t>mở</a:t>
            </a:r>
            <a:r>
              <a:rPr lang="en-US" sz="1600" b="1" u="sng" dirty="0">
                <a:solidFill>
                  <a:srgbClr val="FF0000"/>
                </a:solidFill>
              </a:rPr>
              <a:t> </a:t>
            </a:r>
            <a:r>
              <a:rPr lang="en-US" sz="1600" b="1" u="sng" dirty="0" err="1">
                <a:solidFill>
                  <a:srgbClr val="FF0000"/>
                </a:solidFill>
              </a:rPr>
              <a:t>đầu</a:t>
            </a:r>
            <a:r>
              <a:rPr lang="en-US" sz="1600" b="1" u="sng" dirty="0">
                <a:solidFill>
                  <a:srgbClr val="FF0000"/>
                </a:solidFill>
              </a:rPr>
              <a:t>:</a:t>
            </a:r>
            <a:r>
              <a:rPr lang="en-US" sz="1600" b="1" dirty="0">
                <a:solidFill>
                  <a:srgbClr val="FF0000"/>
                </a:solidFill>
              </a:rPr>
              <a:t> ( SGK)</a:t>
            </a:r>
          </a:p>
        </p:txBody>
      </p:sp>
      <p:sp>
        <p:nvSpPr>
          <p:cNvPr id="9" name="TextBox 8"/>
          <p:cNvSpPr txBox="1"/>
          <p:nvPr/>
        </p:nvSpPr>
        <p:spPr>
          <a:xfrm>
            <a:off x="0" y="685800"/>
            <a:ext cx="1676400" cy="338554"/>
          </a:xfrm>
          <a:prstGeom prst="rect">
            <a:avLst/>
          </a:prstGeom>
          <a:noFill/>
        </p:spPr>
        <p:txBody>
          <a:bodyPr wrap="square" rtlCol="0">
            <a:spAutoFit/>
          </a:bodyPr>
          <a:lstStyle/>
          <a:p>
            <a:pPr algn="l"/>
            <a:r>
              <a:rPr lang="en-US" sz="1600" b="1" u="sng" dirty="0">
                <a:solidFill>
                  <a:srgbClr val="FF0000"/>
                </a:solidFill>
              </a:rPr>
              <a:t>2.Định </a:t>
            </a:r>
            <a:r>
              <a:rPr lang="en-US" sz="1600" b="1" u="sng" dirty="0" err="1">
                <a:solidFill>
                  <a:srgbClr val="FF0000"/>
                </a:solidFill>
              </a:rPr>
              <a:t>nghĩa</a:t>
            </a:r>
            <a:r>
              <a:rPr lang="en-US" sz="1600" b="1" u="sng" dirty="0">
                <a:solidFill>
                  <a:srgbClr val="FF0000"/>
                </a:solidFill>
              </a:rPr>
              <a:t>:</a:t>
            </a:r>
          </a:p>
        </p:txBody>
      </p:sp>
      <p:sp>
        <p:nvSpPr>
          <p:cNvPr id="10" name="Rectangle 26"/>
          <p:cNvSpPr>
            <a:spLocks noChangeArrowheads="1"/>
          </p:cNvSpPr>
          <p:nvPr/>
        </p:nvSpPr>
        <p:spPr bwMode="auto">
          <a:xfrm>
            <a:off x="-19794" y="2023646"/>
            <a:ext cx="3753594" cy="634020"/>
          </a:xfrm>
          <a:prstGeom prst="rect">
            <a:avLst/>
          </a:prstGeom>
          <a:noFill/>
          <a:ln>
            <a:noFill/>
          </a:ln>
          <a:effectLst/>
        </p:spPr>
        <p:txBody>
          <a:bodyPr wrap="square">
            <a:spAutoFit/>
          </a:bodyPr>
          <a:lstStyle/>
          <a:p>
            <a:pPr eaLnBrk="1" hangingPunct="1"/>
            <a:r>
              <a:rPr lang="en-US" sz="1600" b="1" dirty="0"/>
              <a:t>*</a:t>
            </a:r>
            <a:r>
              <a:rPr lang="en-US" sz="1600" b="1" dirty="0" err="1"/>
              <a:t>Pt</a:t>
            </a:r>
            <a:r>
              <a:rPr lang="en-US" sz="1600" b="1" dirty="0"/>
              <a:t> </a:t>
            </a:r>
            <a:r>
              <a:rPr lang="en-US" sz="1600" b="1" dirty="0" err="1"/>
              <a:t>bậc</a:t>
            </a:r>
            <a:r>
              <a:rPr lang="en-US" sz="1600" b="1" dirty="0"/>
              <a:t> </a:t>
            </a:r>
            <a:r>
              <a:rPr lang="en-US" sz="1600" b="1" dirty="0" err="1"/>
              <a:t>hai</a:t>
            </a:r>
            <a:r>
              <a:rPr lang="en-US" sz="1600" b="1" dirty="0"/>
              <a:t> </a:t>
            </a:r>
            <a:r>
              <a:rPr lang="en-US" sz="1600" b="1" dirty="0" err="1"/>
              <a:t>khuyết</a:t>
            </a:r>
            <a:r>
              <a:rPr lang="en-US" sz="1600" b="1" dirty="0"/>
              <a:t> b </a:t>
            </a:r>
            <a:r>
              <a:rPr lang="en-US" sz="1600" b="1" dirty="0" err="1"/>
              <a:t>và</a:t>
            </a:r>
            <a:r>
              <a:rPr lang="en-US" sz="1600" b="1" dirty="0"/>
              <a:t> c </a:t>
            </a:r>
            <a:r>
              <a:rPr lang="en-US" sz="1600" b="1" i="1" dirty="0"/>
              <a:t>(</a:t>
            </a:r>
            <a:r>
              <a:rPr lang="en-US" sz="1600" b="1" i="1" dirty="0" err="1"/>
              <a:t>hệ</a:t>
            </a:r>
            <a:r>
              <a:rPr lang="en-US" sz="1600" b="1" i="1" dirty="0"/>
              <a:t> </a:t>
            </a:r>
            <a:r>
              <a:rPr lang="en-US" sz="1600" b="1" i="1" dirty="0" err="1"/>
              <a:t>số</a:t>
            </a:r>
            <a:r>
              <a:rPr lang="en-US" sz="1600" b="1" i="1" dirty="0"/>
              <a:t> b=0;c=0)</a:t>
            </a:r>
          </a:p>
          <a:p>
            <a:pPr eaLnBrk="1" hangingPunct="1">
              <a:spcBef>
                <a:spcPct val="20000"/>
              </a:spcBef>
            </a:pPr>
            <a:r>
              <a:rPr lang="en-US" sz="1600" b="1" dirty="0"/>
              <a:t>          ax²  = 0,  (a ≠ 0).</a:t>
            </a:r>
          </a:p>
        </p:txBody>
      </p:sp>
      <p:sp>
        <p:nvSpPr>
          <p:cNvPr id="3" name="TextBox 2"/>
          <p:cNvSpPr txBox="1"/>
          <p:nvPr/>
        </p:nvSpPr>
        <p:spPr>
          <a:xfrm>
            <a:off x="1186384" y="2557046"/>
            <a:ext cx="1099616" cy="338554"/>
          </a:xfrm>
          <a:prstGeom prst="rect">
            <a:avLst/>
          </a:prstGeom>
          <a:solidFill>
            <a:schemeClr val="bg1"/>
          </a:solidFill>
        </p:spPr>
        <p:txBody>
          <a:bodyPr wrap="square" rtlCol="0">
            <a:spAutoFit/>
          </a:bodyPr>
          <a:lstStyle/>
          <a:p>
            <a:pPr algn="l"/>
            <a:r>
              <a:rPr lang="en-US" sz="1600" b="1" dirty="0">
                <a:sym typeface="Wingdings" pitchFamily="2" charset="2"/>
              </a:rPr>
              <a:t>  </a:t>
            </a:r>
            <a:r>
              <a:rPr lang="en-US" sz="1600" b="1" dirty="0"/>
              <a:t>x  = 0</a:t>
            </a:r>
            <a:endParaRPr lang="vi-VN" sz="1600" dirty="0"/>
          </a:p>
        </p:txBody>
      </p:sp>
      <p:sp>
        <p:nvSpPr>
          <p:cNvPr id="13" name="Rectangle 56"/>
          <p:cNvSpPr>
            <a:spLocks noChangeArrowheads="1"/>
          </p:cNvSpPr>
          <p:nvPr/>
        </p:nvSpPr>
        <p:spPr bwMode="auto">
          <a:xfrm>
            <a:off x="127659" y="2828914"/>
            <a:ext cx="3073730" cy="584775"/>
          </a:xfrm>
          <a:prstGeom prst="rect">
            <a:avLst/>
          </a:prstGeom>
          <a:solidFill>
            <a:schemeClr val="bg1"/>
          </a:solidFill>
          <a:ln>
            <a:noFill/>
          </a:ln>
          <a:effectLst/>
        </p:spPr>
        <p:txBody>
          <a:bodyPr wrap="square">
            <a:spAutoFit/>
          </a:bodyPr>
          <a:lstStyle/>
          <a:p>
            <a:pPr algn="l" eaLnBrk="1" hangingPunct="1"/>
            <a:r>
              <a:rPr lang="en-US" sz="1600" b="1" dirty="0"/>
              <a:t>*</a:t>
            </a:r>
            <a:r>
              <a:rPr lang="en-US" sz="1600" b="1" dirty="0" err="1"/>
              <a:t>Pt</a:t>
            </a:r>
            <a:r>
              <a:rPr lang="en-US" sz="1600" b="1" dirty="0"/>
              <a:t> </a:t>
            </a:r>
            <a:r>
              <a:rPr lang="en-US" sz="1600" b="1" dirty="0" err="1"/>
              <a:t>bậc</a:t>
            </a:r>
            <a:r>
              <a:rPr lang="en-US" sz="1600" b="1" dirty="0"/>
              <a:t> </a:t>
            </a:r>
            <a:r>
              <a:rPr lang="en-US" sz="1600" b="1" dirty="0" err="1"/>
              <a:t>hai</a:t>
            </a:r>
            <a:r>
              <a:rPr lang="en-US" sz="1600" b="1" dirty="0"/>
              <a:t> </a:t>
            </a:r>
            <a:r>
              <a:rPr lang="en-US" sz="1600" b="1" dirty="0" err="1"/>
              <a:t>khuyết</a:t>
            </a:r>
            <a:r>
              <a:rPr lang="en-US" sz="1600" b="1" dirty="0"/>
              <a:t> c </a:t>
            </a:r>
            <a:r>
              <a:rPr lang="en-US" sz="1600" b="1" i="1" dirty="0"/>
              <a:t>(</a:t>
            </a:r>
            <a:r>
              <a:rPr lang="en-US" sz="1600" b="1" i="1" dirty="0" err="1"/>
              <a:t>hệ</a:t>
            </a:r>
            <a:r>
              <a:rPr lang="en-US" sz="1600" b="1" i="1" dirty="0"/>
              <a:t> </a:t>
            </a:r>
            <a:r>
              <a:rPr lang="en-US" sz="1600" b="1" i="1" dirty="0" err="1"/>
              <a:t>số</a:t>
            </a:r>
            <a:r>
              <a:rPr lang="en-US" sz="1600" b="1" i="1" dirty="0"/>
              <a:t> c = 0)</a:t>
            </a:r>
          </a:p>
          <a:p>
            <a:pPr algn="l" eaLnBrk="1" hangingPunct="1"/>
            <a:r>
              <a:rPr lang="en-US" sz="1600" b="1" dirty="0"/>
              <a:t>                  ax² + </a:t>
            </a:r>
            <a:r>
              <a:rPr lang="en-US" sz="1600" b="1" dirty="0" err="1"/>
              <a:t>bx</a:t>
            </a:r>
            <a:r>
              <a:rPr lang="en-US" sz="1600" b="1" dirty="0"/>
              <a:t> = 0 (a ≠ 0) </a:t>
            </a:r>
            <a:endParaRPr lang="en-US" sz="1600" b="1" i="1" dirty="0">
              <a:sym typeface="Symbol" pitchFamily="18" charset="2"/>
            </a:endParaRPr>
          </a:p>
        </p:txBody>
      </p:sp>
      <p:graphicFrame>
        <p:nvGraphicFramePr>
          <p:cNvPr id="14" name="Object 41"/>
          <p:cNvGraphicFramePr>
            <a:graphicFrameLocks noChangeAspect="1"/>
          </p:cNvGraphicFramePr>
          <p:nvPr>
            <p:extLst>
              <p:ext uri="{D42A27DB-BD31-4B8C-83A1-F6EECF244321}">
                <p14:modId xmlns:p14="http://schemas.microsoft.com/office/powerpoint/2010/main" val="2972888818"/>
              </p:ext>
            </p:extLst>
          </p:nvPr>
        </p:nvGraphicFramePr>
        <p:xfrm>
          <a:off x="685800" y="3316350"/>
          <a:ext cx="2515589" cy="1002810"/>
        </p:xfrm>
        <a:graphic>
          <a:graphicData uri="http://schemas.openxmlformats.org/presentationml/2006/ole">
            <mc:AlternateContent xmlns:mc="http://schemas.openxmlformats.org/markup-compatibility/2006">
              <mc:Choice xmlns:v="urn:schemas-microsoft-com:vml" Requires="v">
                <p:oleObj spid="_x0000_s140350" name="Equation" r:id="rId4" imgW="1041120" imgH="812520" progId="Equation.DSMT4">
                  <p:embed/>
                </p:oleObj>
              </mc:Choice>
              <mc:Fallback>
                <p:oleObj name="Equation" r:id="rId4" imgW="1041120" imgH="812520" progId="Equation.DSMT4">
                  <p:embed/>
                  <p:pic>
                    <p:nvPicPr>
                      <p:cNvPr id="0" name=""/>
                      <p:cNvPicPr>
                        <a:picLocks noChangeAspect="1" noChangeArrowheads="1"/>
                      </p:cNvPicPr>
                      <p:nvPr/>
                    </p:nvPicPr>
                    <p:blipFill>
                      <a:blip r:embed="rId5"/>
                      <a:srcRect/>
                      <a:stretch>
                        <a:fillRect/>
                      </a:stretch>
                    </p:blipFill>
                    <p:spPr bwMode="auto">
                      <a:xfrm>
                        <a:off x="685800" y="3316350"/>
                        <a:ext cx="2515589" cy="1002810"/>
                      </a:xfrm>
                      <a:prstGeom prst="rect">
                        <a:avLst/>
                      </a:prstGeom>
                      <a:solidFill>
                        <a:schemeClr val="bg1"/>
                      </a:solidFill>
                      <a:ln>
                        <a:noFill/>
                      </a:ln>
                    </p:spPr>
                  </p:pic>
                </p:oleObj>
              </mc:Fallback>
            </mc:AlternateContent>
          </a:graphicData>
        </a:graphic>
      </p:graphicFrame>
      <p:sp>
        <p:nvSpPr>
          <p:cNvPr id="17" name="Rectangle 26"/>
          <p:cNvSpPr>
            <a:spLocks noChangeArrowheads="1"/>
          </p:cNvSpPr>
          <p:nvPr/>
        </p:nvSpPr>
        <p:spPr bwMode="auto">
          <a:xfrm>
            <a:off x="-66304" y="4166760"/>
            <a:ext cx="4237510" cy="634020"/>
          </a:xfrm>
          <a:prstGeom prst="rect">
            <a:avLst/>
          </a:prstGeom>
          <a:solidFill>
            <a:schemeClr val="bg1"/>
          </a:solidFill>
          <a:ln>
            <a:noFill/>
          </a:ln>
          <a:effectLst/>
        </p:spPr>
        <p:txBody>
          <a:bodyPr wrap="square">
            <a:spAutoFit/>
          </a:bodyPr>
          <a:lstStyle/>
          <a:p>
            <a:pPr algn="l" eaLnBrk="1" hangingPunct="1"/>
            <a:r>
              <a:rPr lang="en-US" sz="1600" b="1" dirty="0"/>
              <a:t>*</a:t>
            </a:r>
            <a:r>
              <a:rPr lang="en-US" sz="1600" b="1" dirty="0" err="1"/>
              <a:t>Phương</a:t>
            </a:r>
            <a:r>
              <a:rPr lang="en-US" sz="1600" b="1" dirty="0"/>
              <a:t> </a:t>
            </a:r>
            <a:r>
              <a:rPr lang="en-US" sz="1600" b="1" dirty="0" err="1"/>
              <a:t>trình</a:t>
            </a:r>
            <a:r>
              <a:rPr lang="en-US" sz="1600" b="1" dirty="0"/>
              <a:t> </a:t>
            </a:r>
            <a:r>
              <a:rPr lang="en-US" sz="1600" b="1" dirty="0" err="1"/>
              <a:t>bậc</a:t>
            </a:r>
            <a:r>
              <a:rPr lang="en-US" sz="1600" b="1" dirty="0"/>
              <a:t> </a:t>
            </a:r>
            <a:r>
              <a:rPr lang="en-US" sz="1600" b="1" dirty="0" err="1"/>
              <a:t>hai</a:t>
            </a:r>
            <a:r>
              <a:rPr lang="en-US" sz="1600" b="1" dirty="0"/>
              <a:t> </a:t>
            </a:r>
            <a:r>
              <a:rPr lang="en-US" sz="1600" b="1" dirty="0" err="1"/>
              <a:t>khuyết</a:t>
            </a:r>
            <a:r>
              <a:rPr lang="en-US" sz="1600" b="1" dirty="0"/>
              <a:t> b</a:t>
            </a:r>
            <a:r>
              <a:rPr lang="en-US" sz="1600" b="1" i="1" dirty="0"/>
              <a:t>(</a:t>
            </a:r>
            <a:r>
              <a:rPr lang="en-US" sz="1600" b="1" i="1" dirty="0" err="1"/>
              <a:t>hệ</a:t>
            </a:r>
            <a:r>
              <a:rPr lang="en-US" sz="1600" b="1" i="1" dirty="0"/>
              <a:t> </a:t>
            </a:r>
            <a:r>
              <a:rPr lang="en-US" sz="1600" b="1" i="1" dirty="0" err="1"/>
              <a:t>số</a:t>
            </a:r>
            <a:r>
              <a:rPr lang="en-US" sz="1600" b="1" i="1" dirty="0"/>
              <a:t> b = 0)</a:t>
            </a:r>
          </a:p>
          <a:p>
            <a:pPr algn="l" eaLnBrk="1" hangingPunct="1">
              <a:spcBef>
                <a:spcPct val="20000"/>
              </a:spcBef>
            </a:pPr>
            <a:r>
              <a:rPr lang="en-US" sz="1600" b="1" dirty="0"/>
              <a:t>          ax² + c = 0,  (a ≠ 0).</a:t>
            </a:r>
          </a:p>
        </p:txBody>
      </p:sp>
      <p:graphicFrame>
        <p:nvGraphicFramePr>
          <p:cNvPr id="5" name="Object 4"/>
          <p:cNvGraphicFramePr>
            <a:graphicFrameLocks noChangeAspect="1"/>
          </p:cNvGraphicFramePr>
          <p:nvPr>
            <p:extLst>
              <p:ext uri="{D42A27DB-BD31-4B8C-83A1-F6EECF244321}">
                <p14:modId xmlns:p14="http://schemas.microsoft.com/office/powerpoint/2010/main" val="2156893543"/>
              </p:ext>
            </p:extLst>
          </p:nvPr>
        </p:nvGraphicFramePr>
        <p:xfrm>
          <a:off x="406729" y="4700160"/>
          <a:ext cx="1269671" cy="351782"/>
        </p:xfrm>
        <a:graphic>
          <a:graphicData uri="http://schemas.openxmlformats.org/presentationml/2006/ole">
            <mc:AlternateContent xmlns:mc="http://schemas.openxmlformats.org/markup-compatibility/2006">
              <mc:Choice xmlns:v="urn:schemas-microsoft-com:vml" Requires="v">
                <p:oleObj spid="_x0000_s140351" name="Equation" r:id="rId6" imgW="825500" imgH="228600" progId="Equation.DSMT4">
                  <p:embed/>
                </p:oleObj>
              </mc:Choice>
              <mc:Fallback>
                <p:oleObj name="Equation" r:id="rId6" imgW="82550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29" y="4700160"/>
                        <a:ext cx="1269671" cy="351782"/>
                      </a:xfrm>
                      <a:prstGeom prst="rect">
                        <a:avLst/>
                      </a:prstGeom>
                      <a:noFill/>
                      <a:ln>
                        <a:noFill/>
                      </a:ln>
                      <a:effec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865817547"/>
              </p:ext>
            </p:extLst>
          </p:nvPr>
        </p:nvGraphicFramePr>
        <p:xfrm>
          <a:off x="516575" y="4876310"/>
          <a:ext cx="1210294" cy="552437"/>
        </p:xfrm>
        <a:graphic>
          <a:graphicData uri="http://schemas.openxmlformats.org/presentationml/2006/ole">
            <mc:AlternateContent xmlns:mc="http://schemas.openxmlformats.org/markup-compatibility/2006">
              <mc:Choice xmlns:v="urn:schemas-microsoft-com:vml" Requires="v">
                <p:oleObj spid="_x0000_s140352" name="Equation" r:id="rId8" imgW="863225" imgH="444307" progId="Equation.DSMT4">
                  <p:embed/>
                </p:oleObj>
              </mc:Choice>
              <mc:Fallback>
                <p:oleObj name="Equation" r:id="rId8" imgW="863225" imgH="444307"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6575" y="4876310"/>
                        <a:ext cx="1210294" cy="552437"/>
                      </a:xfrm>
                      <a:prstGeom prst="rect">
                        <a:avLst/>
                      </a:prstGeom>
                      <a:noFill/>
                      <a:ln>
                        <a:noFill/>
                      </a:ln>
                      <a:effec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002048803"/>
              </p:ext>
            </p:extLst>
          </p:nvPr>
        </p:nvGraphicFramePr>
        <p:xfrm>
          <a:off x="228600" y="5233560"/>
          <a:ext cx="2590800" cy="534253"/>
        </p:xfrm>
        <a:graphic>
          <a:graphicData uri="http://schemas.openxmlformats.org/presentationml/2006/ole">
            <mc:AlternateContent xmlns:mc="http://schemas.openxmlformats.org/markup-compatibility/2006">
              <mc:Choice xmlns:v="urn:schemas-microsoft-com:vml" Requires="v">
                <p:oleObj spid="_x0000_s140353" name="Equation" r:id="rId10" imgW="2158920" imgH="444240" progId="Equation.DSMT4">
                  <p:embed/>
                </p:oleObj>
              </mc:Choice>
              <mc:Fallback>
                <p:oleObj name="Equation" r:id="rId10" imgW="2158920" imgH="444240" progId="Equation.DSMT4">
                  <p:embed/>
                  <p:pic>
                    <p:nvPicPr>
                      <p:cNvPr id="0" name=""/>
                      <p:cNvPicPr>
                        <a:picLocks noChangeAspect="1" noChangeArrowheads="1"/>
                      </p:cNvPicPr>
                      <p:nvPr/>
                    </p:nvPicPr>
                    <p:blipFill>
                      <a:blip r:embed="rId11"/>
                      <a:srcRect/>
                      <a:stretch>
                        <a:fillRect/>
                      </a:stretch>
                    </p:blipFill>
                    <p:spPr bwMode="auto">
                      <a:xfrm>
                        <a:off x="228600" y="5233560"/>
                        <a:ext cx="2590800" cy="534253"/>
                      </a:xfrm>
                      <a:prstGeom prst="rect">
                        <a:avLst/>
                      </a:prstGeom>
                      <a:noFill/>
                      <a:ln>
                        <a:noFill/>
                      </a:ln>
                      <a:effec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443810395"/>
              </p:ext>
            </p:extLst>
          </p:nvPr>
        </p:nvGraphicFramePr>
        <p:xfrm>
          <a:off x="237506" y="5614560"/>
          <a:ext cx="2971800" cy="940152"/>
        </p:xfrm>
        <a:graphic>
          <a:graphicData uri="http://schemas.openxmlformats.org/presentationml/2006/ole">
            <mc:AlternateContent xmlns:mc="http://schemas.openxmlformats.org/markup-compatibility/2006">
              <mc:Choice xmlns:v="urn:schemas-microsoft-com:vml" Requires="v">
                <p:oleObj spid="_x0000_s140354" name="Equation" r:id="rId12" imgW="3022560" imgH="977760" progId="Equation.DSMT4">
                  <p:embed/>
                </p:oleObj>
              </mc:Choice>
              <mc:Fallback>
                <p:oleObj name="Equation" r:id="rId12" imgW="3022560" imgH="977760" progId="Equation.DSMT4">
                  <p:embed/>
                  <p:pic>
                    <p:nvPicPr>
                      <p:cNvPr id="0" name=""/>
                      <p:cNvPicPr>
                        <a:picLocks noChangeAspect="1" noChangeArrowheads="1"/>
                      </p:cNvPicPr>
                      <p:nvPr/>
                    </p:nvPicPr>
                    <p:blipFill>
                      <a:blip r:embed="rId13"/>
                      <a:srcRect/>
                      <a:stretch>
                        <a:fillRect/>
                      </a:stretch>
                    </p:blipFill>
                    <p:spPr bwMode="auto">
                      <a:xfrm>
                        <a:off x="237506" y="5614560"/>
                        <a:ext cx="2971800" cy="940152"/>
                      </a:xfrm>
                      <a:prstGeom prst="rect">
                        <a:avLst/>
                      </a:prstGeom>
                      <a:solidFill>
                        <a:schemeClr val="bg1"/>
                      </a:solidFill>
                      <a:ln>
                        <a:noFill/>
                      </a:ln>
                      <a:effectLst/>
                    </p:spPr>
                  </p:pic>
                </p:oleObj>
              </mc:Fallback>
            </mc:AlternateContent>
          </a:graphicData>
        </a:graphic>
      </p:graphicFrame>
      <p:cxnSp>
        <p:nvCxnSpPr>
          <p:cNvPr id="19" name="Straight Connector 18"/>
          <p:cNvCxnSpPr/>
          <p:nvPr/>
        </p:nvCxnSpPr>
        <p:spPr bwMode="auto">
          <a:xfrm>
            <a:off x="3962400" y="661380"/>
            <a:ext cx="0" cy="581562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
        <p:nvSpPr>
          <p:cNvPr id="2" name="TextBox 1"/>
          <p:cNvSpPr txBox="1"/>
          <p:nvPr/>
        </p:nvSpPr>
        <p:spPr>
          <a:xfrm>
            <a:off x="59376" y="914400"/>
            <a:ext cx="4055424" cy="830997"/>
          </a:xfrm>
          <a:prstGeom prst="rect">
            <a:avLst/>
          </a:prstGeom>
          <a:noFill/>
        </p:spPr>
        <p:txBody>
          <a:bodyPr wrap="square" rtlCol="0">
            <a:spAutoFit/>
          </a:bodyPr>
          <a:lstStyle/>
          <a:p>
            <a:pPr algn="l"/>
            <a:r>
              <a:rPr lang="en-US" sz="1600" b="1" dirty="0" err="1"/>
              <a:t>pt</a:t>
            </a:r>
            <a:r>
              <a:rPr lang="en-US" sz="1600" b="1" dirty="0"/>
              <a:t> </a:t>
            </a:r>
            <a:r>
              <a:rPr lang="en-US" sz="1600" b="1" dirty="0" err="1"/>
              <a:t>có</a:t>
            </a:r>
            <a:r>
              <a:rPr lang="en-US" sz="1600" b="1" dirty="0"/>
              <a:t> </a:t>
            </a:r>
            <a:r>
              <a:rPr lang="en-US" sz="1600" b="1" dirty="0" err="1"/>
              <a:t>dạng</a:t>
            </a:r>
            <a:r>
              <a:rPr lang="en-US" sz="1600" b="1" dirty="0"/>
              <a:t>:  </a:t>
            </a:r>
            <a:r>
              <a:rPr lang="en-US" sz="1600" b="1" dirty="0">
                <a:solidFill>
                  <a:srgbClr val="FF0000"/>
                </a:solidFill>
              </a:rPr>
              <a:t>ax</a:t>
            </a:r>
            <a:r>
              <a:rPr lang="en-US" sz="1600" b="1" baseline="30000" dirty="0">
                <a:solidFill>
                  <a:srgbClr val="FF0000"/>
                </a:solidFill>
              </a:rPr>
              <a:t>2 </a:t>
            </a:r>
            <a:r>
              <a:rPr lang="en-US" sz="1600" b="1" dirty="0">
                <a:solidFill>
                  <a:srgbClr val="FF0000"/>
                </a:solidFill>
              </a:rPr>
              <a:t>+ </a:t>
            </a:r>
            <a:r>
              <a:rPr lang="en-US" sz="1600" b="1" dirty="0" err="1">
                <a:solidFill>
                  <a:srgbClr val="FF0000"/>
                </a:solidFill>
              </a:rPr>
              <a:t>bx</a:t>
            </a:r>
            <a:r>
              <a:rPr lang="en-US" sz="1600" b="1" dirty="0">
                <a:solidFill>
                  <a:srgbClr val="FF0000"/>
                </a:solidFill>
              </a:rPr>
              <a:t> + c = 0, </a:t>
            </a:r>
            <a:r>
              <a:rPr lang="en-US" sz="1600" b="1" dirty="0" err="1"/>
              <a:t>trong</a:t>
            </a:r>
            <a:r>
              <a:rPr lang="en-US" sz="1600" b="1" dirty="0"/>
              <a:t> </a:t>
            </a:r>
            <a:r>
              <a:rPr lang="en-US" sz="1600" b="1" dirty="0" err="1"/>
              <a:t>đó</a:t>
            </a:r>
            <a:r>
              <a:rPr lang="en-US" sz="1600" b="1" dirty="0"/>
              <a:t> </a:t>
            </a:r>
            <a:r>
              <a:rPr lang="en-US" sz="1600" b="1" dirty="0">
                <a:solidFill>
                  <a:srgbClr val="FF0000"/>
                </a:solidFill>
              </a:rPr>
              <a:t>x</a:t>
            </a:r>
            <a:r>
              <a:rPr lang="en-US" sz="1600" b="1" dirty="0"/>
              <a:t> </a:t>
            </a:r>
            <a:r>
              <a:rPr lang="en-US" sz="1600" b="1" dirty="0" err="1"/>
              <a:t>là</a:t>
            </a:r>
            <a:r>
              <a:rPr lang="en-US" sz="1600" b="1" dirty="0"/>
              <a:t> </a:t>
            </a:r>
            <a:r>
              <a:rPr lang="en-US" sz="1600" b="1" dirty="0" err="1"/>
              <a:t>ẩn</a:t>
            </a:r>
            <a:r>
              <a:rPr lang="en-US" sz="1600" b="1" dirty="0"/>
              <a:t> ; </a:t>
            </a:r>
            <a:r>
              <a:rPr lang="en-US" sz="1600" b="1" dirty="0">
                <a:solidFill>
                  <a:srgbClr val="0000FF"/>
                </a:solidFill>
              </a:rPr>
              <a:t> a, b, c</a:t>
            </a:r>
            <a:r>
              <a:rPr lang="en-US" sz="1600" b="1" dirty="0"/>
              <a:t> </a:t>
            </a:r>
            <a:r>
              <a:rPr lang="en-US" sz="1600" b="1" dirty="0" err="1"/>
              <a:t>là</a:t>
            </a:r>
            <a:r>
              <a:rPr lang="en-US" sz="1600" b="1" dirty="0"/>
              <a:t> </a:t>
            </a:r>
            <a:r>
              <a:rPr lang="en-US" sz="1600" b="1" dirty="0" err="1"/>
              <a:t>những</a:t>
            </a:r>
            <a:r>
              <a:rPr lang="en-US" sz="1600" b="1" dirty="0"/>
              <a:t> </a:t>
            </a:r>
            <a:r>
              <a:rPr lang="en-US" sz="1600" b="1" dirty="0" err="1"/>
              <a:t>số</a:t>
            </a:r>
            <a:r>
              <a:rPr lang="en-US" sz="1600" b="1" dirty="0"/>
              <a:t> </a:t>
            </a:r>
            <a:r>
              <a:rPr lang="en-US" sz="1600" b="1" dirty="0" err="1"/>
              <a:t>cho</a:t>
            </a:r>
            <a:r>
              <a:rPr lang="en-US" sz="1600" b="1" dirty="0"/>
              <a:t> </a:t>
            </a:r>
            <a:r>
              <a:rPr lang="en-US" sz="1600" b="1" dirty="0" err="1"/>
              <a:t>trước</a:t>
            </a:r>
            <a:r>
              <a:rPr lang="en-US" sz="1600" b="1" dirty="0"/>
              <a:t> </a:t>
            </a:r>
            <a:r>
              <a:rPr lang="en-US" sz="1600" b="1" dirty="0" err="1"/>
              <a:t>gọi</a:t>
            </a:r>
            <a:r>
              <a:rPr lang="en-US" sz="1600" b="1" dirty="0"/>
              <a:t> </a:t>
            </a:r>
            <a:r>
              <a:rPr lang="en-US" sz="1600" b="1" dirty="0" err="1"/>
              <a:t>là</a:t>
            </a:r>
            <a:r>
              <a:rPr lang="en-US" sz="1600" b="1" dirty="0"/>
              <a:t> </a:t>
            </a:r>
            <a:r>
              <a:rPr lang="en-US" sz="1600" b="1" dirty="0" err="1"/>
              <a:t>các</a:t>
            </a:r>
            <a:r>
              <a:rPr lang="en-US" sz="1600" b="1" dirty="0"/>
              <a:t> </a:t>
            </a:r>
            <a:r>
              <a:rPr lang="en-US" sz="1600" b="1" dirty="0" err="1"/>
              <a:t>hệ</a:t>
            </a:r>
            <a:r>
              <a:rPr lang="en-US" sz="1600" b="1" dirty="0"/>
              <a:t> </a:t>
            </a:r>
            <a:r>
              <a:rPr lang="en-US" sz="1600" b="1" dirty="0" err="1"/>
              <a:t>số</a:t>
            </a:r>
            <a:r>
              <a:rPr lang="en-US" sz="1600" b="1" dirty="0"/>
              <a:t> </a:t>
            </a:r>
            <a:r>
              <a:rPr lang="en-US" sz="1600" b="1" dirty="0" err="1"/>
              <a:t>và</a:t>
            </a:r>
            <a:r>
              <a:rPr lang="en-US" sz="1600" b="1" dirty="0">
                <a:solidFill>
                  <a:srgbClr val="0000FF"/>
                </a:solidFill>
              </a:rPr>
              <a:t> </a:t>
            </a:r>
            <a:r>
              <a:rPr lang="en-US" sz="1600" b="1" dirty="0"/>
              <a:t>(a ≠ 0).</a:t>
            </a:r>
            <a:endParaRPr lang="en-US" sz="1600" b="1" dirty="0">
              <a:solidFill>
                <a:srgbClr val="0000FF"/>
              </a:solidFill>
            </a:endParaRPr>
          </a:p>
        </p:txBody>
      </p:sp>
      <p:sp>
        <p:nvSpPr>
          <p:cNvPr id="4" name="TextBox 3"/>
          <p:cNvSpPr txBox="1"/>
          <p:nvPr/>
        </p:nvSpPr>
        <p:spPr>
          <a:xfrm>
            <a:off x="127659" y="123436"/>
            <a:ext cx="2082141" cy="430887"/>
          </a:xfrm>
          <a:prstGeom prst="rect">
            <a:avLst/>
          </a:prstGeom>
          <a:solidFill>
            <a:schemeClr val="accent6">
              <a:lumMod val="20000"/>
              <a:lumOff val="80000"/>
            </a:schemeClr>
          </a:solidFill>
        </p:spPr>
        <p:txBody>
          <a:bodyPr wrap="square" rtlCol="0">
            <a:spAutoFit/>
          </a:bodyPr>
          <a:lstStyle/>
          <a:p>
            <a:r>
              <a:rPr lang="en-US" b="1" u="sng" dirty="0">
                <a:solidFill>
                  <a:srgbClr val="FF0000"/>
                </a:solidFill>
              </a:rPr>
              <a:t>PHẦN GHI VỞ</a:t>
            </a:r>
            <a:endParaRPr lang="vi-VN" b="1" u="sng" dirty="0">
              <a:solidFill>
                <a:srgbClr val="FF0000"/>
              </a:solidFill>
            </a:endParaRPr>
          </a:p>
        </p:txBody>
      </p:sp>
      <p:sp>
        <p:nvSpPr>
          <p:cNvPr id="23" name="Text Box 4"/>
          <p:cNvSpPr txBox="1">
            <a:spLocks noChangeArrowheads="1"/>
          </p:cNvSpPr>
          <p:nvPr/>
        </p:nvSpPr>
        <p:spPr bwMode="auto">
          <a:xfrm>
            <a:off x="3886200" y="1866275"/>
            <a:ext cx="5257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tx1"/>
                </a:solidFill>
                <a:latin typeface=".VnTime" pitchFamily="34" charset="0"/>
              </a:defRPr>
            </a:lvl1pPr>
            <a:lvl2pPr marL="742950" indent="-285750" eaLnBrk="0" hangingPunct="0">
              <a:defRPr sz="2200">
                <a:solidFill>
                  <a:schemeClr val="tx1"/>
                </a:solidFill>
                <a:latin typeface=".VnTime" pitchFamily="34" charset="0"/>
              </a:defRPr>
            </a:lvl2pPr>
            <a:lvl3pPr marL="1143000" indent="-228600" eaLnBrk="0" hangingPunct="0">
              <a:defRPr sz="2200">
                <a:solidFill>
                  <a:schemeClr val="tx1"/>
                </a:solidFill>
                <a:latin typeface=".VnTime" pitchFamily="34" charset="0"/>
              </a:defRPr>
            </a:lvl3pPr>
            <a:lvl4pPr marL="1600200" indent="-228600" eaLnBrk="0" hangingPunct="0">
              <a:defRPr sz="2200">
                <a:solidFill>
                  <a:schemeClr val="tx1"/>
                </a:solidFill>
                <a:latin typeface=".VnTime" pitchFamily="34" charset="0"/>
              </a:defRPr>
            </a:lvl4pPr>
            <a:lvl5pPr marL="2057400" indent="-228600" eaLnBrk="0" hangingPunct="0">
              <a:defRPr sz="2200">
                <a:solidFill>
                  <a:schemeClr val="tx1"/>
                </a:solidFill>
                <a:latin typeface=".VnTime" pitchFamily="34" charset="0"/>
              </a:defRPr>
            </a:lvl5pPr>
            <a:lvl6pPr marL="2514600" indent="-228600" eaLnBrk="0" fontAlgn="base" hangingPunct="0">
              <a:spcBef>
                <a:spcPct val="0"/>
              </a:spcBef>
              <a:spcAft>
                <a:spcPct val="0"/>
              </a:spcAft>
              <a:defRPr sz="2200">
                <a:solidFill>
                  <a:schemeClr val="tx1"/>
                </a:solidFill>
                <a:latin typeface=".VnTime" pitchFamily="34" charset="0"/>
              </a:defRPr>
            </a:lvl6pPr>
            <a:lvl7pPr marL="2971800" indent="-228600" eaLnBrk="0" fontAlgn="base" hangingPunct="0">
              <a:spcBef>
                <a:spcPct val="0"/>
              </a:spcBef>
              <a:spcAft>
                <a:spcPct val="0"/>
              </a:spcAft>
              <a:defRPr sz="2200">
                <a:solidFill>
                  <a:schemeClr val="tx1"/>
                </a:solidFill>
                <a:latin typeface=".VnTime" pitchFamily="34" charset="0"/>
              </a:defRPr>
            </a:lvl7pPr>
            <a:lvl8pPr marL="3429000" indent="-228600" eaLnBrk="0" fontAlgn="base" hangingPunct="0">
              <a:spcBef>
                <a:spcPct val="0"/>
              </a:spcBef>
              <a:spcAft>
                <a:spcPct val="0"/>
              </a:spcAft>
              <a:defRPr sz="2200">
                <a:solidFill>
                  <a:schemeClr val="tx1"/>
                </a:solidFill>
                <a:latin typeface=".VnTime" pitchFamily="34" charset="0"/>
              </a:defRPr>
            </a:lvl8pPr>
            <a:lvl9pPr marL="3886200" indent="-228600" eaLnBrk="0" fontAlgn="base" hangingPunct="0">
              <a:spcBef>
                <a:spcPct val="0"/>
              </a:spcBef>
              <a:spcAft>
                <a:spcPct val="0"/>
              </a:spcAft>
              <a:defRPr sz="2200">
                <a:solidFill>
                  <a:schemeClr val="tx1"/>
                </a:solidFill>
                <a:latin typeface=".VnTime" pitchFamily="34" charset="0"/>
              </a:defRPr>
            </a:lvl9pPr>
          </a:lstStyle>
          <a:p>
            <a:pPr algn="l" eaLnBrk="1" hangingPunct="1">
              <a:spcBef>
                <a:spcPct val="50000"/>
              </a:spcBef>
            </a:pPr>
            <a:r>
              <a:rPr lang="en-US" sz="1600" b="1" i="1" dirty="0" err="1">
                <a:latin typeface="Times New Roman" pitchFamily="18" charset="0"/>
                <a:cs typeface="Times New Roman" pitchFamily="18" charset="0"/>
              </a:rPr>
              <a:t>Bước</a:t>
            </a:r>
            <a:r>
              <a:rPr lang="en-US" sz="1600" b="1" i="1" dirty="0">
                <a:latin typeface="Times New Roman" pitchFamily="18" charset="0"/>
                <a:cs typeface="Times New Roman" pitchFamily="18" charset="0"/>
              </a:rPr>
              <a:t> 3 :</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Cộng</a:t>
            </a:r>
            <a:r>
              <a:rPr lang="en-US" sz="1600" b="1" dirty="0">
                <a:latin typeface="Times New Roman" pitchFamily="18" charset="0"/>
                <a:cs typeface="Times New Roman" pitchFamily="18" charset="0"/>
              </a:rPr>
              <a:t> 2 </a:t>
            </a:r>
            <a:r>
              <a:rPr lang="en-US" sz="1600" b="1" dirty="0" err="1">
                <a:latin typeface="Times New Roman" pitchFamily="18" charset="0"/>
                <a:cs typeface="Times New Roman" pitchFamily="18" charset="0"/>
              </a:rPr>
              <a:t>vế</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với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một</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số</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để</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vế</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trái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đưa</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về</a:t>
            </a:r>
            <a:r>
              <a:rPr lang="en-US" sz="1600" b="1" dirty="0">
                <a:latin typeface="Times New Roman" pitchFamily="18" charset="0"/>
                <a:cs typeface="Times New Roman" pitchFamily="18" charset="0"/>
              </a:rPr>
              <a:t> </a:t>
            </a:r>
            <a:r>
              <a:rPr lang="en-US" sz="1600" b="1" dirty="0" err="1">
                <a:solidFill>
                  <a:srgbClr val="FF3300"/>
                </a:solidFill>
                <a:latin typeface="Times New Roman" pitchFamily="18" charset="0"/>
                <a:cs typeface="Times New Roman" pitchFamily="18" charset="0"/>
              </a:rPr>
              <a:t>bình</a:t>
            </a:r>
            <a:r>
              <a:rPr lang="en-US" sz="1600" b="1" dirty="0">
                <a:solidFill>
                  <a:srgbClr val="FF3300"/>
                </a:solidFill>
                <a:latin typeface="Times New Roman" pitchFamily="18" charset="0"/>
                <a:cs typeface="Times New Roman" pitchFamily="18" charset="0"/>
              </a:rPr>
              <a:t> </a:t>
            </a:r>
            <a:r>
              <a:rPr lang="en-US" sz="1600" b="1" dirty="0" err="1">
                <a:solidFill>
                  <a:srgbClr val="FF3300"/>
                </a:solidFill>
                <a:latin typeface="Times New Roman" pitchFamily="18" charset="0"/>
                <a:cs typeface="Times New Roman" pitchFamily="18" charset="0"/>
              </a:rPr>
              <a:t>phương</a:t>
            </a:r>
            <a:r>
              <a:rPr lang="en-US" sz="1600" b="1" dirty="0">
                <a:solidFill>
                  <a:srgbClr val="FF3300"/>
                </a:solidFill>
                <a:latin typeface="Times New Roman" pitchFamily="18" charset="0"/>
                <a:cs typeface="Times New Roman" pitchFamily="18" charset="0"/>
              </a:rPr>
              <a:t> </a:t>
            </a:r>
            <a:r>
              <a:rPr lang="en-US" sz="1600" b="1" dirty="0" err="1">
                <a:latin typeface="Times New Roman" pitchFamily="18" charset="0"/>
                <a:cs typeface="Times New Roman" pitchFamily="18" charset="0"/>
              </a:rPr>
              <a:t>một</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tổng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hoặc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một</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hiệu</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hai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biểu</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thức</a:t>
            </a:r>
            <a:r>
              <a:rPr lang="en-US" sz="1600" b="1" dirty="0">
                <a:latin typeface="Times New Roman" pitchFamily="18" charset="0"/>
                <a:cs typeface="Times New Roman" pitchFamily="18" charset="0"/>
              </a:rPr>
              <a:t>.</a:t>
            </a:r>
            <a:r>
              <a:rPr lang="en-US" sz="1600" b="1" dirty="0">
                <a:latin typeface="Times New Roman" pitchFamily="18" charset="0"/>
                <a:sym typeface="Wingdings" pitchFamily="2" charset="2"/>
              </a:rPr>
              <a:t> </a:t>
            </a:r>
            <a:r>
              <a:rPr lang="en-US" sz="1600" b="1" dirty="0">
                <a:solidFill>
                  <a:srgbClr val="FF0000"/>
                </a:solidFill>
                <a:latin typeface="Times New Roman" pitchFamily="18" charset="0"/>
                <a:sym typeface="Wingdings" pitchFamily="2" charset="2"/>
              </a:rPr>
              <a:t>[A(x)]</a:t>
            </a:r>
            <a:r>
              <a:rPr lang="en-US" sz="1600" b="1" baseline="30000" dirty="0">
                <a:solidFill>
                  <a:srgbClr val="FF0000"/>
                </a:solidFill>
                <a:latin typeface="Times New Roman" pitchFamily="18" charset="0"/>
                <a:sym typeface="Wingdings" pitchFamily="2" charset="2"/>
              </a:rPr>
              <a:t>2</a:t>
            </a:r>
            <a:r>
              <a:rPr lang="en-US" sz="1600" b="1" dirty="0">
                <a:solidFill>
                  <a:srgbClr val="FF0000"/>
                </a:solidFill>
                <a:latin typeface="Times New Roman" pitchFamily="18" charset="0"/>
                <a:sym typeface="Wingdings" pitchFamily="2" charset="2"/>
              </a:rPr>
              <a:t> = d</a:t>
            </a:r>
            <a:endParaRPr lang="en-US" sz="1600" b="1" dirty="0">
              <a:solidFill>
                <a:srgbClr val="FF0000"/>
              </a:solidFill>
              <a:latin typeface="Times New Roman" pitchFamily="18" charset="0"/>
              <a:cs typeface="Times New Roman" pitchFamily="18" charset="0"/>
            </a:endParaRPr>
          </a:p>
        </p:txBody>
      </p:sp>
      <p:sp>
        <p:nvSpPr>
          <p:cNvPr id="24" name="Rectangle 5"/>
          <p:cNvSpPr>
            <a:spLocks noChangeArrowheads="1"/>
          </p:cNvSpPr>
          <p:nvPr/>
        </p:nvSpPr>
        <p:spPr bwMode="auto">
          <a:xfrm>
            <a:off x="3886200" y="1544598"/>
            <a:ext cx="33157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spcBef>
                <a:spcPct val="50000"/>
              </a:spcBef>
            </a:pPr>
            <a:r>
              <a:rPr lang="en-US" sz="1600" b="1" i="1" dirty="0" err="1">
                <a:latin typeface="Times New Roman" pitchFamily="18" charset="0"/>
                <a:cs typeface="Times New Roman" pitchFamily="18" charset="0"/>
              </a:rPr>
              <a:t>Bước</a:t>
            </a:r>
            <a:r>
              <a:rPr lang="en-US" sz="1600" b="1" i="1" dirty="0">
                <a:latin typeface="Times New Roman" pitchFamily="18" charset="0"/>
                <a:cs typeface="Times New Roman" pitchFamily="18" charset="0"/>
              </a:rPr>
              <a:t> 2 :</a:t>
            </a:r>
            <a:r>
              <a:rPr lang="en-US" sz="1600" b="1" dirty="0">
                <a:latin typeface="Times New Roman" pitchFamily="18" charset="0"/>
                <a:cs typeface="Times New Roman" pitchFamily="18" charset="0"/>
              </a:rPr>
              <a:t> Chia </a:t>
            </a:r>
            <a:r>
              <a:rPr lang="en-US" sz="1600" b="1" dirty="0" err="1">
                <a:latin typeface="Times New Roman" pitchFamily="18" charset="0"/>
                <a:cs typeface="Times New Roman" pitchFamily="18" charset="0"/>
              </a:rPr>
              <a:t>cả</a:t>
            </a:r>
            <a:r>
              <a:rPr lang="en-US" sz="1600" b="1" dirty="0">
                <a:latin typeface="Times New Roman" pitchFamily="18" charset="0"/>
                <a:cs typeface="Times New Roman" pitchFamily="18" charset="0"/>
              </a:rPr>
              <a:t> 2 </a:t>
            </a:r>
            <a:r>
              <a:rPr lang="en-US" sz="1600" b="1" dirty="0" err="1">
                <a:latin typeface="Times New Roman" pitchFamily="18" charset="0"/>
                <a:cs typeface="Times New Roman" pitchFamily="18" charset="0"/>
              </a:rPr>
              <a:t>vế</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cho</a:t>
            </a:r>
            <a:r>
              <a:rPr lang="en-US" sz="1600" b="1" dirty="0">
                <a:latin typeface="Times New Roman" pitchFamily="18" charset="0"/>
                <a:cs typeface="Times New Roman" pitchFamily="18" charset="0"/>
              </a:rPr>
              <a:t> </a:t>
            </a:r>
            <a:r>
              <a:rPr lang="en-US" sz="1600" b="1" dirty="0">
                <a:solidFill>
                  <a:srgbClr val="FF3300"/>
                </a:solidFill>
                <a:latin typeface="Times New Roman" pitchFamily="18" charset="0"/>
                <a:cs typeface="Times New Roman" pitchFamily="18" charset="0"/>
              </a:rPr>
              <a:t>a</a:t>
            </a:r>
          </a:p>
        </p:txBody>
      </p:sp>
      <p:sp>
        <p:nvSpPr>
          <p:cNvPr id="25" name="Rectangle 6"/>
          <p:cNvSpPr>
            <a:spLocks noChangeArrowheads="1"/>
          </p:cNvSpPr>
          <p:nvPr/>
        </p:nvSpPr>
        <p:spPr bwMode="auto">
          <a:xfrm>
            <a:off x="3886200" y="1205459"/>
            <a:ext cx="40011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spcBef>
                <a:spcPct val="50000"/>
              </a:spcBef>
            </a:pPr>
            <a:r>
              <a:rPr lang="en-US" sz="1600" b="1" i="1" dirty="0" err="1">
                <a:latin typeface="Times New Roman" pitchFamily="18" charset="0"/>
                <a:cs typeface="Times New Roman" pitchFamily="18" charset="0"/>
              </a:rPr>
              <a:t>Bước</a:t>
            </a:r>
            <a:r>
              <a:rPr lang="en-US" sz="1600" b="1" i="1" dirty="0">
                <a:latin typeface="Times New Roman" pitchFamily="18" charset="0"/>
                <a:cs typeface="Times New Roman" pitchFamily="18" charset="0"/>
              </a:rPr>
              <a:t> 1 :</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Chuyển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hệ</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số</a:t>
            </a:r>
            <a:r>
              <a:rPr lang="en-US" sz="1600" b="1" dirty="0">
                <a:latin typeface="Times New Roman" pitchFamily="18" charset="0"/>
                <a:cs typeface="Times New Roman" pitchFamily="18" charset="0"/>
              </a:rPr>
              <a:t> </a:t>
            </a:r>
            <a:r>
              <a:rPr lang="en-US" sz="1600" b="1" dirty="0">
                <a:solidFill>
                  <a:srgbClr val="FF3300"/>
                </a:solidFill>
                <a:latin typeface="Times New Roman" pitchFamily="18" charset="0"/>
                <a:cs typeface="Times New Roman" pitchFamily="18" charset="0"/>
              </a:rPr>
              <a:t>c</a:t>
            </a:r>
            <a:r>
              <a:rPr lang="en-US" sz="1600" b="1" dirty="0">
                <a:latin typeface="Times New Roman" pitchFamily="18" charset="0"/>
                <a:cs typeface="Times New Roman" pitchFamily="18" charset="0"/>
              </a:rPr>
              <a:t> sang </a:t>
            </a:r>
            <a:r>
              <a:rPr lang="en-US" sz="1600" b="1" dirty="0" err="1">
                <a:latin typeface="Times New Roman" pitchFamily="18" charset="0"/>
                <a:cs typeface="Times New Roman" pitchFamily="18" charset="0"/>
              </a:rPr>
              <a:t>vế</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phải</a:t>
            </a:r>
            <a:r>
              <a:rPr lang="en-US" sz="1600" b="1" dirty="0">
                <a:latin typeface="Times New Roman" pitchFamily="18" charset="0"/>
                <a:cs typeface="Times New Roman" pitchFamily="18" charset="0"/>
              </a:rPr>
              <a:t>  </a:t>
            </a:r>
          </a:p>
        </p:txBody>
      </p:sp>
      <p:sp>
        <p:nvSpPr>
          <p:cNvPr id="26" name="Rectangle 7"/>
          <p:cNvSpPr>
            <a:spLocks noChangeArrowheads="1"/>
          </p:cNvSpPr>
          <p:nvPr/>
        </p:nvSpPr>
        <p:spPr bwMode="auto">
          <a:xfrm>
            <a:off x="4268190" y="3035501"/>
            <a:ext cx="344185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spcBef>
                <a:spcPct val="50000"/>
              </a:spcBef>
            </a:pPr>
            <a:r>
              <a:rPr lang="en-US" sz="1600" b="1" dirty="0">
                <a:latin typeface="Times New Roman" pitchFamily="18" charset="0"/>
              </a:rPr>
              <a:t>*</a:t>
            </a:r>
            <a:r>
              <a:rPr lang="en-US" sz="1600" b="1" dirty="0" err="1">
                <a:latin typeface="Times New Roman" pitchFamily="18" charset="0"/>
              </a:rPr>
              <a:t>Nếu</a:t>
            </a:r>
            <a:r>
              <a:rPr lang="en-US" sz="1600" b="1" dirty="0">
                <a:latin typeface="Times New Roman" pitchFamily="18" charset="0"/>
              </a:rPr>
              <a:t> </a:t>
            </a:r>
            <a:r>
              <a:rPr lang="en-US" sz="1600" b="1" dirty="0" err="1">
                <a:latin typeface="Times New Roman" pitchFamily="18" charset="0"/>
              </a:rPr>
              <a:t>biểu</a:t>
            </a:r>
            <a:r>
              <a:rPr lang="en-US" sz="1600" b="1" dirty="0">
                <a:latin typeface="Times New Roman" pitchFamily="18" charset="0"/>
              </a:rPr>
              <a:t> </a:t>
            </a:r>
            <a:r>
              <a:rPr lang="en-US" sz="1600" b="1" dirty="0" err="1">
                <a:latin typeface="Times New Roman" pitchFamily="18" charset="0"/>
              </a:rPr>
              <a:t>thức</a:t>
            </a:r>
            <a:r>
              <a:rPr lang="en-US" sz="1600" b="1" dirty="0">
                <a:latin typeface="Times New Roman" pitchFamily="18" charset="0"/>
              </a:rPr>
              <a:t> </a:t>
            </a:r>
            <a:r>
              <a:rPr lang="en-US" sz="1600" b="1" dirty="0" err="1">
                <a:latin typeface="Times New Roman" pitchFamily="18" charset="0"/>
              </a:rPr>
              <a:t>bên</a:t>
            </a:r>
            <a:r>
              <a:rPr lang="en-US" sz="1600" b="1" dirty="0">
                <a:latin typeface="Times New Roman" pitchFamily="18" charset="0"/>
              </a:rPr>
              <a:t> </a:t>
            </a:r>
            <a:r>
              <a:rPr lang="en-US" sz="1600" b="1" dirty="0" err="1">
                <a:latin typeface="Times New Roman" pitchFamily="18" charset="0"/>
              </a:rPr>
              <a:t>vế</a:t>
            </a:r>
            <a:r>
              <a:rPr lang="en-US" sz="1600" b="1" dirty="0">
                <a:latin typeface="Times New Roman" pitchFamily="18" charset="0"/>
              </a:rPr>
              <a:t> </a:t>
            </a:r>
            <a:r>
              <a:rPr lang="en-US" sz="1600" b="1" dirty="0" err="1">
                <a:latin typeface="Times New Roman" pitchFamily="18" charset="0"/>
              </a:rPr>
              <a:t>phải</a:t>
            </a:r>
            <a:r>
              <a:rPr lang="en-US" sz="1600" b="1" dirty="0">
                <a:latin typeface="Times New Roman" pitchFamily="18" charset="0"/>
              </a:rPr>
              <a:t> </a:t>
            </a:r>
            <a:r>
              <a:rPr lang="en-US" sz="1600" b="1" dirty="0" err="1">
                <a:latin typeface="Times New Roman" pitchFamily="18" charset="0"/>
              </a:rPr>
              <a:t>lớn</a:t>
            </a:r>
            <a:r>
              <a:rPr lang="en-US" sz="1600" b="1" dirty="0">
                <a:latin typeface="Times New Roman" pitchFamily="18" charset="0"/>
              </a:rPr>
              <a:t> </a:t>
            </a:r>
            <a:r>
              <a:rPr lang="en-US" sz="1600" b="1" dirty="0" err="1">
                <a:latin typeface="Times New Roman" pitchFamily="18" charset="0"/>
              </a:rPr>
              <a:t>hơn</a:t>
            </a:r>
            <a:r>
              <a:rPr lang="en-US" sz="1600" b="1" dirty="0">
                <a:latin typeface="Times New Roman" pitchFamily="18" charset="0"/>
              </a:rPr>
              <a:t> 0</a:t>
            </a:r>
          </a:p>
          <a:p>
            <a:pPr algn="l">
              <a:spcBef>
                <a:spcPct val="50000"/>
              </a:spcBef>
            </a:pPr>
            <a:r>
              <a:rPr lang="en-US" sz="1600" b="1" dirty="0">
                <a:latin typeface="Times New Roman" pitchFamily="18" charset="0"/>
              </a:rPr>
              <a:t> ( </a:t>
            </a:r>
            <a:r>
              <a:rPr lang="en-US" sz="1600" b="1" dirty="0">
                <a:solidFill>
                  <a:srgbClr val="FF0000"/>
                </a:solidFill>
                <a:latin typeface="Times New Roman" pitchFamily="18" charset="0"/>
              </a:rPr>
              <a:t>d &gt; 0 </a:t>
            </a:r>
            <a:r>
              <a:rPr lang="en-US" sz="1600" b="1" dirty="0">
                <a:latin typeface="Times New Roman" pitchFamily="18" charset="0"/>
              </a:rPr>
              <a:t>) </a:t>
            </a:r>
            <a:r>
              <a:rPr lang="en-US" sz="1600" b="1" dirty="0" err="1">
                <a:latin typeface="Times New Roman" pitchFamily="18" charset="0"/>
              </a:rPr>
              <a:t>thì</a:t>
            </a:r>
            <a:r>
              <a:rPr lang="en-US" sz="1600" b="1" dirty="0">
                <a:latin typeface="Times New Roman" pitchFamily="18" charset="0"/>
              </a:rPr>
              <a:t> ta </a:t>
            </a:r>
            <a:r>
              <a:rPr lang="en-US" sz="1600" b="1" dirty="0" err="1">
                <a:latin typeface="Times New Roman" pitchFamily="18" charset="0"/>
              </a:rPr>
              <a:t>khai</a:t>
            </a:r>
            <a:r>
              <a:rPr lang="en-US" sz="1600" b="1" dirty="0">
                <a:latin typeface="Times New Roman" pitchFamily="18" charset="0"/>
              </a:rPr>
              <a:t> </a:t>
            </a:r>
            <a:r>
              <a:rPr lang="en-US" sz="1600" b="1" dirty="0" err="1">
                <a:latin typeface="Times New Roman" pitchFamily="18" charset="0"/>
              </a:rPr>
              <a:t>căn</a:t>
            </a:r>
            <a:r>
              <a:rPr lang="en-US" sz="1600" b="1" dirty="0">
                <a:latin typeface="Times New Roman" pitchFamily="18" charset="0"/>
              </a:rPr>
              <a:t> 2 </a:t>
            </a:r>
            <a:r>
              <a:rPr lang="en-US" sz="1600" b="1" dirty="0" err="1">
                <a:latin typeface="Times New Roman" pitchFamily="18" charset="0"/>
              </a:rPr>
              <a:t>vế</a:t>
            </a:r>
            <a:r>
              <a:rPr lang="en-US" sz="1600" b="1" dirty="0">
                <a:latin typeface="Times New Roman" pitchFamily="18" charset="0"/>
              </a:rPr>
              <a:t> </a:t>
            </a:r>
            <a:r>
              <a:rPr lang="en-US" sz="1600" b="1" dirty="0" err="1">
                <a:latin typeface="Times New Roman" pitchFamily="18" charset="0"/>
              </a:rPr>
              <a:t>để</a:t>
            </a:r>
            <a:r>
              <a:rPr lang="en-US" sz="1600" b="1" dirty="0">
                <a:latin typeface="Times New Roman" pitchFamily="18" charset="0"/>
              </a:rPr>
              <a:t> </a:t>
            </a:r>
            <a:r>
              <a:rPr lang="en-US" sz="1600" b="1" dirty="0" err="1">
                <a:latin typeface="Times New Roman" pitchFamily="18" charset="0"/>
              </a:rPr>
              <a:t>tìm</a:t>
            </a:r>
            <a:r>
              <a:rPr lang="en-US" sz="1600" b="1" dirty="0">
                <a:latin typeface="Times New Roman" pitchFamily="18" charset="0"/>
              </a:rPr>
              <a:t> x. </a:t>
            </a:r>
            <a:r>
              <a:rPr lang="en-US" sz="1600" b="1" dirty="0" err="1">
                <a:latin typeface="Times New Roman" pitchFamily="18" charset="0"/>
              </a:rPr>
              <a:t>Khi</a:t>
            </a:r>
            <a:r>
              <a:rPr lang="en-US" sz="1600" b="1" dirty="0">
                <a:latin typeface="Times New Roman" pitchFamily="18" charset="0"/>
              </a:rPr>
              <a:t> </a:t>
            </a:r>
            <a:r>
              <a:rPr lang="en-US" sz="1600" b="1" dirty="0" err="1">
                <a:latin typeface="Times New Roman" pitchFamily="18" charset="0"/>
              </a:rPr>
              <a:t>đó</a:t>
            </a:r>
            <a:r>
              <a:rPr lang="en-US" sz="1600" b="1" dirty="0">
                <a:latin typeface="Times New Roman" pitchFamily="18" charset="0"/>
              </a:rPr>
              <a:t> </a:t>
            </a:r>
            <a:r>
              <a:rPr lang="en-US" sz="1600" b="1" dirty="0" err="1">
                <a:latin typeface="Times New Roman" pitchFamily="18" charset="0"/>
              </a:rPr>
              <a:t>pt</a:t>
            </a:r>
            <a:r>
              <a:rPr lang="en-US" sz="1600" b="1" dirty="0">
                <a:latin typeface="Times New Roman" pitchFamily="18" charset="0"/>
              </a:rPr>
              <a:t> </a:t>
            </a:r>
            <a:r>
              <a:rPr lang="en-US" sz="1600" b="1" dirty="0" err="1">
                <a:latin typeface="Times New Roman" pitchFamily="18" charset="0"/>
              </a:rPr>
              <a:t>có</a:t>
            </a:r>
            <a:r>
              <a:rPr lang="en-US" sz="1600" b="1" dirty="0">
                <a:latin typeface="Times New Roman" pitchFamily="18" charset="0"/>
              </a:rPr>
              <a:t> </a:t>
            </a:r>
            <a:r>
              <a:rPr lang="en-US" sz="1600" b="1" dirty="0" err="1">
                <a:latin typeface="Times New Roman" pitchFamily="18" charset="0"/>
              </a:rPr>
              <a:t>hai</a:t>
            </a:r>
            <a:r>
              <a:rPr lang="en-US" sz="1600" b="1" dirty="0">
                <a:latin typeface="Times New Roman" pitchFamily="18" charset="0"/>
              </a:rPr>
              <a:t> </a:t>
            </a:r>
            <a:r>
              <a:rPr lang="en-US" sz="1600" b="1" dirty="0" err="1">
                <a:latin typeface="Times New Roman" pitchFamily="18" charset="0"/>
              </a:rPr>
              <a:t>nghiệm</a:t>
            </a:r>
            <a:r>
              <a:rPr lang="en-US" sz="1600" b="1" dirty="0">
                <a:latin typeface="Times New Roman" pitchFamily="18" charset="0"/>
              </a:rPr>
              <a:t>.</a:t>
            </a:r>
          </a:p>
        </p:txBody>
      </p:sp>
      <p:sp>
        <p:nvSpPr>
          <p:cNvPr id="27" name="Rectangle 8"/>
          <p:cNvSpPr>
            <a:spLocks noChangeArrowheads="1"/>
          </p:cNvSpPr>
          <p:nvPr/>
        </p:nvSpPr>
        <p:spPr bwMode="auto">
          <a:xfrm>
            <a:off x="4268190" y="2454179"/>
            <a:ext cx="35361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600" b="1" dirty="0"/>
              <a:t> * </a:t>
            </a:r>
            <a:r>
              <a:rPr lang="en-US" sz="1600" b="1" dirty="0" err="1"/>
              <a:t>Nếu</a:t>
            </a:r>
            <a:r>
              <a:rPr lang="en-US" sz="1600" b="1" dirty="0"/>
              <a:t> </a:t>
            </a:r>
            <a:r>
              <a:rPr lang="en-US" sz="1600" b="1" dirty="0" err="1"/>
              <a:t>biểu</a:t>
            </a:r>
            <a:r>
              <a:rPr lang="en-US" sz="1600" b="1" dirty="0"/>
              <a:t> </a:t>
            </a:r>
            <a:r>
              <a:rPr lang="en-US" sz="1600" b="1" dirty="0" err="1"/>
              <a:t>thức</a:t>
            </a:r>
            <a:r>
              <a:rPr lang="en-US" sz="1600" b="1" dirty="0"/>
              <a:t> </a:t>
            </a:r>
            <a:r>
              <a:rPr lang="en-US" sz="1600" b="1" dirty="0" err="1"/>
              <a:t>bên</a:t>
            </a:r>
            <a:r>
              <a:rPr lang="en-US" sz="1600" b="1" dirty="0"/>
              <a:t> </a:t>
            </a:r>
            <a:r>
              <a:rPr lang="en-US" sz="1600" b="1" dirty="0" err="1"/>
              <a:t>vế</a:t>
            </a:r>
            <a:r>
              <a:rPr lang="en-US" sz="1600" b="1" dirty="0"/>
              <a:t> </a:t>
            </a:r>
            <a:r>
              <a:rPr lang="en-US" sz="1600" b="1" dirty="0" err="1"/>
              <a:t>phải</a:t>
            </a:r>
            <a:r>
              <a:rPr lang="en-US" sz="1600" b="1" dirty="0"/>
              <a:t> </a:t>
            </a:r>
            <a:r>
              <a:rPr lang="en-US" sz="1600" b="1" dirty="0" err="1"/>
              <a:t>nhỏ</a:t>
            </a:r>
            <a:r>
              <a:rPr lang="en-US" sz="1600" b="1" dirty="0"/>
              <a:t> </a:t>
            </a:r>
            <a:r>
              <a:rPr lang="en-US" sz="1600" b="1" dirty="0" err="1"/>
              <a:t>hơn</a:t>
            </a:r>
            <a:r>
              <a:rPr lang="en-US" sz="1600" b="1" dirty="0"/>
              <a:t> </a:t>
            </a:r>
          </a:p>
          <a:p>
            <a:pPr algn="l"/>
            <a:r>
              <a:rPr lang="en-US" sz="1600" b="1" dirty="0"/>
              <a:t>( </a:t>
            </a:r>
            <a:r>
              <a:rPr lang="en-US" sz="1600" b="1" dirty="0">
                <a:solidFill>
                  <a:srgbClr val="FF0000"/>
                </a:solidFill>
              </a:rPr>
              <a:t>d &lt; 0 </a:t>
            </a:r>
            <a:r>
              <a:rPr lang="en-US" sz="1600" b="1" dirty="0"/>
              <a:t>) </a:t>
            </a:r>
            <a:r>
              <a:rPr lang="en-US" sz="1600" b="1" dirty="0" err="1"/>
              <a:t>thì</a:t>
            </a:r>
            <a:r>
              <a:rPr lang="en-US" sz="1600" b="1" dirty="0"/>
              <a:t> </a:t>
            </a:r>
            <a:r>
              <a:rPr lang="en-US" sz="1600" b="1" dirty="0" err="1"/>
              <a:t>pt</a:t>
            </a:r>
            <a:r>
              <a:rPr lang="en-US" sz="1600" b="1" dirty="0"/>
              <a:t> </a:t>
            </a:r>
            <a:r>
              <a:rPr lang="en-US" sz="1600" b="1" dirty="0" err="1"/>
              <a:t>vô</a:t>
            </a:r>
            <a:r>
              <a:rPr lang="en-US" sz="1600" b="1" dirty="0"/>
              <a:t> </a:t>
            </a:r>
            <a:r>
              <a:rPr lang="en-US" sz="1600" b="1" dirty="0" err="1"/>
              <a:t>nghiệm</a:t>
            </a:r>
            <a:endParaRPr lang="en-US" sz="1600" b="1" dirty="0"/>
          </a:p>
        </p:txBody>
      </p:sp>
      <p:sp>
        <p:nvSpPr>
          <p:cNvPr id="28" name="TextBox 27"/>
          <p:cNvSpPr txBox="1"/>
          <p:nvPr/>
        </p:nvSpPr>
        <p:spPr>
          <a:xfrm>
            <a:off x="4268190" y="533400"/>
            <a:ext cx="4273305" cy="584775"/>
          </a:xfrm>
          <a:prstGeom prst="rect">
            <a:avLst/>
          </a:prstGeom>
          <a:noFill/>
        </p:spPr>
        <p:txBody>
          <a:bodyPr wrap="square" rtlCol="0">
            <a:spAutoFit/>
          </a:bodyPr>
          <a:lstStyle/>
          <a:p>
            <a:pPr algn="l"/>
            <a:r>
              <a:rPr lang="en-US" sz="1600" b="1" dirty="0"/>
              <a:t>*</a:t>
            </a:r>
            <a:r>
              <a:rPr lang="en-US" sz="1600" b="1" dirty="0" err="1"/>
              <a:t>Cách</a:t>
            </a:r>
            <a:r>
              <a:rPr lang="en-US" sz="1600" b="1" dirty="0"/>
              <a:t> </a:t>
            </a:r>
            <a:r>
              <a:rPr lang="en-US" sz="1600" b="1" dirty="0" err="1"/>
              <a:t>giải</a:t>
            </a:r>
            <a:r>
              <a:rPr lang="en-US" sz="1600" b="1" dirty="0"/>
              <a:t> </a:t>
            </a:r>
            <a:r>
              <a:rPr lang="en-US" sz="1600" b="1" dirty="0" err="1"/>
              <a:t>phương</a:t>
            </a:r>
            <a:r>
              <a:rPr lang="en-US" sz="1600" b="1" dirty="0"/>
              <a:t> </a:t>
            </a:r>
            <a:r>
              <a:rPr lang="en-US" sz="1600" b="1" dirty="0" err="1"/>
              <a:t>trình</a:t>
            </a:r>
            <a:r>
              <a:rPr lang="en-US" sz="1600" b="1" dirty="0"/>
              <a:t> </a:t>
            </a:r>
            <a:r>
              <a:rPr lang="en-US" sz="1600" b="1" dirty="0" err="1"/>
              <a:t>bậc</a:t>
            </a:r>
            <a:r>
              <a:rPr lang="en-US" sz="1600" b="1" dirty="0"/>
              <a:t> </a:t>
            </a:r>
            <a:r>
              <a:rPr lang="en-US" sz="1600" b="1" dirty="0" err="1"/>
              <a:t>hai</a:t>
            </a:r>
            <a:r>
              <a:rPr lang="en-US" sz="1600" b="1" dirty="0"/>
              <a:t> </a:t>
            </a:r>
            <a:r>
              <a:rPr lang="en-US" sz="1600" b="1" dirty="0" err="1"/>
              <a:t>đầy</a:t>
            </a:r>
            <a:r>
              <a:rPr lang="en-US" sz="1600" b="1" dirty="0"/>
              <a:t> </a:t>
            </a:r>
            <a:r>
              <a:rPr lang="en-US" sz="1600" b="1" dirty="0" err="1"/>
              <a:t>đủ</a:t>
            </a:r>
            <a:endParaRPr lang="en-US" sz="1600" b="1" dirty="0"/>
          </a:p>
          <a:p>
            <a:pPr algn="l"/>
            <a:r>
              <a:rPr lang="en-US" sz="1600" b="1" i="1" dirty="0"/>
              <a:t>( </a:t>
            </a:r>
            <a:r>
              <a:rPr lang="en-US" sz="1600" b="1" i="1" dirty="0" err="1"/>
              <a:t>hệ</a:t>
            </a:r>
            <a:r>
              <a:rPr lang="en-US" sz="1600" b="1" i="1" dirty="0"/>
              <a:t> </a:t>
            </a:r>
            <a:r>
              <a:rPr lang="en-US" sz="1600" b="1" i="1" dirty="0" err="1"/>
              <a:t>số</a:t>
            </a:r>
            <a:r>
              <a:rPr lang="en-US" sz="1600" b="1" i="1" dirty="0"/>
              <a:t> </a:t>
            </a:r>
            <a:r>
              <a:rPr lang="en-US" sz="1600" b="1" i="1" dirty="0" err="1"/>
              <a:t>a;b;c</a:t>
            </a:r>
            <a:r>
              <a:rPr lang="en-US" sz="1600" b="1" i="1" dirty="0"/>
              <a:t> ≠ 0).</a:t>
            </a:r>
          </a:p>
        </p:txBody>
      </p:sp>
      <p:sp>
        <p:nvSpPr>
          <p:cNvPr id="15" name="TextBox 14"/>
          <p:cNvSpPr txBox="1"/>
          <p:nvPr/>
        </p:nvSpPr>
        <p:spPr>
          <a:xfrm>
            <a:off x="4267200" y="3886200"/>
            <a:ext cx="4419600" cy="338554"/>
          </a:xfrm>
          <a:prstGeom prst="rect">
            <a:avLst/>
          </a:prstGeom>
          <a:noFill/>
        </p:spPr>
        <p:txBody>
          <a:bodyPr wrap="square" rtlCol="0">
            <a:spAutoFit/>
          </a:bodyPr>
          <a:lstStyle/>
          <a:p>
            <a:pPr algn="l"/>
            <a:r>
              <a:rPr lang="en-US" sz="1600" b="1" dirty="0" err="1"/>
              <a:t>Chép</a:t>
            </a:r>
            <a:r>
              <a:rPr lang="en-US" sz="1600" b="1" dirty="0"/>
              <a:t> </a:t>
            </a:r>
            <a:r>
              <a:rPr lang="en-US" sz="1600" b="1" dirty="0" err="1"/>
              <a:t>laị</a:t>
            </a:r>
            <a:r>
              <a:rPr lang="en-US" sz="1600" b="1" dirty="0"/>
              <a:t> </a:t>
            </a:r>
            <a:r>
              <a:rPr lang="en-US" sz="1600" b="1" dirty="0" err="1"/>
              <a:t>bài</a:t>
            </a:r>
            <a:r>
              <a:rPr lang="en-US" sz="1600" b="1" dirty="0"/>
              <a:t> </a:t>
            </a:r>
            <a:r>
              <a:rPr lang="en-US" sz="1600" b="1" dirty="0" err="1"/>
              <a:t>tập</a:t>
            </a:r>
            <a:r>
              <a:rPr lang="en-US" sz="1600" b="1" dirty="0"/>
              <a:t> 11;12b,c,e;ví </a:t>
            </a:r>
            <a:r>
              <a:rPr lang="en-US" sz="1600" b="1" dirty="0" err="1"/>
              <a:t>dụ</a:t>
            </a:r>
            <a:r>
              <a:rPr lang="en-US" sz="1600" b="1" dirty="0"/>
              <a:t> 3</a:t>
            </a:r>
            <a:endParaRPr lang="vi-VN" sz="1600" b="1" dirty="0"/>
          </a:p>
        </p:txBody>
      </p:sp>
      <p:sp>
        <p:nvSpPr>
          <p:cNvPr id="30" name="Rectangle 3"/>
          <p:cNvSpPr txBox="1">
            <a:spLocks noChangeArrowheads="1"/>
          </p:cNvSpPr>
          <p:nvPr/>
        </p:nvSpPr>
        <p:spPr bwMode="gray">
          <a:xfrm>
            <a:off x="4191000" y="4267200"/>
            <a:ext cx="4724400" cy="2286000"/>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1"/>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tx2"/>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hlink"/>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buFontTx/>
              <a:buNone/>
            </a:pPr>
            <a:r>
              <a:rPr lang="en-US" sz="1600" dirty="0">
                <a:solidFill>
                  <a:srgbClr val="FF0000"/>
                </a:solidFill>
                <a:latin typeface="Times New Roman" pitchFamily="18" charset="0"/>
              </a:rPr>
              <a:t>     Qua </a:t>
            </a:r>
            <a:r>
              <a:rPr lang="en-US" sz="1600" dirty="0" err="1">
                <a:solidFill>
                  <a:srgbClr val="FF0000"/>
                </a:solidFill>
                <a:latin typeface="Times New Roman" pitchFamily="18" charset="0"/>
              </a:rPr>
              <a:t>bài</a:t>
            </a:r>
            <a:r>
              <a:rPr lang="en-US" sz="1600" dirty="0">
                <a:solidFill>
                  <a:srgbClr val="FF0000"/>
                </a:solidFill>
                <a:latin typeface="Times New Roman" pitchFamily="18" charset="0"/>
              </a:rPr>
              <a:t> </a:t>
            </a:r>
            <a:r>
              <a:rPr lang="en-US" sz="1600" dirty="0" err="1">
                <a:solidFill>
                  <a:srgbClr val="FF0000"/>
                </a:solidFill>
                <a:latin typeface="Times New Roman" pitchFamily="18" charset="0"/>
              </a:rPr>
              <a:t>học</a:t>
            </a:r>
            <a:r>
              <a:rPr lang="en-US" sz="1600" dirty="0">
                <a:solidFill>
                  <a:srgbClr val="FF0000"/>
                </a:solidFill>
                <a:latin typeface="Times New Roman" pitchFamily="18" charset="0"/>
              </a:rPr>
              <a:t> </a:t>
            </a:r>
            <a:r>
              <a:rPr lang="en-US" sz="1600" dirty="0" err="1">
                <a:solidFill>
                  <a:srgbClr val="FF0000"/>
                </a:solidFill>
                <a:latin typeface="Times New Roman" pitchFamily="18" charset="0"/>
              </a:rPr>
              <a:t>này</a:t>
            </a:r>
            <a:r>
              <a:rPr lang="en-US" sz="1600" dirty="0">
                <a:solidFill>
                  <a:srgbClr val="FF0000"/>
                </a:solidFill>
                <a:latin typeface="Times New Roman" pitchFamily="18" charset="0"/>
              </a:rPr>
              <a:t> </a:t>
            </a:r>
            <a:r>
              <a:rPr lang="en-US" sz="1600" dirty="0" err="1">
                <a:solidFill>
                  <a:srgbClr val="FF0000"/>
                </a:solidFill>
                <a:latin typeface="Times New Roman" pitchFamily="18" charset="0"/>
              </a:rPr>
              <a:t>yêu</a:t>
            </a:r>
            <a:r>
              <a:rPr lang="en-US" sz="1600" dirty="0">
                <a:solidFill>
                  <a:srgbClr val="FF0000"/>
                </a:solidFill>
                <a:latin typeface="Times New Roman" pitchFamily="18" charset="0"/>
              </a:rPr>
              <a:t> </a:t>
            </a:r>
            <a:r>
              <a:rPr lang="en-US" sz="1600" dirty="0" err="1">
                <a:solidFill>
                  <a:srgbClr val="FF0000"/>
                </a:solidFill>
                <a:latin typeface="Times New Roman" pitchFamily="18" charset="0"/>
              </a:rPr>
              <a:t>cầu</a:t>
            </a:r>
            <a:r>
              <a:rPr lang="en-US" sz="1600" dirty="0">
                <a:solidFill>
                  <a:srgbClr val="FF0000"/>
                </a:solidFill>
                <a:latin typeface="Times New Roman" pitchFamily="18" charset="0"/>
              </a:rPr>
              <a:t> </a:t>
            </a:r>
            <a:r>
              <a:rPr lang="en-US" sz="1600" dirty="0" err="1">
                <a:solidFill>
                  <a:srgbClr val="FF0000"/>
                </a:solidFill>
                <a:latin typeface="Times New Roman" pitchFamily="18" charset="0"/>
              </a:rPr>
              <a:t>các</a:t>
            </a:r>
            <a:r>
              <a:rPr lang="en-US" sz="1600" dirty="0">
                <a:solidFill>
                  <a:srgbClr val="FF0000"/>
                </a:solidFill>
                <a:latin typeface="Times New Roman" pitchFamily="18" charset="0"/>
              </a:rPr>
              <a:t> </a:t>
            </a:r>
            <a:r>
              <a:rPr lang="en-US" sz="1600" dirty="0" err="1">
                <a:solidFill>
                  <a:srgbClr val="FF0000"/>
                </a:solidFill>
                <a:latin typeface="Times New Roman" pitchFamily="18" charset="0"/>
              </a:rPr>
              <a:t>em</a:t>
            </a:r>
            <a:r>
              <a:rPr lang="en-US" sz="1600" dirty="0">
                <a:solidFill>
                  <a:srgbClr val="FF0000"/>
                </a:solidFill>
                <a:latin typeface="Times New Roman" pitchFamily="18" charset="0"/>
              </a:rPr>
              <a:t> </a:t>
            </a:r>
            <a:r>
              <a:rPr lang="en-US" sz="1600" dirty="0" err="1">
                <a:solidFill>
                  <a:srgbClr val="FF0000"/>
                </a:solidFill>
                <a:latin typeface="Times New Roman" pitchFamily="18" charset="0"/>
              </a:rPr>
              <a:t>cần</a:t>
            </a:r>
            <a:r>
              <a:rPr lang="en-US" sz="1600" dirty="0">
                <a:solidFill>
                  <a:srgbClr val="FF0000"/>
                </a:solidFill>
                <a:latin typeface="Times New Roman" pitchFamily="18" charset="0"/>
              </a:rPr>
              <a:t> </a:t>
            </a:r>
            <a:r>
              <a:rPr lang="en-US" sz="1600" dirty="0" err="1">
                <a:solidFill>
                  <a:srgbClr val="FF0000"/>
                </a:solidFill>
                <a:latin typeface="Times New Roman" pitchFamily="18" charset="0"/>
              </a:rPr>
              <a:t>phải</a:t>
            </a:r>
            <a:r>
              <a:rPr lang="en-US" sz="1600" dirty="0">
                <a:solidFill>
                  <a:srgbClr val="FF0000"/>
                </a:solidFill>
                <a:latin typeface="Times New Roman" pitchFamily="18" charset="0"/>
              </a:rPr>
              <a:t>: </a:t>
            </a:r>
          </a:p>
          <a:p>
            <a:r>
              <a:rPr lang="en-US" sz="1600" dirty="0" err="1">
                <a:solidFill>
                  <a:srgbClr val="0000FF"/>
                </a:solidFill>
                <a:latin typeface="Times New Roman" pitchFamily="18" charset="0"/>
              </a:rPr>
              <a:t>Học</a:t>
            </a:r>
            <a:r>
              <a:rPr lang="en-US" sz="1600" dirty="0">
                <a:solidFill>
                  <a:srgbClr val="0000FF"/>
                </a:solidFill>
                <a:latin typeface="Times New Roman" pitchFamily="18" charset="0"/>
              </a:rPr>
              <a:t> </a:t>
            </a:r>
            <a:r>
              <a:rPr lang="en-US" sz="1600" dirty="0" err="1">
                <a:solidFill>
                  <a:srgbClr val="0000FF"/>
                </a:solidFill>
                <a:latin typeface="Times New Roman" pitchFamily="18" charset="0"/>
              </a:rPr>
              <a:t>kỹ</a:t>
            </a:r>
            <a:r>
              <a:rPr lang="en-US" sz="1600" dirty="0">
                <a:solidFill>
                  <a:srgbClr val="0000FF"/>
                </a:solidFill>
                <a:latin typeface="Times New Roman" pitchFamily="18" charset="0"/>
              </a:rPr>
              <a:t> </a:t>
            </a:r>
            <a:r>
              <a:rPr lang="en-US" sz="1600" dirty="0" err="1">
                <a:solidFill>
                  <a:srgbClr val="0000FF"/>
                </a:solidFill>
                <a:latin typeface="Times New Roman" pitchFamily="18" charset="0"/>
              </a:rPr>
              <a:t>bài</a:t>
            </a:r>
            <a:r>
              <a:rPr lang="en-US" sz="1600" dirty="0">
                <a:solidFill>
                  <a:srgbClr val="0000FF"/>
                </a:solidFill>
                <a:latin typeface="Times New Roman" pitchFamily="18" charset="0"/>
              </a:rPr>
              <a:t>, </a:t>
            </a:r>
            <a:r>
              <a:rPr lang="en-US" sz="1600" dirty="0" err="1">
                <a:solidFill>
                  <a:srgbClr val="0000FF"/>
                </a:solidFill>
                <a:latin typeface="Times New Roman" pitchFamily="18" charset="0"/>
              </a:rPr>
              <a:t>nắm</a:t>
            </a:r>
            <a:r>
              <a:rPr lang="en-US" sz="1600" dirty="0">
                <a:solidFill>
                  <a:srgbClr val="0000FF"/>
                </a:solidFill>
                <a:latin typeface="Times New Roman" pitchFamily="18" charset="0"/>
              </a:rPr>
              <a:t> </a:t>
            </a:r>
            <a:r>
              <a:rPr lang="en-US" sz="1600" dirty="0" err="1">
                <a:solidFill>
                  <a:srgbClr val="0000FF"/>
                </a:solidFill>
                <a:latin typeface="Times New Roman" pitchFamily="18" charset="0"/>
              </a:rPr>
              <a:t>vững</a:t>
            </a:r>
            <a:r>
              <a:rPr lang="en-US" sz="1600" dirty="0">
                <a:solidFill>
                  <a:srgbClr val="0000FF"/>
                </a:solidFill>
                <a:latin typeface="Times New Roman" pitchFamily="18" charset="0"/>
              </a:rPr>
              <a:t> </a:t>
            </a:r>
            <a:r>
              <a:rPr lang="en-US" sz="1600" dirty="0" err="1">
                <a:solidFill>
                  <a:srgbClr val="0000FF"/>
                </a:solidFill>
                <a:latin typeface="Times New Roman" pitchFamily="18" charset="0"/>
              </a:rPr>
              <a:t>khái</a:t>
            </a:r>
            <a:r>
              <a:rPr lang="en-US" sz="1600" dirty="0">
                <a:solidFill>
                  <a:srgbClr val="0000FF"/>
                </a:solidFill>
                <a:latin typeface="Times New Roman" pitchFamily="18" charset="0"/>
              </a:rPr>
              <a:t> </a:t>
            </a:r>
            <a:r>
              <a:rPr lang="en-US" sz="1600" dirty="0" err="1">
                <a:solidFill>
                  <a:srgbClr val="0000FF"/>
                </a:solidFill>
                <a:latin typeface="Times New Roman" pitchFamily="18" charset="0"/>
              </a:rPr>
              <a:t>niệm</a:t>
            </a:r>
            <a:r>
              <a:rPr lang="en-US" sz="1600" dirty="0">
                <a:solidFill>
                  <a:srgbClr val="0000FF"/>
                </a:solidFill>
                <a:latin typeface="Times New Roman" pitchFamily="18" charset="0"/>
              </a:rPr>
              <a:t> </a:t>
            </a:r>
            <a:r>
              <a:rPr lang="en-US" sz="1600" dirty="0" err="1">
                <a:solidFill>
                  <a:srgbClr val="0000FF"/>
                </a:solidFill>
                <a:latin typeface="Times New Roman" pitchFamily="18" charset="0"/>
              </a:rPr>
              <a:t>phương</a:t>
            </a:r>
            <a:r>
              <a:rPr lang="en-US" sz="1600" dirty="0">
                <a:solidFill>
                  <a:srgbClr val="0000FF"/>
                </a:solidFill>
                <a:latin typeface="Times New Roman" pitchFamily="18" charset="0"/>
              </a:rPr>
              <a:t> </a:t>
            </a:r>
            <a:r>
              <a:rPr lang="en-US" sz="1600" dirty="0" err="1">
                <a:solidFill>
                  <a:srgbClr val="0000FF"/>
                </a:solidFill>
                <a:latin typeface="Times New Roman" pitchFamily="18" charset="0"/>
              </a:rPr>
              <a:t>trình</a:t>
            </a:r>
            <a:r>
              <a:rPr lang="en-US" sz="1600" dirty="0">
                <a:solidFill>
                  <a:srgbClr val="0000FF"/>
                </a:solidFill>
                <a:latin typeface="Times New Roman" pitchFamily="18" charset="0"/>
              </a:rPr>
              <a:t> </a:t>
            </a:r>
            <a:r>
              <a:rPr lang="en-US" sz="1600" dirty="0" err="1">
                <a:solidFill>
                  <a:srgbClr val="0000FF"/>
                </a:solidFill>
                <a:latin typeface="Times New Roman" pitchFamily="18" charset="0"/>
              </a:rPr>
              <a:t>bậc</a:t>
            </a:r>
            <a:r>
              <a:rPr lang="en-US" sz="1600" dirty="0">
                <a:solidFill>
                  <a:srgbClr val="0000FF"/>
                </a:solidFill>
                <a:latin typeface="Times New Roman" pitchFamily="18" charset="0"/>
              </a:rPr>
              <a:t> </a:t>
            </a:r>
            <a:r>
              <a:rPr lang="en-US" sz="1600" dirty="0" err="1">
                <a:solidFill>
                  <a:srgbClr val="0000FF"/>
                </a:solidFill>
                <a:latin typeface="Times New Roman" pitchFamily="18" charset="0"/>
              </a:rPr>
              <a:t>hai</a:t>
            </a:r>
            <a:r>
              <a:rPr lang="en-US" sz="1600" dirty="0">
                <a:solidFill>
                  <a:srgbClr val="0000FF"/>
                </a:solidFill>
                <a:latin typeface="Times New Roman" pitchFamily="18" charset="0"/>
              </a:rPr>
              <a:t> ; </a:t>
            </a:r>
            <a:r>
              <a:rPr lang="en-US" sz="1600" dirty="0" err="1">
                <a:solidFill>
                  <a:srgbClr val="0000FF"/>
                </a:solidFill>
                <a:latin typeface="Times New Roman" pitchFamily="18" charset="0"/>
              </a:rPr>
              <a:t>cách</a:t>
            </a:r>
            <a:r>
              <a:rPr lang="en-US" sz="1600" dirty="0">
                <a:solidFill>
                  <a:srgbClr val="0000FF"/>
                </a:solidFill>
                <a:latin typeface="Times New Roman" pitchFamily="18" charset="0"/>
              </a:rPr>
              <a:t> </a:t>
            </a:r>
            <a:r>
              <a:rPr lang="en-US" sz="1600" dirty="0" err="1">
                <a:solidFill>
                  <a:srgbClr val="0000FF"/>
                </a:solidFill>
                <a:latin typeface="Times New Roman" pitchFamily="18" charset="0"/>
              </a:rPr>
              <a:t>giải</a:t>
            </a:r>
            <a:r>
              <a:rPr lang="en-US" sz="1600" dirty="0">
                <a:solidFill>
                  <a:srgbClr val="0000FF"/>
                </a:solidFill>
                <a:latin typeface="Times New Roman" pitchFamily="18" charset="0"/>
              </a:rPr>
              <a:t> </a:t>
            </a:r>
            <a:r>
              <a:rPr lang="en-US" sz="1600" dirty="0" err="1">
                <a:solidFill>
                  <a:srgbClr val="0000FF"/>
                </a:solidFill>
                <a:latin typeface="Times New Roman" pitchFamily="18" charset="0"/>
              </a:rPr>
              <a:t>cho</a:t>
            </a:r>
            <a:r>
              <a:rPr lang="en-US" sz="1600" dirty="0">
                <a:solidFill>
                  <a:srgbClr val="0000FF"/>
                </a:solidFill>
                <a:latin typeface="Times New Roman" pitchFamily="18" charset="0"/>
              </a:rPr>
              <a:t> </a:t>
            </a:r>
            <a:r>
              <a:rPr lang="en-US" sz="1600" dirty="0" err="1">
                <a:solidFill>
                  <a:srgbClr val="0000FF"/>
                </a:solidFill>
                <a:latin typeface="Times New Roman" pitchFamily="18" charset="0"/>
              </a:rPr>
              <a:t>mỗi</a:t>
            </a:r>
            <a:r>
              <a:rPr lang="en-US" sz="1600" dirty="0">
                <a:solidFill>
                  <a:srgbClr val="0000FF"/>
                </a:solidFill>
                <a:latin typeface="Times New Roman" pitchFamily="18" charset="0"/>
              </a:rPr>
              <a:t> </a:t>
            </a:r>
            <a:r>
              <a:rPr lang="en-US" sz="1600" dirty="0" err="1">
                <a:solidFill>
                  <a:srgbClr val="0000FF"/>
                </a:solidFill>
                <a:latin typeface="Times New Roman" pitchFamily="18" charset="0"/>
              </a:rPr>
              <a:t>dạng</a:t>
            </a:r>
            <a:r>
              <a:rPr lang="en-US" sz="1600" dirty="0">
                <a:solidFill>
                  <a:srgbClr val="0000FF"/>
                </a:solidFill>
                <a:latin typeface="Times New Roman" pitchFamily="18" charset="0"/>
              </a:rPr>
              <a:t> .  </a:t>
            </a:r>
          </a:p>
          <a:p>
            <a:pPr>
              <a:buNone/>
            </a:pPr>
            <a:r>
              <a:rPr lang="en-US" sz="1600" dirty="0">
                <a:solidFill>
                  <a:srgbClr val="0000FF"/>
                </a:solidFill>
                <a:latin typeface="Times New Roman" pitchFamily="18" charset="0"/>
              </a:rPr>
              <a:t>    </a:t>
            </a:r>
            <a:r>
              <a:rPr lang="en-US" sz="1600" dirty="0" err="1">
                <a:solidFill>
                  <a:srgbClr val="0000FF"/>
                </a:solidFill>
                <a:latin typeface="Times New Roman" pitchFamily="18" charset="0"/>
              </a:rPr>
              <a:t>Đặc</a:t>
            </a:r>
            <a:r>
              <a:rPr lang="en-US" sz="1600" dirty="0">
                <a:solidFill>
                  <a:srgbClr val="0000FF"/>
                </a:solidFill>
                <a:latin typeface="Times New Roman" pitchFamily="18" charset="0"/>
              </a:rPr>
              <a:t> </a:t>
            </a:r>
            <a:r>
              <a:rPr lang="en-US" sz="1600" dirty="0" err="1">
                <a:solidFill>
                  <a:srgbClr val="0000FF"/>
                </a:solidFill>
                <a:latin typeface="Times New Roman" pitchFamily="18" charset="0"/>
              </a:rPr>
              <a:t>biệt</a:t>
            </a:r>
            <a:r>
              <a:rPr lang="en-US" sz="1600" dirty="0">
                <a:solidFill>
                  <a:srgbClr val="0000FF"/>
                </a:solidFill>
                <a:latin typeface="Times New Roman" pitchFamily="18" charset="0"/>
              </a:rPr>
              <a:t> </a:t>
            </a:r>
            <a:r>
              <a:rPr lang="en-US" sz="1600" dirty="0" err="1">
                <a:solidFill>
                  <a:srgbClr val="0000FF"/>
                </a:solidFill>
                <a:latin typeface="Times New Roman" pitchFamily="18" charset="0"/>
              </a:rPr>
              <a:t>là</a:t>
            </a:r>
            <a:r>
              <a:rPr lang="en-US" sz="1600" dirty="0">
                <a:solidFill>
                  <a:srgbClr val="0000FF"/>
                </a:solidFill>
                <a:latin typeface="Times New Roman" pitchFamily="18" charset="0"/>
              </a:rPr>
              <a:t> </a:t>
            </a:r>
            <a:r>
              <a:rPr lang="en-US" sz="1600" dirty="0" err="1">
                <a:solidFill>
                  <a:srgbClr val="0000FF"/>
                </a:solidFill>
                <a:latin typeface="Times New Roman" pitchFamily="18" charset="0"/>
              </a:rPr>
              <a:t>cách</a:t>
            </a:r>
            <a:r>
              <a:rPr lang="en-US" sz="1600" dirty="0">
                <a:solidFill>
                  <a:srgbClr val="0000FF"/>
                </a:solidFill>
                <a:latin typeface="Times New Roman" pitchFamily="18" charset="0"/>
              </a:rPr>
              <a:t> </a:t>
            </a:r>
            <a:r>
              <a:rPr lang="en-US" sz="1600" dirty="0" err="1">
                <a:solidFill>
                  <a:srgbClr val="0000FF"/>
                </a:solidFill>
                <a:latin typeface="Times New Roman" pitchFamily="18" charset="0"/>
              </a:rPr>
              <a:t>giải</a:t>
            </a:r>
            <a:r>
              <a:rPr lang="en-US" sz="1600" dirty="0">
                <a:solidFill>
                  <a:srgbClr val="0000FF"/>
                </a:solidFill>
                <a:latin typeface="Times New Roman" pitchFamily="18" charset="0"/>
              </a:rPr>
              <a:t> </a:t>
            </a:r>
            <a:r>
              <a:rPr lang="en-US" sz="1600" dirty="0" err="1">
                <a:solidFill>
                  <a:srgbClr val="0000FF"/>
                </a:solidFill>
                <a:latin typeface="Times New Roman" pitchFamily="18" charset="0"/>
              </a:rPr>
              <a:t>của</a:t>
            </a:r>
            <a:r>
              <a:rPr lang="en-US" sz="1600" dirty="0">
                <a:solidFill>
                  <a:srgbClr val="0000FF"/>
                </a:solidFill>
                <a:latin typeface="Times New Roman" pitchFamily="18" charset="0"/>
              </a:rPr>
              <a:t> </a:t>
            </a:r>
            <a:r>
              <a:rPr lang="en-US" sz="1600" dirty="0" err="1">
                <a:solidFill>
                  <a:srgbClr val="0000FF"/>
                </a:solidFill>
                <a:latin typeface="Times New Roman" pitchFamily="18" charset="0"/>
              </a:rPr>
              <a:t>dạng</a:t>
            </a:r>
            <a:r>
              <a:rPr lang="en-US" sz="1600" dirty="0">
                <a:solidFill>
                  <a:srgbClr val="0000FF"/>
                </a:solidFill>
                <a:latin typeface="Times New Roman" pitchFamily="18" charset="0"/>
              </a:rPr>
              <a:t> </a:t>
            </a:r>
            <a:r>
              <a:rPr lang="en-US" sz="1600" dirty="0" err="1"/>
              <a:t>phương</a:t>
            </a:r>
            <a:r>
              <a:rPr lang="en-US" sz="1600" dirty="0"/>
              <a:t> </a:t>
            </a:r>
            <a:r>
              <a:rPr lang="en-US" sz="1600" dirty="0" err="1"/>
              <a:t>trình</a:t>
            </a:r>
            <a:r>
              <a:rPr lang="en-US" sz="1600" dirty="0"/>
              <a:t> </a:t>
            </a:r>
            <a:r>
              <a:rPr lang="en-US" sz="1600" dirty="0" err="1"/>
              <a:t>bậc</a:t>
            </a:r>
            <a:r>
              <a:rPr lang="en-US" sz="1600" dirty="0"/>
              <a:t> </a:t>
            </a:r>
            <a:r>
              <a:rPr lang="en-US" sz="1600" dirty="0" err="1"/>
              <a:t>hai</a:t>
            </a:r>
            <a:r>
              <a:rPr lang="en-US" sz="1600" dirty="0"/>
              <a:t> </a:t>
            </a:r>
            <a:r>
              <a:rPr lang="en-US" sz="1600" dirty="0" err="1"/>
              <a:t>đầy</a:t>
            </a:r>
            <a:r>
              <a:rPr lang="en-US" sz="1600" dirty="0"/>
              <a:t> </a:t>
            </a:r>
            <a:r>
              <a:rPr lang="en-US" sz="1600" dirty="0" err="1"/>
              <a:t>đủ</a:t>
            </a:r>
            <a:r>
              <a:rPr lang="en-US" sz="1600" dirty="0">
                <a:solidFill>
                  <a:srgbClr val="0000FF"/>
                </a:solidFill>
                <a:latin typeface="Times New Roman" pitchFamily="18" charset="0"/>
              </a:rPr>
              <a:t> </a:t>
            </a:r>
            <a:r>
              <a:rPr lang="en-US" sz="1600" dirty="0" err="1">
                <a:solidFill>
                  <a:srgbClr val="0000FF"/>
                </a:solidFill>
                <a:latin typeface="Times New Roman" pitchFamily="18" charset="0"/>
              </a:rPr>
              <a:t>chính</a:t>
            </a:r>
            <a:r>
              <a:rPr lang="en-US" sz="1600" dirty="0">
                <a:solidFill>
                  <a:srgbClr val="0000FF"/>
                </a:solidFill>
                <a:latin typeface="Times New Roman" pitchFamily="18" charset="0"/>
              </a:rPr>
              <a:t> </a:t>
            </a:r>
            <a:r>
              <a:rPr lang="en-US" sz="1600" dirty="0" err="1">
                <a:solidFill>
                  <a:srgbClr val="0000FF"/>
                </a:solidFill>
                <a:latin typeface="Times New Roman" pitchFamily="18" charset="0"/>
              </a:rPr>
              <a:t>là</a:t>
            </a:r>
            <a:r>
              <a:rPr lang="en-US" sz="1600" dirty="0">
                <a:solidFill>
                  <a:srgbClr val="0000FF"/>
                </a:solidFill>
                <a:latin typeface="Times New Roman" pitchFamily="18" charset="0"/>
              </a:rPr>
              <a:t> </a:t>
            </a:r>
            <a:r>
              <a:rPr lang="en-US" sz="1600" dirty="0" err="1">
                <a:solidFill>
                  <a:srgbClr val="0000FF"/>
                </a:solidFill>
                <a:latin typeface="Times New Roman" pitchFamily="18" charset="0"/>
              </a:rPr>
              <a:t>cơ</a:t>
            </a:r>
            <a:r>
              <a:rPr lang="en-US" sz="1600" dirty="0">
                <a:solidFill>
                  <a:srgbClr val="0000FF"/>
                </a:solidFill>
                <a:latin typeface="Times New Roman" pitchFamily="18" charset="0"/>
              </a:rPr>
              <a:t> </a:t>
            </a:r>
            <a:r>
              <a:rPr lang="en-US" sz="1600" dirty="0" err="1">
                <a:solidFill>
                  <a:srgbClr val="0000FF"/>
                </a:solidFill>
                <a:latin typeface="Times New Roman" pitchFamily="18" charset="0"/>
              </a:rPr>
              <a:t>sở</a:t>
            </a:r>
            <a:r>
              <a:rPr lang="en-US" sz="1600" dirty="0">
                <a:solidFill>
                  <a:srgbClr val="0000FF"/>
                </a:solidFill>
                <a:latin typeface="Times New Roman" pitchFamily="18" charset="0"/>
              </a:rPr>
              <a:t> </a:t>
            </a:r>
            <a:r>
              <a:rPr lang="en-US" sz="1600" dirty="0" err="1">
                <a:solidFill>
                  <a:srgbClr val="0000FF"/>
                </a:solidFill>
                <a:latin typeface="Times New Roman" pitchFamily="18" charset="0"/>
              </a:rPr>
              <a:t>cho</a:t>
            </a:r>
            <a:r>
              <a:rPr lang="en-US" sz="1600" dirty="0">
                <a:solidFill>
                  <a:srgbClr val="0000FF"/>
                </a:solidFill>
                <a:latin typeface="Times New Roman" pitchFamily="18" charset="0"/>
              </a:rPr>
              <a:t> </a:t>
            </a:r>
            <a:r>
              <a:rPr lang="en-US" sz="1600" dirty="0" err="1">
                <a:solidFill>
                  <a:srgbClr val="0000FF"/>
                </a:solidFill>
                <a:latin typeface="Times New Roman" pitchFamily="18" charset="0"/>
              </a:rPr>
              <a:t>việc</a:t>
            </a:r>
            <a:r>
              <a:rPr lang="en-US" sz="1600" dirty="0">
                <a:solidFill>
                  <a:srgbClr val="0000FF"/>
                </a:solidFill>
                <a:latin typeface="Times New Roman" pitchFamily="18" charset="0"/>
              </a:rPr>
              <a:t> </a:t>
            </a:r>
            <a:r>
              <a:rPr lang="en-US" sz="1600" dirty="0" err="1">
                <a:solidFill>
                  <a:srgbClr val="0000FF"/>
                </a:solidFill>
                <a:latin typeface="Times New Roman" pitchFamily="18" charset="0"/>
              </a:rPr>
              <a:t>xây</a:t>
            </a:r>
            <a:r>
              <a:rPr lang="en-US" sz="1600" dirty="0">
                <a:solidFill>
                  <a:srgbClr val="0000FF"/>
                </a:solidFill>
                <a:latin typeface="Times New Roman" pitchFamily="18" charset="0"/>
              </a:rPr>
              <a:t> </a:t>
            </a:r>
            <a:r>
              <a:rPr lang="en-US" sz="1600" dirty="0" err="1">
                <a:solidFill>
                  <a:srgbClr val="0000FF"/>
                </a:solidFill>
                <a:latin typeface="Times New Roman" pitchFamily="18" charset="0"/>
              </a:rPr>
              <a:t>dựng</a:t>
            </a:r>
            <a:r>
              <a:rPr lang="en-US" sz="1600" dirty="0">
                <a:solidFill>
                  <a:srgbClr val="0000FF"/>
                </a:solidFill>
                <a:latin typeface="Times New Roman" pitchFamily="18" charset="0"/>
              </a:rPr>
              <a:t> </a:t>
            </a:r>
            <a:r>
              <a:rPr lang="en-US" sz="1600" dirty="0" err="1">
                <a:solidFill>
                  <a:srgbClr val="0000FF"/>
                </a:solidFill>
                <a:latin typeface="Times New Roman" pitchFamily="18" charset="0"/>
              </a:rPr>
              <a:t>công</a:t>
            </a:r>
            <a:r>
              <a:rPr lang="en-US" sz="1600" dirty="0">
                <a:solidFill>
                  <a:srgbClr val="0000FF"/>
                </a:solidFill>
                <a:latin typeface="Times New Roman" pitchFamily="18" charset="0"/>
              </a:rPr>
              <a:t> </a:t>
            </a:r>
            <a:r>
              <a:rPr lang="en-US" sz="1600" dirty="0" err="1">
                <a:solidFill>
                  <a:srgbClr val="0000FF"/>
                </a:solidFill>
                <a:latin typeface="Times New Roman" pitchFamily="18" charset="0"/>
              </a:rPr>
              <a:t>thức</a:t>
            </a:r>
            <a:r>
              <a:rPr lang="en-US" sz="1600" dirty="0">
                <a:solidFill>
                  <a:srgbClr val="0000FF"/>
                </a:solidFill>
                <a:latin typeface="Times New Roman" pitchFamily="18" charset="0"/>
              </a:rPr>
              <a:t> </a:t>
            </a:r>
            <a:r>
              <a:rPr lang="en-US" sz="1600" dirty="0" err="1">
                <a:solidFill>
                  <a:srgbClr val="0000FF"/>
                </a:solidFill>
                <a:latin typeface="Times New Roman" pitchFamily="18" charset="0"/>
              </a:rPr>
              <a:t>nghiệm</a:t>
            </a:r>
            <a:r>
              <a:rPr lang="en-US" sz="1600" dirty="0">
                <a:solidFill>
                  <a:srgbClr val="0000FF"/>
                </a:solidFill>
                <a:latin typeface="Times New Roman" pitchFamily="18" charset="0"/>
              </a:rPr>
              <a:t> </a:t>
            </a:r>
            <a:r>
              <a:rPr lang="en-US" sz="1600" dirty="0" err="1">
                <a:solidFill>
                  <a:srgbClr val="0000FF"/>
                </a:solidFill>
                <a:latin typeface="Times New Roman" pitchFamily="18" charset="0"/>
              </a:rPr>
              <a:t>mà</a:t>
            </a:r>
            <a:r>
              <a:rPr lang="en-US" sz="1600" dirty="0">
                <a:solidFill>
                  <a:srgbClr val="0000FF"/>
                </a:solidFill>
                <a:latin typeface="Times New Roman" pitchFamily="18" charset="0"/>
              </a:rPr>
              <a:t> </a:t>
            </a:r>
            <a:r>
              <a:rPr lang="en-US" sz="1600" dirty="0" err="1">
                <a:solidFill>
                  <a:srgbClr val="0000FF"/>
                </a:solidFill>
                <a:latin typeface="Times New Roman" pitchFamily="18" charset="0"/>
              </a:rPr>
              <a:t>chúng</a:t>
            </a:r>
            <a:r>
              <a:rPr lang="en-US" sz="1600" dirty="0">
                <a:solidFill>
                  <a:srgbClr val="0000FF"/>
                </a:solidFill>
                <a:latin typeface="Times New Roman" pitchFamily="18" charset="0"/>
              </a:rPr>
              <a:t> ta </a:t>
            </a:r>
            <a:r>
              <a:rPr lang="en-US" sz="1600" dirty="0" err="1">
                <a:solidFill>
                  <a:srgbClr val="0000FF"/>
                </a:solidFill>
                <a:latin typeface="Times New Roman" pitchFamily="18" charset="0"/>
              </a:rPr>
              <a:t>sẽ</a:t>
            </a:r>
            <a:r>
              <a:rPr lang="en-US" sz="1600" dirty="0">
                <a:solidFill>
                  <a:srgbClr val="0000FF"/>
                </a:solidFill>
                <a:latin typeface="Times New Roman" pitchFamily="18" charset="0"/>
              </a:rPr>
              <a:t> </a:t>
            </a:r>
            <a:r>
              <a:rPr lang="en-US" sz="1600" dirty="0" err="1">
                <a:solidFill>
                  <a:srgbClr val="0000FF"/>
                </a:solidFill>
                <a:latin typeface="Times New Roman" pitchFamily="18" charset="0"/>
              </a:rPr>
              <a:t>học</a:t>
            </a:r>
            <a:r>
              <a:rPr lang="en-US" sz="1600" dirty="0">
                <a:solidFill>
                  <a:srgbClr val="0000FF"/>
                </a:solidFill>
                <a:latin typeface="Times New Roman" pitchFamily="18" charset="0"/>
              </a:rPr>
              <a:t> ở </a:t>
            </a:r>
            <a:r>
              <a:rPr lang="en-US" sz="1600" dirty="0" err="1">
                <a:solidFill>
                  <a:srgbClr val="0000FF"/>
                </a:solidFill>
                <a:latin typeface="Times New Roman" pitchFamily="18" charset="0"/>
              </a:rPr>
              <a:t>những</a:t>
            </a:r>
            <a:r>
              <a:rPr lang="en-US" sz="1600" dirty="0">
                <a:solidFill>
                  <a:srgbClr val="0000FF"/>
                </a:solidFill>
                <a:latin typeface="Times New Roman" pitchFamily="18" charset="0"/>
              </a:rPr>
              <a:t> </a:t>
            </a:r>
            <a:r>
              <a:rPr lang="en-US" sz="1600" dirty="0" err="1">
                <a:solidFill>
                  <a:srgbClr val="0000FF"/>
                </a:solidFill>
                <a:latin typeface="Times New Roman" pitchFamily="18" charset="0"/>
              </a:rPr>
              <a:t>tiết</a:t>
            </a:r>
            <a:r>
              <a:rPr lang="en-US" sz="1600" dirty="0">
                <a:solidFill>
                  <a:srgbClr val="0000FF"/>
                </a:solidFill>
                <a:latin typeface="Times New Roman" pitchFamily="18" charset="0"/>
              </a:rPr>
              <a:t> </a:t>
            </a:r>
            <a:r>
              <a:rPr lang="en-US" sz="1600" dirty="0" err="1">
                <a:solidFill>
                  <a:srgbClr val="0000FF"/>
                </a:solidFill>
                <a:latin typeface="Times New Roman" pitchFamily="18" charset="0"/>
              </a:rPr>
              <a:t>sau</a:t>
            </a:r>
            <a:r>
              <a:rPr lang="en-US" sz="1600" dirty="0">
                <a:solidFill>
                  <a:srgbClr val="0000FF"/>
                </a:solidFill>
                <a:latin typeface="Times New Roman" pitchFamily="18" charset="0"/>
              </a:rPr>
              <a:t>.</a:t>
            </a:r>
            <a:r>
              <a:rPr lang="en-US" sz="1600" dirty="0">
                <a:solidFill>
                  <a:srgbClr val="CC3300"/>
                </a:solidFill>
                <a:latin typeface="Times New Roman" pitchFamily="18" charset="0"/>
              </a:rPr>
              <a:t> </a:t>
            </a:r>
            <a:r>
              <a:rPr lang="en-US" sz="1600" dirty="0" err="1">
                <a:solidFill>
                  <a:srgbClr val="CC3300"/>
                </a:solidFill>
                <a:latin typeface="Times New Roman" pitchFamily="18" charset="0"/>
              </a:rPr>
              <a:t>Đọc</a:t>
            </a:r>
            <a:r>
              <a:rPr lang="en-US" sz="1600" dirty="0">
                <a:solidFill>
                  <a:srgbClr val="CC3300"/>
                </a:solidFill>
                <a:latin typeface="Times New Roman" pitchFamily="18" charset="0"/>
              </a:rPr>
              <a:t> </a:t>
            </a:r>
            <a:r>
              <a:rPr lang="en-US" sz="1600" dirty="0" err="1">
                <a:solidFill>
                  <a:srgbClr val="CC3300"/>
                </a:solidFill>
                <a:latin typeface="Times New Roman" pitchFamily="18" charset="0"/>
              </a:rPr>
              <a:t>trước</a:t>
            </a:r>
            <a:r>
              <a:rPr lang="en-US" sz="1600" dirty="0">
                <a:solidFill>
                  <a:srgbClr val="CC3300"/>
                </a:solidFill>
                <a:latin typeface="Times New Roman" pitchFamily="18" charset="0"/>
              </a:rPr>
              <a:t> </a:t>
            </a:r>
            <a:r>
              <a:rPr lang="en-US" sz="1600" dirty="0" err="1">
                <a:solidFill>
                  <a:srgbClr val="CC3300"/>
                </a:solidFill>
                <a:latin typeface="Times New Roman" pitchFamily="18" charset="0"/>
              </a:rPr>
              <a:t>bài</a:t>
            </a:r>
            <a:r>
              <a:rPr lang="en-US" sz="1600" dirty="0">
                <a:solidFill>
                  <a:srgbClr val="CC3300"/>
                </a:solidFill>
                <a:latin typeface="Times New Roman" pitchFamily="18" charset="0"/>
              </a:rPr>
              <a:t> </a:t>
            </a:r>
            <a:r>
              <a:rPr lang="en-US" sz="1600" dirty="0" err="1">
                <a:solidFill>
                  <a:srgbClr val="CC3300"/>
                </a:solidFill>
                <a:latin typeface="Times New Roman" pitchFamily="18" charset="0"/>
              </a:rPr>
              <a:t>bài</a:t>
            </a:r>
            <a:r>
              <a:rPr lang="en-US" sz="1600" dirty="0">
                <a:solidFill>
                  <a:srgbClr val="CC3300"/>
                </a:solidFill>
                <a:latin typeface="Times New Roman" pitchFamily="18" charset="0"/>
              </a:rPr>
              <a:t> 4, 5</a:t>
            </a:r>
            <a:endParaRPr lang="en-US" sz="1600" dirty="0">
              <a:solidFill>
                <a:srgbClr val="0000FF"/>
              </a:solidFill>
              <a:latin typeface="Times New Roman" pitchFamily="18" charset="0"/>
            </a:endParaRPr>
          </a:p>
          <a:p>
            <a:r>
              <a:rPr lang="en-US" sz="1600" dirty="0" err="1">
                <a:solidFill>
                  <a:srgbClr val="CC3300"/>
                </a:solidFill>
                <a:latin typeface="Times New Roman" pitchFamily="18" charset="0"/>
              </a:rPr>
              <a:t>Làm</a:t>
            </a:r>
            <a:r>
              <a:rPr lang="en-US" sz="1600" dirty="0">
                <a:solidFill>
                  <a:srgbClr val="CC3300"/>
                </a:solidFill>
                <a:latin typeface="Times New Roman" pitchFamily="18" charset="0"/>
              </a:rPr>
              <a:t> </a:t>
            </a:r>
            <a:r>
              <a:rPr lang="en-US" sz="1600" dirty="0" err="1">
                <a:solidFill>
                  <a:srgbClr val="CC3300"/>
                </a:solidFill>
                <a:latin typeface="Times New Roman" pitchFamily="18" charset="0"/>
              </a:rPr>
              <a:t>các</a:t>
            </a:r>
            <a:r>
              <a:rPr lang="en-US" sz="1600" dirty="0">
                <a:solidFill>
                  <a:srgbClr val="CC3300"/>
                </a:solidFill>
                <a:latin typeface="Times New Roman" pitchFamily="18" charset="0"/>
              </a:rPr>
              <a:t> </a:t>
            </a:r>
            <a:r>
              <a:rPr lang="en-US" sz="1600" dirty="0" err="1">
                <a:solidFill>
                  <a:srgbClr val="CC3300"/>
                </a:solidFill>
                <a:latin typeface="Times New Roman" pitchFamily="18" charset="0"/>
              </a:rPr>
              <a:t>bài</a:t>
            </a:r>
            <a:r>
              <a:rPr lang="en-US" sz="1600" dirty="0">
                <a:solidFill>
                  <a:srgbClr val="CC3300"/>
                </a:solidFill>
                <a:latin typeface="Times New Roman" pitchFamily="18" charset="0"/>
              </a:rPr>
              <a:t> </a:t>
            </a:r>
            <a:r>
              <a:rPr lang="en-US" sz="1600" dirty="0" err="1">
                <a:solidFill>
                  <a:srgbClr val="CC3300"/>
                </a:solidFill>
                <a:latin typeface="Times New Roman" pitchFamily="18" charset="0"/>
              </a:rPr>
              <a:t>tập</a:t>
            </a:r>
            <a:r>
              <a:rPr lang="en-US" sz="1600" dirty="0">
                <a:solidFill>
                  <a:srgbClr val="CC3300"/>
                </a:solidFill>
                <a:latin typeface="Times New Roman" pitchFamily="18" charset="0"/>
              </a:rPr>
              <a:t>  12ad ; 14 </a:t>
            </a:r>
            <a:r>
              <a:rPr lang="en-US" sz="1600" dirty="0" err="1">
                <a:solidFill>
                  <a:srgbClr val="CC3300"/>
                </a:solidFill>
                <a:latin typeface="Times New Roman" pitchFamily="18" charset="0"/>
              </a:rPr>
              <a:t>sgk</a:t>
            </a:r>
            <a:r>
              <a:rPr lang="en-US" sz="1600" dirty="0">
                <a:solidFill>
                  <a:srgbClr val="CC3300"/>
                </a:solidFill>
                <a:latin typeface="Times New Roman" pitchFamily="18" charset="0"/>
              </a:rPr>
              <a:t>. </a:t>
            </a:r>
          </a:p>
          <a:p>
            <a:endParaRPr lang="en-US" sz="1600" dirty="0">
              <a:solidFill>
                <a:srgbClr val="CC3300"/>
              </a:solidFill>
              <a:latin typeface="Times New Roman" pitchFamily="18" charset="0"/>
            </a:endParaRPr>
          </a:p>
        </p:txBody>
      </p:sp>
    </p:spTree>
    <p:extLst>
      <p:ext uri="{BB962C8B-B14F-4D97-AF65-F5344CB8AC3E}">
        <p14:creationId xmlns:p14="http://schemas.microsoft.com/office/powerpoint/2010/main" val="129190886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ctrTitle"/>
          </p:nvPr>
        </p:nvSpPr>
        <p:spPr>
          <a:xfrm>
            <a:off x="1143000" y="2438400"/>
            <a:ext cx="7010400" cy="1219200"/>
          </a:xfrm>
        </p:spPr>
        <p:txBody>
          <a:bodyPr/>
          <a:lstStyle/>
          <a:p>
            <a:r>
              <a:rPr lang="en-US" sz="3500">
                <a:solidFill>
                  <a:schemeClr val="tx2"/>
                </a:solidFill>
              </a:rPr>
              <a:t> </a:t>
            </a:r>
            <a:br>
              <a:rPr lang="en-US" sz="3500" dirty="0">
                <a:solidFill>
                  <a:schemeClr val="tx2"/>
                </a:solidFill>
              </a:rPr>
            </a:br>
            <a:r>
              <a:rPr lang="en-US" sz="3500" dirty="0">
                <a:solidFill>
                  <a:schemeClr val="tx2"/>
                </a:solidFill>
              </a:rPr>
              <a:t>Thank You!</a:t>
            </a:r>
          </a:p>
        </p:txBody>
      </p:sp>
    </p:spTree>
    <p:extLst>
      <p:ext uri="{BB962C8B-B14F-4D97-AF65-F5344CB8AC3E}">
        <p14:creationId xmlns:p14="http://schemas.microsoft.com/office/powerpoint/2010/main" val="2061094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533401" y="465364"/>
            <a:ext cx="7239000" cy="461665"/>
          </a:xfrm>
          <a:prstGeom prst="rect">
            <a:avLst/>
          </a:prstGeom>
          <a:solidFill>
            <a:srgbClr val="FFFF00"/>
          </a:solidFill>
          <a:ln>
            <a:noFill/>
          </a:ln>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eaLnBrk="1" hangingPunct="1">
              <a:spcBef>
                <a:spcPct val="50000"/>
              </a:spcBef>
            </a:pP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Các</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em</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đã</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học</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và</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giải</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được</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các</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dạng</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phương</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trình</a:t>
            </a:r>
            <a:r>
              <a:rPr lang="en-US" sz="2400" b="1" dirty="0">
                <a:solidFill>
                  <a:srgbClr val="FF0000"/>
                </a:solidFill>
                <a:latin typeface="Times New Roman" pitchFamily="18" charset="0"/>
              </a:rPr>
              <a:t>:</a:t>
            </a:r>
            <a:endParaRPr lang="en-US" sz="2400" b="1" dirty="0">
              <a:solidFill>
                <a:srgbClr val="0000FF"/>
              </a:solidFill>
              <a:latin typeface="Times New Roman" pitchFamily="18" charset="0"/>
            </a:endParaRPr>
          </a:p>
        </p:txBody>
      </p:sp>
      <p:sp>
        <p:nvSpPr>
          <p:cNvPr id="9" name="Text Box 18"/>
          <p:cNvSpPr txBox="1">
            <a:spLocks noChangeArrowheads="1"/>
          </p:cNvSpPr>
          <p:nvPr/>
        </p:nvSpPr>
        <p:spPr bwMode="auto">
          <a:xfrm>
            <a:off x="3962400" y="1309007"/>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400" b="1" dirty="0">
                <a:solidFill>
                  <a:srgbClr val="0000FF"/>
                </a:solidFill>
                <a:latin typeface="Times New Roman" pitchFamily="18" charset="0"/>
              </a:rPr>
              <a:t>PT </a:t>
            </a:r>
            <a:r>
              <a:rPr lang="en-US" sz="2400" b="1" dirty="0" err="1">
                <a:solidFill>
                  <a:srgbClr val="0000FF"/>
                </a:solidFill>
                <a:latin typeface="Times New Roman" pitchFamily="18" charset="0"/>
              </a:rPr>
              <a:t>bậc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nhất</a:t>
            </a:r>
            <a:r>
              <a:rPr lang="en-US" sz="2400" b="1" dirty="0">
                <a:solidFill>
                  <a:srgbClr val="0000FF"/>
                </a:solidFill>
                <a:latin typeface="Times New Roman" pitchFamily="18" charset="0"/>
              </a:rPr>
              <a:t> 1 </a:t>
            </a:r>
            <a:r>
              <a:rPr lang="en-US" sz="2400" b="1" dirty="0" err="1">
                <a:solidFill>
                  <a:srgbClr val="0000FF"/>
                </a:solidFill>
                <a:latin typeface="Times New Roman" pitchFamily="18" charset="0"/>
              </a:rPr>
              <a:t>ẩn</a:t>
            </a:r>
            <a:endParaRPr lang="en-US" sz="2400" b="1" dirty="0">
              <a:solidFill>
                <a:srgbClr val="0000FF"/>
              </a:solidFill>
              <a:latin typeface="Times New Roman" pitchFamily="18" charset="0"/>
            </a:endParaRPr>
          </a:p>
        </p:txBody>
      </p:sp>
      <p:graphicFrame>
        <p:nvGraphicFramePr>
          <p:cNvPr id="10" name="Object 33"/>
          <p:cNvGraphicFramePr>
            <a:graphicFrameLocks noChangeAspect="1"/>
          </p:cNvGraphicFramePr>
          <p:nvPr>
            <p:extLst>
              <p:ext uri="{D42A27DB-BD31-4B8C-83A1-F6EECF244321}">
                <p14:modId xmlns:p14="http://schemas.microsoft.com/office/powerpoint/2010/main" val="994542280"/>
              </p:ext>
            </p:extLst>
          </p:nvPr>
        </p:nvGraphicFramePr>
        <p:xfrm>
          <a:off x="763588" y="1295400"/>
          <a:ext cx="2132012" cy="522288"/>
        </p:xfrm>
        <a:graphic>
          <a:graphicData uri="http://schemas.openxmlformats.org/presentationml/2006/ole">
            <mc:AlternateContent xmlns:mc="http://schemas.openxmlformats.org/markup-compatibility/2006">
              <mc:Choice xmlns:v="urn:schemas-microsoft-com:vml" Requires="v">
                <p:oleObj spid="_x0000_s117838" name="Equation" r:id="rId3" imgW="774364" imgH="203112" progId="Equation.DSMT4">
                  <p:embed/>
                </p:oleObj>
              </mc:Choice>
              <mc:Fallback>
                <p:oleObj name="Equation" r:id="rId3" imgW="774364" imgH="203112"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588" y="1295400"/>
                        <a:ext cx="2132012" cy="522288"/>
                      </a:xfrm>
                      <a:prstGeom prst="rect">
                        <a:avLst/>
                      </a:prstGeom>
                      <a:noFill/>
                      <a:ln>
                        <a:noFill/>
                      </a:ln>
                      <a:effectLst/>
                    </p:spPr>
                  </p:pic>
                </p:oleObj>
              </mc:Fallback>
            </mc:AlternateContent>
          </a:graphicData>
        </a:graphic>
      </p:graphicFrame>
      <p:graphicFrame>
        <p:nvGraphicFramePr>
          <p:cNvPr id="11" name="Object 34"/>
          <p:cNvGraphicFramePr>
            <a:graphicFrameLocks noChangeAspect="1"/>
          </p:cNvGraphicFramePr>
          <p:nvPr>
            <p:extLst>
              <p:ext uri="{D42A27DB-BD31-4B8C-83A1-F6EECF244321}">
                <p14:modId xmlns:p14="http://schemas.microsoft.com/office/powerpoint/2010/main" val="808526152"/>
              </p:ext>
            </p:extLst>
          </p:nvPr>
        </p:nvGraphicFramePr>
        <p:xfrm>
          <a:off x="757238" y="2297112"/>
          <a:ext cx="2290762" cy="522288"/>
        </p:xfrm>
        <a:graphic>
          <a:graphicData uri="http://schemas.openxmlformats.org/presentationml/2006/ole">
            <mc:AlternateContent xmlns:mc="http://schemas.openxmlformats.org/markup-compatibility/2006">
              <mc:Choice xmlns:v="urn:schemas-microsoft-com:vml" Requires="v">
                <p:oleObj spid="_x0000_s117839" name="Equation" r:id="rId5" imgW="850531" imgH="203112" progId="Equation.DSMT4">
                  <p:embed/>
                </p:oleObj>
              </mc:Choice>
              <mc:Fallback>
                <p:oleObj name="Equation" r:id="rId5" imgW="850531" imgH="203112"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7238" y="2297112"/>
                        <a:ext cx="2290762" cy="522288"/>
                      </a:xfrm>
                      <a:prstGeom prst="rect">
                        <a:avLst/>
                      </a:prstGeom>
                      <a:noFill/>
                      <a:ln>
                        <a:noFill/>
                      </a:ln>
                      <a:effectLst/>
                    </p:spPr>
                  </p:pic>
                </p:oleObj>
              </mc:Fallback>
            </mc:AlternateContent>
          </a:graphicData>
        </a:graphic>
      </p:graphicFrame>
      <p:graphicFrame>
        <p:nvGraphicFramePr>
          <p:cNvPr id="12" name="Object 35"/>
          <p:cNvGraphicFramePr>
            <a:graphicFrameLocks noChangeAspect="1"/>
          </p:cNvGraphicFramePr>
          <p:nvPr>
            <p:extLst>
              <p:ext uri="{D42A27DB-BD31-4B8C-83A1-F6EECF244321}">
                <p14:modId xmlns:p14="http://schemas.microsoft.com/office/powerpoint/2010/main" val="3506762230"/>
              </p:ext>
            </p:extLst>
          </p:nvPr>
        </p:nvGraphicFramePr>
        <p:xfrm>
          <a:off x="690562" y="3135312"/>
          <a:ext cx="3057525" cy="522288"/>
        </p:xfrm>
        <a:graphic>
          <a:graphicData uri="http://schemas.openxmlformats.org/presentationml/2006/ole">
            <mc:AlternateContent xmlns:mc="http://schemas.openxmlformats.org/markup-compatibility/2006">
              <mc:Choice xmlns:v="urn:schemas-microsoft-com:vml" Requires="v">
                <p:oleObj spid="_x0000_s117840" name="Equation" r:id="rId7" imgW="1218671" imgH="203112" progId="Equation.DSMT4">
                  <p:embed/>
                </p:oleObj>
              </mc:Choice>
              <mc:Fallback>
                <p:oleObj name="Equation" r:id="rId7" imgW="1218671" imgH="203112"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0562" y="3135312"/>
                        <a:ext cx="3057525" cy="522288"/>
                      </a:xfrm>
                      <a:prstGeom prst="rect">
                        <a:avLst/>
                      </a:prstGeom>
                      <a:noFill/>
                      <a:ln>
                        <a:noFill/>
                      </a:ln>
                      <a:effectLst/>
                    </p:spPr>
                  </p:pic>
                </p:oleObj>
              </mc:Fallback>
            </mc:AlternateContent>
          </a:graphicData>
        </a:graphic>
      </p:graphicFrame>
      <p:graphicFrame>
        <p:nvGraphicFramePr>
          <p:cNvPr id="13" name="Object 36"/>
          <p:cNvGraphicFramePr>
            <a:graphicFrameLocks noChangeAspect="1"/>
          </p:cNvGraphicFramePr>
          <p:nvPr>
            <p:extLst>
              <p:ext uri="{D42A27DB-BD31-4B8C-83A1-F6EECF244321}">
                <p14:modId xmlns:p14="http://schemas.microsoft.com/office/powerpoint/2010/main" val="2517640059"/>
              </p:ext>
            </p:extLst>
          </p:nvPr>
        </p:nvGraphicFramePr>
        <p:xfrm>
          <a:off x="647700" y="3941763"/>
          <a:ext cx="3467100" cy="1011237"/>
        </p:xfrm>
        <a:graphic>
          <a:graphicData uri="http://schemas.openxmlformats.org/presentationml/2006/ole">
            <mc:AlternateContent xmlns:mc="http://schemas.openxmlformats.org/markup-compatibility/2006">
              <mc:Choice xmlns:v="urn:schemas-microsoft-com:vml" Requires="v">
                <p:oleObj spid="_x0000_s117841" name="Equation" r:id="rId9" imgW="1511300" imgH="393700" progId="Equation.DSMT4">
                  <p:embed/>
                </p:oleObj>
              </mc:Choice>
              <mc:Fallback>
                <p:oleObj name="Equation" r:id="rId9" imgW="1511300" imgH="3937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7700" y="3941763"/>
                        <a:ext cx="3467100" cy="1011237"/>
                      </a:xfrm>
                      <a:prstGeom prst="rect">
                        <a:avLst/>
                      </a:prstGeom>
                      <a:noFill/>
                      <a:ln>
                        <a:noFill/>
                      </a:ln>
                      <a:effectLst/>
                    </p:spPr>
                  </p:pic>
                </p:oleObj>
              </mc:Fallback>
            </mc:AlternateContent>
          </a:graphicData>
        </a:graphic>
      </p:graphicFrame>
      <p:sp>
        <p:nvSpPr>
          <p:cNvPr id="14" name="Text Box 18"/>
          <p:cNvSpPr txBox="1">
            <a:spLocks noChangeArrowheads="1"/>
          </p:cNvSpPr>
          <p:nvPr/>
        </p:nvSpPr>
        <p:spPr bwMode="auto">
          <a:xfrm>
            <a:off x="3748087" y="2252662"/>
            <a:ext cx="3414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400" b="1" dirty="0">
                <a:solidFill>
                  <a:srgbClr val="0000FF"/>
                </a:solidFill>
                <a:latin typeface="Times New Roman" pitchFamily="18" charset="0"/>
              </a:rPr>
              <a:t>PT </a:t>
            </a:r>
            <a:r>
              <a:rPr lang="en-US" sz="2400" b="1" dirty="0" err="1">
                <a:solidFill>
                  <a:srgbClr val="0000FF"/>
                </a:solidFill>
                <a:latin typeface="Times New Roman" pitchFamily="18" charset="0"/>
              </a:rPr>
              <a:t>bậc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nhất</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hai</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ẩn</a:t>
            </a:r>
            <a:r>
              <a:rPr lang="en-US" sz="2400" b="1" dirty="0">
                <a:solidFill>
                  <a:srgbClr val="0000FF"/>
                </a:solidFill>
                <a:latin typeface="Times New Roman" pitchFamily="18" charset="0"/>
              </a:rPr>
              <a:t>.</a:t>
            </a:r>
          </a:p>
        </p:txBody>
      </p:sp>
      <p:sp>
        <p:nvSpPr>
          <p:cNvPr id="15" name="Text Box 18"/>
          <p:cNvSpPr txBox="1">
            <a:spLocks noChangeArrowheads="1"/>
          </p:cNvSpPr>
          <p:nvPr/>
        </p:nvSpPr>
        <p:spPr bwMode="auto">
          <a:xfrm>
            <a:off x="3700462" y="3124200"/>
            <a:ext cx="2014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400" b="1" dirty="0">
                <a:solidFill>
                  <a:srgbClr val="0000FF"/>
                </a:solidFill>
                <a:latin typeface="Times New Roman" pitchFamily="18" charset="0"/>
              </a:rPr>
              <a:t>PT </a:t>
            </a:r>
            <a:r>
              <a:rPr lang="en-US" sz="2400" b="1" dirty="0" err="1">
                <a:solidFill>
                  <a:srgbClr val="0000FF"/>
                </a:solidFill>
                <a:latin typeface="Times New Roman" pitchFamily="18" charset="0"/>
              </a:rPr>
              <a:t>tích</a:t>
            </a:r>
            <a:endParaRPr lang="en-US" sz="2400" b="1" dirty="0">
              <a:solidFill>
                <a:srgbClr val="0000FF"/>
              </a:solidFill>
              <a:latin typeface="Times New Roman" pitchFamily="18" charset="0"/>
            </a:endParaRPr>
          </a:p>
        </p:txBody>
      </p:sp>
      <p:sp>
        <p:nvSpPr>
          <p:cNvPr id="16" name="Text Box 18"/>
          <p:cNvSpPr txBox="1">
            <a:spLocks noChangeArrowheads="1"/>
          </p:cNvSpPr>
          <p:nvPr/>
        </p:nvSpPr>
        <p:spPr bwMode="auto">
          <a:xfrm>
            <a:off x="4114800" y="4213225"/>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400" b="1" dirty="0">
                <a:solidFill>
                  <a:srgbClr val="0000FF"/>
                </a:solidFill>
                <a:latin typeface="Times New Roman" pitchFamily="18" charset="0"/>
              </a:rPr>
              <a:t>PT </a:t>
            </a:r>
            <a:r>
              <a:rPr lang="en-US" sz="2400" b="1" dirty="0" err="1">
                <a:solidFill>
                  <a:srgbClr val="0000FF"/>
                </a:solidFill>
                <a:latin typeface="Times New Roman" pitchFamily="18" charset="0"/>
              </a:rPr>
              <a:t>chứa</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ẩn</a:t>
            </a:r>
            <a:r>
              <a:rPr lang="en-US" sz="2400" b="1" dirty="0">
                <a:solidFill>
                  <a:srgbClr val="0000FF"/>
                </a:solidFill>
                <a:latin typeface="Times New Roman" pitchFamily="18" charset="0"/>
              </a:rPr>
              <a:t> ở </a:t>
            </a:r>
            <a:r>
              <a:rPr lang="en-US" sz="2400" b="1" dirty="0" err="1">
                <a:solidFill>
                  <a:srgbClr val="0000FF"/>
                </a:solidFill>
                <a:latin typeface="Times New Roman" pitchFamily="18" charset="0"/>
              </a:rPr>
              <a:t>mẫu</a:t>
            </a:r>
            <a:endParaRPr lang="en-US" sz="2400" b="1" dirty="0">
              <a:solidFill>
                <a:srgbClr val="0000FF"/>
              </a:solidFill>
              <a:latin typeface="Times New Roman" pitchFamily="18" charset="0"/>
            </a:endParaRPr>
          </a:p>
        </p:txBody>
      </p:sp>
    </p:spTree>
    <p:extLst>
      <p:ext uri="{BB962C8B-B14F-4D97-AF65-F5344CB8AC3E}">
        <p14:creationId xmlns:p14="http://schemas.microsoft.com/office/powerpoint/2010/main" val="19564487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par>
                          <p:cTn id="18" fill="hold">
                            <p:stCondLst>
                              <p:cond delay="500"/>
                            </p:stCondLst>
                            <p:childTnLst>
                              <p:par>
                                <p:cTn id="19" presetID="2" presetClass="entr" presetSubtype="4"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par>
                          <p:cTn id="28" fill="hold">
                            <p:stCondLst>
                              <p:cond delay="500"/>
                            </p:stCondLst>
                            <p:childTnLst>
                              <p:par>
                                <p:cTn id="29" presetID="2" presetClass="entr" presetSubtype="4"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par>
                          <p:cTn id="38" fill="hold">
                            <p:stCondLst>
                              <p:cond delay="50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9810" name="Group 82"/>
          <p:cNvGrpSpPr>
            <a:grpSpLocks/>
          </p:cNvGrpSpPr>
          <p:nvPr/>
        </p:nvGrpSpPr>
        <p:grpSpPr bwMode="auto">
          <a:xfrm>
            <a:off x="0" y="15876"/>
            <a:ext cx="1371600" cy="517526"/>
            <a:chOff x="179" y="96"/>
            <a:chExt cx="822" cy="326"/>
          </a:xfrm>
        </p:grpSpPr>
        <p:sp>
          <p:nvSpPr>
            <p:cNvPr id="329811" name="AutoShape 83"/>
            <p:cNvSpPr>
              <a:spLocks noChangeArrowheads="1"/>
            </p:cNvSpPr>
            <p:nvPr/>
          </p:nvSpPr>
          <p:spPr bwMode="ltGray">
            <a:xfrm>
              <a:off x="179" y="122"/>
              <a:ext cx="822" cy="300"/>
            </a:xfrm>
            <a:prstGeom prst="roundRect">
              <a:avLst>
                <a:gd name="adj" fmla="val 16667"/>
              </a:avLst>
            </a:prstGeom>
            <a:gradFill rotWithShape="1">
              <a:gsLst>
                <a:gs pos="0">
                  <a:schemeClr val="hlink"/>
                </a:gs>
                <a:gs pos="100000">
                  <a:schemeClr val="hlink">
                    <a:gamma/>
                    <a:shade val="78824"/>
                    <a:invGamma/>
                  </a:schemeClr>
                </a:gs>
              </a:gsLst>
              <a:path path="rect">
                <a:fillToRect l="100000" b="100000"/>
              </a:path>
            </a:gradFill>
            <a:ln w="38100" algn="ctr">
              <a:solidFill>
                <a:srgbClr val="F8F8F8">
                  <a:alpha val="70000"/>
                </a:srgbClr>
              </a:solidFill>
              <a:round/>
              <a:headEnd/>
              <a:tailEnd/>
            </a:ln>
            <a:effectLst/>
          </p:spPr>
          <p:txBody>
            <a:bodyPr wrap="none" anchor="ctr"/>
            <a:lstStyle/>
            <a:p>
              <a:endParaRPr lang="en-US" sz="2000"/>
            </a:p>
          </p:txBody>
        </p:sp>
        <p:sp>
          <p:nvSpPr>
            <p:cNvPr id="329812" name="Text Box 84"/>
            <p:cNvSpPr txBox="1">
              <a:spLocks noChangeArrowheads="1"/>
            </p:cNvSpPr>
            <p:nvPr/>
          </p:nvSpPr>
          <p:spPr bwMode="black">
            <a:xfrm>
              <a:off x="205" y="134"/>
              <a:ext cx="779" cy="252"/>
            </a:xfrm>
            <a:prstGeom prst="rect">
              <a:avLst/>
            </a:prstGeom>
            <a:noFill/>
            <a:ln w="9525" algn="ctr">
              <a:noFill/>
              <a:miter lim="800000"/>
              <a:headEnd/>
              <a:tailEnd/>
            </a:ln>
            <a:effectLst/>
          </p:spPr>
          <p:txBody>
            <a:bodyPr>
              <a:spAutoFit/>
            </a:bodyPr>
            <a:lstStyle/>
            <a:p>
              <a:pPr>
                <a:spcBef>
                  <a:spcPct val="50000"/>
                </a:spcBef>
              </a:pPr>
              <a:r>
                <a:rPr lang="en-US" sz="2000" b="1" u="sng" dirty="0" err="1">
                  <a:solidFill>
                    <a:schemeClr val="bg1"/>
                  </a:solidFill>
                  <a:latin typeface="Arial" pitchFamily="34" charset="0"/>
                </a:rPr>
                <a:t>Tiết</a:t>
              </a:r>
              <a:r>
                <a:rPr lang="en-US" sz="2000" b="1" u="sng" dirty="0">
                  <a:solidFill>
                    <a:schemeClr val="bg1"/>
                  </a:solidFill>
                  <a:latin typeface="Arial" pitchFamily="34" charset="0"/>
                </a:rPr>
                <a:t> 45:</a:t>
              </a:r>
              <a:r>
                <a:rPr lang="en-US" sz="2000" b="1" dirty="0">
                  <a:solidFill>
                    <a:schemeClr val="bg1"/>
                  </a:solidFill>
                  <a:latin typeface="Arial" pitchFamily="34" charset="0"/>
                </a:rPr>
                <a:t> </a:t>
              </a:r>
            </a:p>
          </p:txBody>
        </p:sp>
        <p:pic>
          <p:nvPicPr>
            <p:cNvPr id="329813" name="Picture 85" descr="1"/>
            <p:cNvPicPr>
              <a:picLocks noChangeAspect="1" noChangeArrowheads="1"/>
            </p:cNvPicPr>
            <p:nvPr/>
          </p:nvPicPr>
          <p:blipFill>
            <a:blip r:embed="rId2"/>
            <a:srcRect/>
            <a:stretch>
              <a:fillRect/>
            </a:stretch>
          </p:blipFill>
          <p:spPr bwMode="auto">
            <a:xfrm>
              <a:off x="204" y="96"/>
              <a:ext cx="769" cy="98"/>
            </a:xfrm>
            <a:prstGeom prst="rect">
              <a:avLst/>
            </a:prstGeom>
            <a:noFill/>
          </p:spPr>
        </p:pic>
      </p:grpSp>
      <p:sp>
        <p:nvSpPr>
          <p:cNvPr id="329814" name="AutoShape 86"/>
          <p:cNvSpPr>
            <a:spLocks noChangeArrowheads="1"/>
          </p:cNvSpPr>
          <p:nvPr/>
        </p:nvSpPr>
        <p:spPr bwMode="gray">
          <a:xfrm>
            <a:off x="1600200" y="28122"/>
            <a:ext cx="7239000" cy="476250"/>
          </a:xfrm>
          <a:prstGeom prst="roundRect">
            <a:avLst>
              <a:gd name="adj" fmla="val 50000"/>
            </a:avLst>
          </a:prstGeom>
          <a:gradFill rotWithShape="1">
            <a:gsLst>
              <a:gs pos="0">
                <a:srgbClr val="49ACE3"/>
              </a:gs>
              <a:gs pos="50000">
                <a:srgbClr val="49ACE3">
                  <a:gamma/>
                  <a:tint val="24314"/>
                  <a:invGamma/>
                </a:srgbClr>
              </a:gs>
              <a:gs pos="100000">
                <a:srgbClr val="49ACE3"/>
              </a:gs>
            </a:gsLst>
            <a:lin ang="0" scaled="1"/>
          </a:gradFill>
          <a:ln w="38100" algn="ctr">
            <a:solidFill>
              <a:srgbClr val="FFFFFF"/>
            </a:solidFill>
            <a:round/>
            <a:headEnd/>
            <a:tailEnd/>
          </a:ln>
          <a:effectLst>
            <a:outerShdw dist="63500" dir="3187806" algn="ctr" rotWithShape="0">
              <a:srgbClr val="B2B2B2"/>
            </a:outerShdw>
          </a:effectLst>
        </p:spPr>
        <p:txBody>
          <a:bodyPr wrap="none" anchor="ctr"/>
          <a:lstStyle/>
          <a:p>
            <a:pPr>
              <a:defRPr/>
            </a:pPr>
            <a:r>
              <a:rPr lang="en-US" sz="2400" b="1" dirty="0">
                <a:solidFill>
                  <a:srgbClr val="FF0000"/>
                </a:solidFill>
                <a:effectLst>
                  <a:outerShdw blurRad="38100" dist="38100" dir="2700000" algn="tl">
                    <a:srgbClr val="000000">
                      <a:alpha val="43137"/>
                    </a:srgbClr>
                  </a:outerShdw>
                </a:effectLst>
              </a:rPr>
              <a:t>PHƯƠNG TRÌNH BẬC HAI MỘT ẨN</a:t>
            </a:r>
          </a:p>
        </p:txBody>
      </p:sp>
      <p:sp>
        <p:nvSpPr>
          <p:cNvPr id="7" name="Rectangle 4"/>
          <p:cNvSpPr txBox="1">
            <a:spLocks noChangeArrowheads="1"/>
          </p:cNvSpPr>
          <p:nvPr/>
        </p:nvSpPr>
        <p:spPr bwMode="gray">
          <a:xfrm>
            <a:off x="0" y="609600"/>
            <a:ext cx="4622800" cy="2679700"/>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1"/>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tx2"/>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hlink"/>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lnSpc>
                <a:spcPct val="90000"/>
              </a:lnSpc>
              <a:buFontTx/>
              <a:buNone/>
            </a:pPr>
            <a:r>
              <a:rPr lang="en-US" sz="2200" u="sng" dirty="0">
                <a:solidFill>
                  <a:srgbClr val="FF0000"/>
                </a:solidFill>
                <a:latin typeface="Times New Roman" pitchFamily="18" charset="0"/>
              </a:rPr>
              <a:t>1.Bài </a:t>
            </a:r>
            <a:r>
              <a:rPr lang="en-US" sz="2200" u="sng" dirty="0" err="1">
                <a:solidFill>
                  <a:srgbClr val="FF0000"/>
                </a:solidFill>
                <a:latin typeface="Times New Roman" pitchFamily="18" charset="0"/>
              </a:rPr>
              <a:t>toán</a:t>
            </a:r>
            <a:r>
              <a:rPr lang="en-US" sz="2200" u="sng" dirty="0">
                <a:solidFill>
                  <a:srgbClr val="FF0000"/>
                </a:solidFill>
                <a:latin typeface="Times New Roman" pitchFamily="18" charset="0"/>
              </a:rPr>
              <a:t> </a:t>
            </a:r>
            <a:r>
              <a:rPr lang="en-US" sz="2200" u="sng" dirty="0" err="1">
                <a:solidFill>
                  <a:srgbClr val="FF0000"/>
                </a:solidFill>
                <a:latin typeface="Times New Roman" pitchFamily="18" charset="0"/>
              </a:rPr>
              <a:t>mở</a:t>
            </a:r>
            <a:r>
              <a:rPr lang="en-US" sz="2200" u="sng" dirty="0">
                <a:solidFill>
                  <a:srgbClr val="FF0000"/>
                </a:solidFill>
                <a:latin typeface="Times New Roman" pitchFamily="18" charset="0"/>
              </a:rPr>
              <a:t> </a:t>
            </a:r>
            <a:r>
              <a:rPr lang="en-US" sz="2200" u="sng" dirty="0" err="1">
                <a:solidFill>
                  <a:srgbClr val="FF0000"/>
                </a:solidFill>
                <a:latin typeface="Times New Roman" pitchFamily="18" charset="0"/>
              </a:rPr>
              <a:t>đầu</a:t>
            </a:r>
            <a:r>
              <a:rPr lang="en-US" sz="2200" u="sng" dirty="0">
                <a:solidFill>
                  <a:srgbClr val="FF0000"/>
                </a:solidFill>
                <a:latin typeface="Times New Roman" pitchFamily="18" charset="0"/>
              </a:rPr>
              <a:t>:</a:t>
            </a:r>
            <a:r>
              <a:rPr lang="en-US" sz="2200" dirty="0">
                <a:solidFill>
                  <a:srgbClr val="FF0000"/>
                </a:solidFill>
                <a:latin typeface="Times New Roman" pitchFamily="18" charset="0"/>
              </a:rPr>
              <a:t> (</a:t>
            </a:r>
            <a:r>
              <a:rPr lang="en-US" sz="2200" dirty="0" err="1">
                <a:solidFill>
                  <a:srgbClr val="FF0000"/>
                </a:solidFill>
                <a:latin typeface="Times New Roman" pitchFamily="18" charset="0"/>
              </a:rPr>
              <a:t>tr</a:t>
            </a:r>
            <a:r>
              <a:rPr lang="en-US" sz="2200" dirty="0">
                <a:solidFill>
                  <a:srgbClr val="0000FF"/>
                </a:solidFill>
                <a:latin typeface="Times New Roman" pitchFamily="18" charset="0"/>
              </a:rPr>
              <a:t> </a:t>
            </a:r>
            <a:r>
              <a:rPr lang="en-US" sz="2200" dirty="0">
                <a:solidFill>
                  <a:srgbClr val="FF0000"/>
                </a:solidFill>
                <a:latin typeface="Times New Roman" pitchFamily="18" charset="0"/>
              </a:rPr>
              <a:t>40 SGK)</a:t>
            </a:r>
          </a:p>
          <a:p>
            <a:pPr>
              <a:lnSpc>
                <a:spcPct val="90000"/>
              </a:lnSpc>
              <a:buFontTx/>
              <a:buNone/>
            </a:pPr>
            <a:r>
              <a:rPr lang="en-US" sz="2200" dirty="0">
                <a:latin typeface="Times New Roman" pitchFamily="18" charset="0"/>
              </a:rPr>
              <a:t>     </a:t>
            </a:r>
            <a:r>
              <a:rPr lang="en-US" sz="2200" dirty="0" err="1">
                <a:latin typeface="Times New Roman" pitchFamily="18" charset="0"/>
              </a:rPr>
              <a:t>Trên</a:t>
            </a:r>
            <a:r>
              <a:rPr lang="en-US" sz="2200" dirty="0">
                <a:latin typeface="Times New Roman" pitchFamily="18" charset="0"/>
              </a:rPr>
              <a:t> </a:t>
            </a:r>
            <a:r>
              <a:rPr lang="en-US" sz="2200" dirty="0" err="1">
                <a:latin typeface="Times New Roman" pitchFamily="18" charset="0"/>
              </a:rPr>
              <a:t>một</a:t>
            </a:r>
            <a:r>
              <a:rPr lang="en-US" sz="2200" dirty="0">
                <a:latin typeface="Times New Roman" pitchFamily="18" charset="0"/>
              </a:rPr>
              <a:t> </a:t>
            </a:r>
            <a:r>
              <a:rPr lang="en-US" sz="2200" dirty="0" err="1">
                <a:latin typeface="Times New Roman" pitchFamily="18" charset="0"/>
              </a:rPr>
              <a:t>thửa</a:t>
            </a:r>
            <a:r>
              <a:rPr lang="en-US" sz="2200" dirty="0">
                <a:latin typeface="Times New Roman" pitchFamily="18" charset="0"/>
              </a:rPr>
              <a:t> </a:t>
            </a:r>
            <a:r>
              <a:rPr lang="en-US" sz="2200" dirty="0" err="1">
                <a:latin typeface="Times New Roman" pitchFamily="18" charset="0"/>
              </a:rPr>
              <a:t>đất</a:t>
            </a:r>
            <a:r>
              <a:rPr lang="en-US" sz="2200" dirty="0">
                <a:latin typeface="Times New Roman" pitchFamily="18" charset="0"/>
              </a:rPr>
              <a:t> </a:t>
            </a:r>
            <a:r>
              <a:rPr lang="en-US" sz="2200" dirty="0" err="1">
                <a:latin typeface="Times New Roman" pitchFamily="18" charset="0"/>
              </a:rPr>
              <a:t>hình</a:t>
            </a:r>
            <a:r>
              <a:rPr lang="en-US" sz="2200" dirty="0">
                <a:latin typeface="Times New Roman" pitchFamily="18" charset="0"/>
              </a:rPr>
              <a:t> </a:t>
            </a:r>
            <a:r>
              <a:rPr lang="en-US" sz="2200" dirty="0" err="1">
                <a:latin typeface="Times New Roman" pitchFamily="18" charset="0"/>
              </a:rPr>
              <a:t>chữ</a:t>
            </a:r>
            <a:r>
              <a:rPr lang="en-US" sz="2200" dirty="0">
                <a:latin typeface="Times New Roman" pitchFamily="18" charset="0"/>
              </a:rPr>
              <a:t> </a:t>
            </a:r>
            <a:r>
              <a:rPr lang="en-US" sz="2200" dirty="0" err="1">
                <a:latin typeface="Times New Roman" pitchFamily="18" charset="0"/>
              </a:rPr>
              <a:t>nhật</a:t>
            </a:r>
            <a:r>
              <a:rPr lang="en-US" sz="2200" dirty="0">
                <a:latin typeface="Times New Roman" pitchFamily="18" charset="0"/>
              </a:rPr>
              <a:t> </a:t>
            </a:r>
            <a:r>
              <a:rPr lang="en-US" sz="2200" dirty="0" err="1">
                <a:latin typeface="Times New Roman" pitchFamily="18" charset="0"/>
              </a:rPr>
              <a:t>có</a:t>
            </a:r>
            <a:r>
              <a:rPr lang="en-US" sz="2200" dirty="0">
                <a:latin typeface="Times New Roman" pitchFamily="18" charset="0"/>
              </a:rPr>
              <a:t> </a:t>
            </a:r>
            <a:r>
              <a:rPr lang="en-US" sz="2200" dirty="0" err="1">
                <a:latin typeface="Times New Roman" pitchFamily="18" charset="0"/>
              </a:rPr>
              <a:t>chiều</a:t>
            </a:r>
            <a:r>
              <a:rPr lang="en-US" sz="2200" dirty="0">
                <a:latin typeface="Times New Roman" pitchFamily="18" charset="0"/>
              </a:rPr>
              <a:t> </a:t>
            </a:r>
            <a:r>
              <a:rPr lang="en-US" sz="2200" dirty="0" err="1">
                <a:latin typeface="Times New Roman" pitchFamily="18" charset="0"/>
              </a:rPr>
              <a:t>dài</a:t>
            </a:r>
            <a:r>
              <a:rPr lang="en-US" sz="2200" dirty="0">
                <a:latin typeface="Times New Roman" pitchFamily="18" charset="0"/>
              </a:rPr>
              <a:t> 32m, </a:t>
            </a:r>
            <a:r>
              <a:rPr lang="en-US" sz="2200" dirty="0" err="1">
                <a:latin typeface="Times New Roman" pitchFamily="18" charset="0"/>
              </a:rPr>
              <a:t>chiều</a:t>
            </a:r>
            <a:r>
              <a:rPr lang="en-US" sz="2200" dirty="0">
                <a:latin typeface="Times New Roman" pitchFamily="18" charset="0"/>
              </a:rPr>
              <a:t> </a:t>
            </a:r>
            <a:r>
              <a:rPr lang="en-US" sz="2200" dirty="0" err="1">
                <a:latin typeface="Times New Roman" pitchFamily="18" charset="0"/>
              </a:rPr>
              <a:t>rộng</a:t>
            </a:r>
            <a:r>
              <a:rPr lang="en-US" sz="2200" dirty="0">
                <a:latin typeface="Times New Roman" pitchFamily="18" charset="0"/>
              </a:rPr>
              <a:t> 24m, </a:t>
            </a:r>
            <a:r>
              <a:rPr lang="en-US" sz="2200" dirty="0" err="1">
                <a:latin typeface="Times New Roman" pitchFamily="18" charset="0"/>
              </a:rPr>
              <a:t>người</a:t>
            </a:r>
            <a:r>
              <a:rPr lang="en-US" sz="2200" dirty="0">
                <a:latin typeface="Times New Roman" pitchFamily="18" charset="0"/>
              </a:rPr>
              <a:t> ta </a:t>
            </a:r>
            <a:r>
              <a:rPr lang="en-US" sz="2200" dirty="0" err="1">
                <a:latin typeface="Times New Roman" pitchFamily="18" charset="0"/>
              </a:rPr>
              <a:t>định</a:t>
            </a:r>
            <a:r>
              <a:rPr lang="en-US" sz="2200" dirty="0">
                <a:latin typeface="Times New Roman" pitchFamily="18" charset="0"/>
              </a:rPr>
              <a:t> </a:t>
            </a:r>
            <a:r>
              <a:rPr lang="en-US" sz="2200" dirty="0" err="1">
                <a:latin typeface="Times New Roman" pitchFamily="18" charset="0"/>
              </a:rPr>
              <a:t>làm</a:t>
            </a:r>
            <a:r>
              <a:rPr lang="en-US" sz="2200" dirty="0">
                <a:latin typeface="Times New Roman" pitchFamily="18" charset="0"/>
              </a:rPr>
              <a:t> </a:t>
            </a:r>
            <a:r>
              <a:rPr lang="en-US" sz="2200" dirty="0" err="1">
                <a:latin typeface="Times New Roman" pitchFamily="18" charset="0"/>
              </a:rPr>
              <a:t>một</a:t>
            </a:r>
            <a:r>
              <a:rPr lang="en-US" sz="2200" dirty="0">
                <a:latin typeface="Times New Roman" pitchFamily="18" charset="0"/>
              </a:rPr>
              <a:t> </a:t>
            </a:r>
            <a:r>
              <a:rPr lang="en-US" sz="2200" dirty="0" err="1">
                <a:latin typeface="Times New Roman" pitchFamily="18" charset="0"/>
              </a:rPr>
              <a:t>vườn</a:t>
            </a:r>
            <a:r>
              <a:rPr lang="en-US" sz="2200" dirty="0">
                <a:latin typeface="Times New Roman" pitchFamily="18" charset="0"/>
              </a:rPr>
              <a:t> </a:t>
            </a:r>
            <a:r>
              <a:rPr lang="en-US" sz="2200" dirty="0" err="1">
                <a:latin typeface="Times New Roman" pitchFamily="18" charset="0"/>
              </a:rPr>
              <a:t>cây</a:t>
            </a:r>
            <a:r>
              <a:rPr lang="en-US" sz="2200" dirty="0">
                <a:latin typeface="Times New Roman" pitchFamily="18" charset="0"/>
              </a:rPr>
              <a:t> </a:t>
            </a:r>
            <a:r>
              <a:rPr lang="en-US" sz="2200" dirty="0" err="1">
                <a:latin typeface="Times New Roman" pitchFamily="18" charset="0"/>
              </a:rPr>
              <a:t>cảnh</a:t>
            </a:r>
            <a:r>
              <a:rPr lang="en-US" sz="2200" dirty="0">
                <a:latin typeface="Times New Roman" pitchFamily="18" charset="0"/>
              </a:rPr>
              <a:t> </a:t>
            </a:r>
            <a:r>
              <a:rPr lang="en-US" sz="2200" dirty="0" err="1">
                <a:latin typeface="Times New Roman" pitchFamily="18" charset="0"/>
              </a:rPr>
              <a:t>có</a:t>
            </a:r>
            <a:r>
              <a:rPr lang="en-US" sz="2200" dirty="0">
                <a:latin typeface="Times New Roman" pitchFamily="18" charset="0"/>
              </a:rPr>
              <a:t> con </a:t>
            </a:r>
            <a:r>
              <a:rPr lang="en-US" sz="2200" dirty="0" err="1">
                <a:latin typeface="Times New Roman" pitchFamily="18" charset="0"/>
              </a:rPr>
              <a:t>đường</a:t>
            </a:r>
            <a:r>
              <a:rPr lang="en-US" sz="2200" dirty="0">
                <a:latin typeface="Times New Roman" pitchFamily="18" charset="0"/>
              </a:rPr>
              <a:t> </a:t>
            </a:r>
            <a:r>
              <a:rPr lang="en-US" sz="2200" dirty="0" err="1">
                <a:latin typeface="Times New Roman" pitchFamily="18" charset="0"/>
              </a:rPr>
              <a:t>đi</a:t>
            </a:r>
            <a:r>
              <a:rPr lang="en-US" sz="2200" dirty="0">
                <a:latin typeface="Times New Roman" pitchFamily="18" charset="0"/>
              </a:rPr>
              <a:t> </a:t>
            </a:r>
            <a:r>
              <a:rPr lang="en-US" sz="2200" dirty="0" err="1">
                <a:latin typeface="Times New Roman" pitchFamily="18" charset="0"/>
              </a:rPr>
              <a:t>xung</a:t>
            </a:r>
            <a:r>
              <a:rPr lang="en-US" sz="2200" dirty="0">
                <a:latin typeface="Times New Roman" pitchFamily="18" charset="0"/>
              </a:rPr>
              <a:t> </a:t>
            </a:r>
            <a:r>
              <a:rPr lang="en-US" sz="2200" dirty="0" err="1">
                <a:latin typeface="Times New Roman" pitchFamily="18" charset="0"/>
              </a:rPr>
              <a:t>quanh</a:t>
            </a:r>
            <a:r>
              <a:rPr lang="en-US" sz="2200" dirty="0">
                <a:latin typeface="Times New Roman" pitchFamily="18" charset="0"/>
              </a:rPr>
              <a:t>. </a:t>
            </a:r>
            <a:r>
              <a:rPr lang="en-US" sz="2200" dirty="0" err="1">
                <a:latin typeface="Times New Roman" pitchFamily="18" charset="0"/>
              </a:rPr>
              <a:t>Hỏi</a:t>
            </a:r>
            <a:r>
              <a:rPr lang="en-US" sz="2200" dirty="0">
                <a:latin typeface="Times New Roman" pitchFamily="18" charset="0"/>
              </a:rPr>
              <a:t> </a:t>
            </a:r>
            <a:r>
              <a:rPr lang="en-US" sz="2200" dirty="0" err="1">
                <a:latin typeface="Times New Roman" pitchFamily="18" charset="0"/>
              </a:rPr>
              <a:t>bề</a:t>
            </a:r>
            <a:r>
              <a:rPr lang="en-US" sz="2200" dirty="0">
                <a:latin typeface="Times New Roman" pitchFamily="18" charset="0"/>
              </a:rPr>
              <a:t> </a:t>
            </a:r>
            <a:r>
              <a:rPr lang="en-US" sz="2200" dirty="0" err="1">
                <a:latin typeface="Times New Roman" pitchFamily="18" charset="0"/>
              </a:rPr>
              <a:t>rộng</a:t>
            </a:r>
            <a:r>
              <a:rPr lang="en-US" sz="2200" dirty="0">
                <a:latin typeface="Times New Roman" pitchFamily="18" charset="0"/>
              </a:rPr>
              <a:t> </a:t>
            </a:r>
            <a:r>
              <a:rPr lang="en-US" sz="2200" dirty="0" err="1">
                <a:latin typeface="Times New Roman" pitchFamily="18" charset="0"/>
              </a:rPr>
              <a:t>của</a:t>
            </a:r>
            <a:r>
              <a:rPr lang="en-US" sz="2200" dirty="0">
                <a:latin typeface="Times New Roman" pitchFamily="18" charset="0"/>
              </a:rPr>
              <a:t> </a:t>
            </a:r>
            <a:r>
              <a:rPr lang="en-US" sz="2200" dirty="0" err="1">
                <a:latin typeface="Times New Roman" pitchFamily="18" charset="0"/>
              </a:rPr>
              <a:t>mặt</a:t>
            </a:r>
            <a:r>
              <a:rPr lang="en-US" sz="2200" dirty="0">
                <a:latin typeface="Times New Roman" pitchFamily="18" charset="0"/>
              </a:rPr>
              <a:t> </a:t>
            </a:r>
            <a:r>
              <a:rPr lang="en-US" sz="2200" dirty="0" err="1">
                <a:latin typeface="Times New Roman" pitchFamily="18" charset="0"/>
              </a:rPr>
              <a:t>đường</a:t>
            </a:r>
            <a:r>
              <a:rPr lang="en-US" sz="2200" dirty="0">
                <a:latin typeface="Times New Roman" pitchFamily="18" charset="0"/>
              </a:rPr>
              <a:t> </a:t>
            </a:r>
            <a:r>
              <a:rPr lang="en-US" sz="2200" dirty="0" err="1">
                <a:latin typeface="Times New Roman" pitchFamily="18" charset="0"/>
              </a:rPr>
              <a:t>là</a:t>
            </a:r>
            <a:r>
              <a:rPr lang="en-US" sz="2200" dirty="0">
                <a:latin typeface="Times New Roman" pitchFamily="18" charset="0"/>
              </a:rPr>
              <a:t> </a:t>
            </a:r>
            <a:r>
              <a:rPr lang="en-US" sz="2200" dirty="0" err="1">
                <a:latin typeface="Times New Roman" pitchFamily="18" charset="0"/>
              </a:rPr>
              <a:t>bao</a:t>
            </a:r>
            <a:r>
              <a:rPr lang="en-US" sz="2200" dirty="0">
                <a:latin typeface="Times New Roman" pitchFamily="18" charset="0"/>
              </a:rPr>
              <a:t> </a:t>
            </a:r>
            <a:r>
              <a:rPr lang="en-US" sz="2200" dirty="0" err="1">
                <a:latin typeface="Times New Roman" pitchFamily="18" charset="0"/>
              </a:rPr>
              <a:t>nhiêu</a:t>
            </a:r>
            <a:r>
              <a:rPr lang="en-US" sz="2200" dirty="0">
                <a:latin typeface="Times New Roman" pitchFamily="18" charset="0"/>
              </a:rPr>
              <a:t> </a:t>
            </a:r>
            <a:r>
              <a:rPr lang="en-US" sz="2200" dirty="0" err="1">
                <a:latin typeface="Times New Roman" pitchFamily="18" charset="0"/>
              </a:rPr>
              <a:t>để</a:t>
            </a:r>
            <a:r>
              <a:rPr lang="en-US" sz="2200" dirty="0">
                <a:latin typeface="Times New Roman" pitchFamily="18" charset="0"/>
              </a:rPr>
              <a:t> </a:t>
            </a:r>
            <a:r>
              <a:rPr lang="en-US" sz="2200" dirty="0" err="1">
                <a:latin typeface="Times New Roman" pitchFamily="18" charset="0"/>
              </a:rPr>
              <a:t>diện</a:t>
            </a:r>
            <a:r>
              <a:rPr lang="en-US" sz="2200" dirty="0">
                <a:latin typeface="Times New Roman" pitchFamily="18" charset="0"/>
              </a:rPr>
              <a:t> </a:t>
            </a:r>
            <a:r>
              <a:rPr lang="en-US" sz="2200" dirty="0" err="1">
                <a:latin typeface="Times New Roman" pitchFamily="18" charset="0"/>
              </a:rPr>
              <a:t>tích</a:t>
            </a:r>
            <a:r>
              <a:rPr lang="en-US" sz="2200" dirty="0">
                <a:latin typeface="Times New Roman" pitchFamily="18" charset="0"/>
              </a:rPr>
              <a:t> </a:t>
            </a:r>
            <a:r>
              <a:rPr lang="en-US" sz="2200" dirty="0" err="1">
                <a:latin typeface="Times New Roman" pitchFamily="18" charset="0"/>
              </a:rPr>
              <a:t>phần</a:t>
            </a:r>
            <a:r>
              <a:rPr lang="en-US" sz="2200" dirty="0">
                <a:latin typeface="Times New Roman" pitchFamily="18" charset="0"/>
              </a:rPr>
              <a:t> </a:t>
            </a:r>
            <a:r>
              <a:rPr lang="en-US" sz="2200" dirty="0" err="1">
                <a:latin typeface="Times New Roman" pitchFamily="18" charset="0"/>
              </a:rPr>
              <a:t>đất</a:t>
            </a:r>
            <a:r>
              <a:rPr lang="en-US" sz="2200" dirty="0">
                <a:latin typeface="Times New Roman" pitchFamily="18" charset="0"/>
              </a:rPr>
              <a:t> </a:t>
            </a:r>
            <a:r>
              <a:rPr lang="en-US" sz="2200" dirty="0" err="1">
                <a:latin typeface="Times New Roman" pitchFamily="18" charset="0"/>
              </a:rPr>
              <a:t>còn</a:t>
            </a:r>
            <a:r>
              <a:rPr lang="en-US" sz="2200" dirty="0">
                <a:latin typeface="Times New Roman" pitchFamily="18" charset="0"/>
              </a:rPr>
              <a:t> </a:t>
            </a:r>
            <a:r>
              <a:rPr lang="en-US" sz="2200" dirty="0" err="1">
                <a:latin typeface="Times New Roman" pitchFamily="18" charset="0"/>
              </a:rPr>
              <a:t>lại</a:t>
            </a:r>
            <a:r>
              <a:rPr lang="en-US" sz="2200" dirty="0">
                <a:latin typeface="Times New Roman" pitchFamily="18" charset="0"/>
              </a:rPr>
              <a:t> </a:t>
            </a:r>
            <a:r>
              <a:rPr lang="en-US" sz="2200" dirty="0" err="1">
                <a:latin typeface="Times New Roman" pitchFamily="18" charset="0"/>
              </a:rPr>
              <a:t>bằng</a:t>
            </a:r>
            <a:r>
              <a:rPr lang="en-US" sz="2200" dirty="0">
                <a:latin typeface="Times New Roman" pitchFamily="18" charset="0"/>
              </a:rPr>
              <a:t> 560m</a:t>
            </a:r>
            <a:r>
              <a:rPr lang="en-US" sz="2200" baseline="30000" dirty="0">
                <a:latin typeface="Times New Roman" pitchFamily="18" charset="0"/>
              </a:rPr>
              <a:t>2</a:t>
            </a:r>
            <a:r>
              <a:rPr lang="en-US" sz="2200" dirty="0">
                <a:latin typeface="Times New Roman" pitchFamily="18" charset="0"/>
              </a:rPr>
              <a:t> ?                                       </a:t>
            </a:r>
          </a:p>
        </p:txBody>
      </p:sp>
      <p:sp>
        <p:nvSpPr>
          <p:cNvPr id="8" name="Rectangle 6"/>
          <p:cNvSpPr>
            <a:spLocks noChangeArrowheads="1"/>
          </p:cNvSpPr>
          <p:nvPr/>
        </p:nvSpPr>
        <p:spPr bwMode="auto">
          <a:xfrm>
            <a:off x="5257800" y="914400"/>
            <a:ext cx="3276600" cy="2362200"/>
          </a:xfrm>
          <a:prstGeom prst="rect">
            <a:avLst/>
          </a:prstGeom>
          <a:solidFill>
            <a:srgbClr val="C0C0C0"/>
          </a:solidFill>
          <a:ln w="28575">
            <a:solidFill>
              <a:schemeClr val="tx1"/>
            </a:solidFill>
            <a:miter lim="800000"/>
            <a:headEnd/>
            <a:tailEnd/>
          </a:ln>
        </p:spPr>
        <p:txBody>
          <a:bodyPr wrap="none" anchor="ctr"/>
          <a:lstStyle/>
          <a:p>
            <a:pPr eaLnBrk="1" hangingPunct="1"/>
            <a:endParaRPr lang="vi-VN" sz="1800" b="1">
              <a:latin typeface="Times New Roman" pitchFamily="18" charset="0"/>
            </a:endParaRPr>
          </a:p>
        </p:txBody>
      </p:sp>
      <p:sp>
        <p:nvSpPr>
          <p:cNvPr id="9" name="Rectangle 7"/>
          <p:cNvSpPr>
            <a:spLocks noChangeArrowheads="1"/>
          </p:cNvSpPr>
          <p:nvPr/>
        </p:nvSpPr>
        <p:spPr bwMode="auto">
          <a:xfrm>
            <a:off x="5892800" y="1460500"/>
            <a:ext cx="2057400" cy="1295400"/>
          </a:xfrm>
          <a:prstGeom prst="rect">
            <a:avLst/>
          </a:prstGeom>
          <a:solidFill>
            <a:srgbClr val="008000"/>
          </a:solidFill>
          <a:ln w="28575">
            <a:solidFill>
              <a:schemeClr val="tx1"/>
            </a:solidFill>
            <a:miter lim="800000"/>
            <a:headEnd/>
            <a:tailEnd/>
          </a:ln>
        </p:spPr>
        <p:txBody>
          <a:bodyPr wrap="none" anchor="ctr"/>
          <a:lstStyle/>
          <a:p>
            <a:pPr algn="ctr" eaLnBrk="1" hangingPunct="1"/>
            <a:endParaRPr lang="vi-VN" sz="1800">
              <a:latin typeface="Times New Roman" pitchFamily="18" charset="0"/>
            </a:endParaRPr>
          </a:p>
        </p:txBody>
      </p:sp>
      <p:grpSp>
        <p:nvGrpSpPr>
          <p:cNvPr id="10" name="Group 33"/>
          <p:cNvGrpSpPr>
            <a:grpSpLocks/>
          </p:cNvGrpSpPr>
          <p:nvPr/>
        </p:nvGrpSpPr>
        <p:grpSpPr bwMode="auto">
          <a:xfrm>
            <a:off x="5270500" y="914400"/>
            <a:ext cx="3276600" cy="2374900"/>
            <a:chOff x="3320" y="576"/>
            <a:chExt cx="2064" cy="1496"/>
          </a:xfrm>
        </p:grpSpPr>
        <p:sp>
          <p:nvSpPr>
            <p:cNvPr id="11" name="Line 13"/>
            <p:cNvSpPr>
              <a:spLocks noChangeShapeType="1"/>
            </p:cNvSpPr>
            <p:nvPr/>
          </p:nvSpPr>
          <p:spPr bwMode="auto">
            <a:xfrm>
              <a:off x="4368" y="576"/>
              <a:ext cx="0" cy="33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12" name="Line 14"/>
            <p:cNvSpPr>
              <a:spLocks noChangeShapeType="1"/>
            </p:cNvSpPr>
            <p:nvPr/>
          </p:nvSpPr>
          <p:spPr bwMode="auto">
            <a:xfrm>
              <a:off x="4392" y="1736"/>
              <a:ext cx="0" cy="33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13" name="Line 15"/>
            <p:cNvSpPr>
              <a:spLocks noChangeShapeType="1"/>
            </p:cNvSpPr>
            <p:nvPr/>
          </p:nvSpPr>
          <p:spPr bwMode="auto">
            <a:xfrm>
              <a:off x="3320" y="1312"/>
              <a:ext cx="384"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14" name="Line 16"/>
            <p:cNvSpPr>
              <a:spLocks noChangeShapeType="1"/>
            </p:cNvSpPr>
            <p:nvPr/>
          </p:nvSpPr>
          <p:spPr bwMode="auto">
            <a:xfrm flipV="1">
              <a:off x="5000" y="1320"/>
              <a:ext cx="384"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vi-VN"/>
            </a:p>
          </p:txBody>
        </p:sp>
      </p:grpSp>
      <p:sp>
        <p:nvSpPr>
          <p:cNvPr id="15" name="Text Box 17"/>
          <p:cNvSpPr txBox="1">
            <a:spLocks noChangeArrowheads="1"/>
          </p:cNvSpPr>
          <p:nvPr/>
        </p:nvSpPr>
        <p:spPr bwMode="auto">
          <a:xfrm>
            <a:off x="6997700" y="10033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sz="1800" b="1" dirty="0">
                <a:solidFill>
                  <a:srgbClr val="FF0000"/>
                </a:solidFill>
                <a:latin typeface="Times New Roman" pitchFamily="18" charset="0"/>
              </a:rPr>
              <a:t>x</a:t>
            </a:r>
          </a:p>
        </p:txBody>
      </p:sp>
      <p:sp>
        <p:nvSpPr>
          <p:cNvPr id="16" name="Text Box 18"/>
          <p:cNvSpPr txBox="1">
            <a:spLocks noChangeArrowheads="1"/>
          </p:cNvSpPr>
          <p:nvPr/>
        </p:nvSpPr>
        <p:spPr bwMode="auto">
          <a:xfrm>
            <a:off x="8102600" y="17272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sz="1800" b="1">
                <a:solidFill>
                  <a:srgbClr val="FF0000"/>
                </a:solidFill>
                <a:latin typeface="Times New Roman" pitchFamily="18" charset="0"/>
              </a:rPr>
              <a:t>x</a:t>
            </a:r>
          </a:p>
        </p:txBody>
      </p:sp>
      <p:sp>
        <p:nvSpPr>
          <p:cNvPr id="17" name="Text Box 19"/>
          <p:cNvSpPr txBox="1">
            <a:spLocks noChangeArrowheads="1"/>
          </p:cNvSpPr>
          <p:nvPr/>
        </p:nvSpPr>
        <p:spPr bwMode="auto">
          <a:xfrm>
            <a:off x="5435600" y="17272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sz="1800" b="1">
                <a:solidFill>
                  <a:srgbClr val="FF0000"/>
                </a:solidFill>
                <a:latin typeface="Times New Roman" pitchFamily="18" charset="0"/>
              </a:rPr>
              <a:t>x</a:t>
            </a:r>
          </a:p>
        </p:txBody>
      </p:sp>
      <p:sp>
        <p:nvSpPr>
          <p:cNvPr id="18" name="Text Box 20"/>
          <p:cNvSpPr txBox="1">
            <a:spLocks noChangeArrowheads="1"/>
          </p:cNvSpPr>
          <p:nvPr/>
        </p:nvSpPr>
        <p:spPr bwMode="auto">
          <a:xfrm>
            <a:off x="7023100" y="28067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sz="1800" b="1" dirty="0">
                <a:solidFill>
                  <a:srgbClr val="FF0000"/>
                </a:solidFill>
                <a:latin typeface="Times New Roman" pitchFamily="18" charset="0"/>
              </a:rPr>
              <a:t>x</a:t>
            </a:r>
          </a:p>
        </p:txBody>
      </p:sp>
      <p:sp>
        <p:nvSpPr>
          <p:cNvPr id="23" name="Line 32"/>
          <p:cNvSpPr>
            <a:spLocks noChangeShapeType="1"/>
          </p:cNvSpPr>
          <p:nvPr/>
        </p:nvSpPr>
        <p:spPr bwMode="auto">
          <a:xfrm>
            <a:off x="4724400" y="596900"/>
            <a:ext cx="0" cy="269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nvGrpSpPr>
          <p:cNvPr id="25" name="Group 42"/>
          <p:cNvGrpSpPr>
            <a:grpSpLocks/>
          </p:cNvGrpSpPr>
          <p:nvPr/>
        </p:nvGrpSpPr>
        <p:grpSpPr bwMode="auto">
          <a:xfrm>
            <a:off x="4659313" y="557213"/>
            <a:ext cx="3875088" cy="2719387"/>
            <a:chOff x="2935" y="351"/>
            <a:chExt cx="2441" cy="1713"/>
          </a:xfrm>
        </p:grpSpPr>
        <p:sp>
          <p:nvSpPr>
            <p:cNvPr id="26" name="Text Box 24"/>
            <p:cNvSpPr txBox="1">
              <a:spLocks noChangeArrowheads="1"/>
            </p:cNvSpPr>
            <p:nvPr/>
          </p:nvSpPr>
          <p:spPr bwMode="auto">
            <a:xfrm>
              <a:off x="4214" y="351"/>
              <a:ext cx="396" cy="23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sz="1800" b="1" dirty="0">
                  <a:solidFill>
                    <a:srgbClr val="FF0000"/>
                  </a:solidFill>
                  <a:latin typeface="Times New Roman" pitchFamily="18" charset="0"/>
                </a:rPr>
                <a:t>32m</a:t>
              </a:r>
            </a:p>
          </p:txBody>
        </p:sp>
        <p:sp>
          <p:nvSpPr>
            <p:cNvPr id="27" name="Text Box 25"/>
            <p:cNvSpPr txBox="1">
              <a:spLocks noChangeArrowheads="1"/>
            </p:cNvSpPr>
            <p:nvPr/>
          </p:nvSpPr>
          <p:spPr bwMode="auto">
            <a:xfrm>
              <a:off x="2935" y="1168"/>
              <a:ext cx="383" cy="23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sz="1800" b="1" dirty="0">
                  <a:solidFill>
                    <a:srgbClr val="FF0000"/>
                  </a:solidFill>
                  <a:latin typeface="Times New Roman" pitchFamily="18" charset="0"/>
                </a:rPr>
                <a:t>24m</a:t>
              </a:r>
            </a:p>
          </p:txBody>
        </p:sp>
        <p:grpSp>
          <p:nvGrpSpPr>
            <p:cNvPr id="28" name="Group 41"/>
            <p:cNvGrpSpPr>
              <a:grpSpLocks/>
            </p:cNvGrpSpPr>
            <p:nvPr/>
          </p:nvGrpSpPr>
          <p:grpSpPr bwMode="auto">
            <a:xfrm>
              <a:off x="3120" y="480"/>
              <a:ext cx="2256" cy="1584"/>
              <a:chOff x="3120" y="480"/>
              <a:chExt cx="2256" cy="1584"/>
            </a:xfrm>
          </p:grpSpPr>
          <p:sp>
            <p:nvSpPr>
              <p:cNvPr id="29" name="Line 36"/>
              <p:cNvSpPr>
                <a:spLocks noChangeShapeType="1"/>
              </p:cNvSpPr>
              <p:nvPr/>
            </p:nvSpPr>
            <p:spPr bwMode="auto">
              <a:xfrm>
                <a:off x="3120" y="1392"/>
                <a:ext cx="0" cy="6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30" name="Line 37"/>
              <p:cNvSpPr>
                <a:spLocks noChangeShapeType="1"/>
              </p:cNvSpPr>
              <p:nvPr/>
            </p:nvSpPr>
            <p:spPr bwMode="auto">
              <a:xfrm flipV="1">
                <a:off x="3120" y="576"/>
                <a:ext cx="0" cy="6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31" name="Line 38"/>
              <p:cNvSpPr>
                <a:spLocks noChangeShapeType="1"/>
              </p:cNvSpPr>
              <p:nvPr/>
            </p:nvSpPr>
            <p:spPr bwMode="auto">
              <a:xfrm>
                <a:off x="4656" y="480"/>
                <a:ext cx="72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32" name="Line 39"/>
              <p:cNvSpPr>
                <a:spLocks noChangeShapeType="1"/>
              </p:cNvSpPr>
              <p:nvPr/>
            </p:nvSpPr>
            <p:spPr bwMode="auto">
              <a:xfrm flipH="1">
                <a:off x="3312" y="480"/>
                <a:ext cx="9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grpSp>
      </p:grpSp>
      <p:sp>
        <p:nvSpPr>
          <p:cNvPr id="36" name="Line 50"/>
          <p:cNvSpPr>
            <a:spLocks noChangeShapeType="1"/>
          </p:cNvSpPr>
          <p:nvPr/>
        </p:nvSpPr>
        <p:spPr bwMode="auto">
          <a:xfrm>
            <a:off x="5257800" y="1447800"/>
            <a:ext cx="609600" cy="0"/>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37" name="Line 51"/>
          <p:cNvSpPr>
            <a:spLocks noChangeShapeType="1"/>
          </p:cNvSpPr>
          <p:nvPr/>
        </p:nvSpPr>
        <p:spPr bwMode="auto">
          <a:xfrm flipH="1">
            <a:off x="7937500" y="1447800"/>
            <a:ext cx="596900" cy="0"/>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38" name="Line 52"/>
          <p:cNvSpPr>
            <a:spLocks noChangeShapeType="1"/>
          </p:cNvSpPr>
          <p:nvPr/>
        </p:nvSpPr>
        <p:spPr bwMode="auto">
          <a:xfrm>
            <a:off x="5880100" y="1460500"/>
            <a:ext cx="2082800"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9" name="Line 54"/>
          <p:cNvSpPr>
            <a:spLocks noChangeShapeType="1"/>
          </p:cNvSpPr>
          <p:nvPr/>
        </p:nvSpPr>
        <p:spPr bwMode="auto">
          <a:xfrm flipH="1">
            <a:off x="5892800" y="914400"/>
            <a:ext cx="0" cy="533400"/>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40" name="Line 55"/>
          <p:cNvSpPr>
            <a:spLocks noChangeShapeType="1"/>
          </p:cNvSpPr>
          <p:nvPr/>
        </p:nvSpPr>
        <p:spPr bwMode="auto">
          <a:xfrm flipH="1">
            <a:off x="5867400" y="2743200"/>
            <a:ext cx="0" cy="533400"/>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41" name="Line 56"/>
          <p:cNvSpPr>
            <a:spLocks noChangeShapeType="1"/>
          </p:cNvSpPr>
          <p:nvPr/>
        </p:nvSpPr>
        <p:spPr bwMode="auto">
          <a:xfrm>
            <a:off x="5892800" y="1460500"/>
            <a:ext cx="0" cy="129540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2" name="Text Box 57"/>
          <p:cNvSpPr txBox="1">
            <a:spLocks noChangeArrowheads="1"/>
          </p:cNvSpPr>
          <p:nvPr/>
        </p:nvSpPr>
        <p:spPr bwMode="auto">
          <a:xfrm>
            <a:off x="6578600" y="1892300"/>
            <a:ext cx="1117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400" b="1" dirty="0">
                <a:solidFill>
                  <a:schemeClr val="bg1"/>
                </a:solidFill>
                <a:latin typeface="Times New Roman" pitchFamily="18" charset="0"/>
              </a:rPr>
              <a:t>560m</a:t>
            </a:r>
            <a:r>
              <a:rPr lang="en-US" sz="2400" b="1" baseline="30000" dirty="0">
                <a:solidFill>
                  <a:schemeClr val="bg1"/>
                </a:solidFill>
                <a:latin typeface="Times New Roman" pitchFamily="18" charset="0"/>
              </a:rPr>
              <a:t>2</a:t>
            </a:r>
            <a:endParaRPr lang="en-US" sz="2400" b="1" dirty="0">
              <a:solidFill>
                <a:schemeClr val="bg1"/>
              </a:solidFill>
              <a:latin typeface="Times New Roman" pitchFamily="18" charset="0"/>
            </a:endParaRPr>
          </a:p>
        </p:txBody>
      </p:sp>
      <p:sp>
        <p:nvSpPr>
          <p:cNvPr id="43" name="Text Box 60"/>
          <p:cNvSpPr txBox="1">
            <a:spLocks noChangeArrowheads="1"/>
          </p:cNvSpPr>
          <p:nvPr/>
        </p:nvSpPr>
        <p:spPr bwMode="auto">
          <a:xfrm>
            <a:off x="8077200" y="19812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400" b="1" dirty="0">
                <a:solidFill>
                  <a:srgbClr val="FF0000"/>
                </a:solidFill>
                <a:latin typeface="Times New Roman" pitchFamily="18" charset="0"/>
              </a:rPr>
              <a:t>?</a:t>
            </a:r>
          </a:p>
        </p:txBody>
      </p:sp>
      <p:sp>
        <p:nvSpPr>
          <p:cNvPr id="44" name="Text Box 61"/>
          <p:cNvSpPr txBox="1">
            <a:spLocks noChangeArrowheads="1"/>
          </p:cNvSpPr>
          <p:nvPr/>
        </p:nvSpPr>
        <p:spPr bwMode="auto">
          <a:xfrm>
            <a:off x="6553200" y="9652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400" b="1" dirty="0">
                <a:solidFill>
                  <a:srgbClr val="FF0000"/>
                </a:solidFill>
                <a:latin typeface="Times New Roman" pitchFamily="18" charset="0"/>
              </a:rPr>
              <a:t>?</a:t>
            </a:r>
          </a:p>
        </p:txBody>
      </p:sp>
      <p:sp>
        <p:nvSpPr>
          <p:cNvPr id="45" name="Text Box 62"/>
          <p:cNvSpPr txBox="1">
            <a:spLocks noChangeArrowheads="1"/>
          </p:cNvSpPr>
          <p:nvPr/>
        </p:nvSpPr>
        <p:spPr bwMode="auto">
          <a:xfrm>
            <a:off x="6629400" y="27686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400" b="1" dirty="0">
                <a:solidFill>
                  <a:srgbClr val="FF0000"/>
                </a:solidFill>
                <a:latin typeface="Times New Roman" pitchFamily="18" charset="0"/>
              </a:rPr>
              <a:t>?</a:t>
            </a:r>
          </a:p>
        </p:txBody>
      </p:sp>
      <p:sp>
        <p:nvSpPr>
          <p:cNvPr id="46" name="Text Box 63"/>
          <p:cNvSpPr txBox="1">
            <a:spLocks noChangeArrowheads="1"/>
          </p:cNvSpPr>
          <p:nvPr/>
        </p:nvSpPr>
        <p:spPr bwMode="auto">
          <a:xfrm>
            <a:off x="5410200" y="19812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400" b="1">
                <a:solidFill>
                  <a:srgbClr val="FF0000"/>
                </a:solidFill>
                <a:latin typeface="Times New Roman" pitchFamily="18" charset="0"/>
              </a:rPr>
              <a:t>?</a:t>
            </a:r>
          </a:p>
        </p:txBody>
      </p:sp>
      <p:sp>
        <p:nvSpPr>
          <p:cNvPr id="2" name="TextBox 1"/>
          <p:cNvSpPr txBox="1"/>
          <p:nvPr/>
        </p:nvSpPr>
        <p:spPr>
          <a:xfrm>
            <a:off x="5943600" y="2373868"/>
            <a:ext cx="850900" cy="369332"/>
          </a:xfrm>
          <a:prstGeom prst="rect">
            <a:avLst/>
          </a:prstGeom>
          <a:solidFill>
            <a:srgbClr val="FFFF00"/>
          </a:solidFill>
        </p:spPr>
        <p:txBody>
          <a:bodyPr wrap="square" rtlCol="0">
            <a:spAutoFit/>
          </a:bodyPr>
          <a:lstStyle/>
          <a:p>
            <a:r>
              <a:rPr lang="en-US" sz="1800" b="1" dirty="0">
                <a:solidFill>
                  <a:srgbClr val="FF0000"/>
                </a:solidFill>
              </a:rPr>
              <a:t>24-2x</a:t>
            </a:r>
            <a:endParaRPr lang="vi-VN" sz="1800" b="1" dirty="0">
              <a:solidFill>
                <a:srgbClr val="FF0000"/>
              </a:solidFill>
            </a:endParaRPr>
          </a:p>
        </p:txBody>
      </p:sp>
      <p:sp>
        <p:nvSpPr>
          <p:cNvPr id="49" name="TextBox 48"/>
          <p:cNvSpPr txBox="1"/>
          <p:nvPr/>
        </p:nvSpPr>
        <p:spPr>
          <a:xfrm>
            <a:off x="7073900" y="1521154"/>
            <a:ext cx="850900" cy="369332"/>
          </a:xfrm>
          <a:prstGeom prst="rect">
            <a:avLst/>
          </a:prstGeom>
          <a:solidFill>
            <a:srgbClr val="FFFF00"/>
          </a:solidFill>
        </p:spPr>
        <p:txBody>
          <a:bodyPr wrap="square" rtlCol="0">
            <a:spAutoFit/>
          </a:bodyPr>
          <a:lstStyle/>
          <a:p>
            <a:r>
              <a:rPr lang="en-US" sz="1800" b="1" dirty="0">
                <a:solidFill>
                  <a:srgbClr val="FF0000"/>
                </a:solidFill>
              </a:rPr>
              <a:t>32-2x</a:t>
            </a:r>
            <a:endParaRPr lang="vi-VN" sz="1800" b="1" dirty="0">
              <a:solidFill>
                <a:srgbClr val="FF0000"/>
              </a:solidFill>
            </a:endParaRPr>
          </a:p>
        </p:txBody>
      </p:sp>
      <p:sp>
        <p:nvSpPr>
          <p:cNvPr id="51" name="Text Box 34"/>
          <p:cNvSpPr txBox="1">
            <a:spLocks noChangeArrowheads="1"/>
          </p:cNvSpPr>
          <p:nvPr/>
        </p:nvSpPr>
        <p:spPr bwMode="auto">
          <a:xfrm>
            <a:off x="1219199" y="3886200"/>
            <a:ext cx="46609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400" b="1" dirty="0" err="1">
                <a:latin typeface="Times New Roman" pitchFamily="18" charset="0"/>
              </a:rPr>
              <a:t>Phần</a:t>
            </a:r>
            <a:r>
              <a:rPr lang="en-US" sz="2400" b="1" dirty="0">
                <a:latin typeface="Times New Roman" pitchFamily="18" charset="0"/>
              </a:rPr>
              <a:t> </a:t>
            </a:r>
            <a:r>
              <a:rPr lang="en-US" sz="2400" b="1" dirty="0" err="1">
                <a:latin typeface="Times New Roman" pitchFamily="18" charset="0"/>
              </a:rPr>
              <a:t>đất</a:t>
            </a:r>
            <a:r>
              <a:rPr lang="en-US" sz="2400" b="1" dirty="0">
                <a:latin typeface="Times New Roman" pitchFamily="18" charset="0"/>
              </a:rPr>
              <a:t> </a:t>
            </a:r>
            <a:r>
              <a:rPr lang="en-US" sz="2400" b="1" dirty="0" err="1">
                <a:latin typeface="Times New Roman" pitchFamily="18" charset="0"/>
              </a:rPr>
              <a:t>còn</a:t>
            </a:r>
            <a:r>
              <a:rPr lang="en-US" sz="2400" b="1" dirty="0">
                <a:latin typeface="Times New Roman" pitchFamily="18" charset="0"/>
              </a:rPr>
              <a:t> </a:t>
            </a:r>
            <a:r>
              <a:rPr lang="en-US" sz="2400" b="1" dirty="0" err="1">
                <a:latin typeface="Times New Roman" pitchFamily="18" charset="0"/>
              </a:rPr>
              <a:t>lại</a:t>
            </a:r>
            <a:r>
              <a:rPr lang="en-US" sz="2400" b="1" dirty="0">
                <a:latin typeface="Times New Roman" pitchFamily="18" charset="0"/>
              </a:rPr>
              <a:t> </a:t>
            </a:r>
            <a:r>
              <a:rPr lang="en-US" sz="2400" b="1" dirty="0" err="1">
                <a:latin typeface="Times New Roman" pitchFamily="18" charset="0"/>
              </a:rPr>
              <a:t>có</a:t>
            </a:r>
            <a:r>
              <a:rPr lang="en-US" sz="2400" b="1" dirty="0">
                <a:latin typeface="Times New Roman" pitchFamily="18" charset="0"/>
              </a:rPr>
              <a:t> </a:t>
            </a:r>
            <a:r>
              <a:rPr lang="en-US" sz="2400" b="1" dirty="0" err="1">
                <a:latin typeface="Times New Roman" pitchFamily="18" charset="0"/>
              </a:rPr>
              <a:t>chiều</a:t>
            </a:r>
            <a:r>
              <a:rPr lang="en-US" sz="2400" b="1" dirty="0">
                <a:latin typeface="Times New Roman" pitchFamily="18" charset="0"/>
              </a:rPr>
              <a:t> </a:t>
            </a:r>
            <a:r>
              <a:rPr lang="en-US" sz="2400" b="1" dirty="0" err="1">
                <a:latin typeface="Times New Roman" pitchFamily="18" charset="0"/>
              </a:rPr>
              <a:t>dài</a:t>
            </a:r>
            <a:r>
              <a:rPr lang="en-US" sz="2400" b="1" dirty="0">
                <a:latin typeface="Times New Roman" pitchFamily="18" charset="0"/>
              </a:rPr>
              <a:t> </a:t>
            </a:r>
            <a:r>
              <a:rPr lang="en-US" sz="2400" b="1" dirty="0" err="1">
                <a:latin typeface="Times New Roman" pitchFamily="18" charset="0"/>
              </a:rPr>
              <a:t>là</a:t>
            </a:r>
            <a:r>
              <a:rPr lang="en-US" sz="2400" b="1" dirty="0">
                <a:latin typeface="Times New Roman" pitchFamily="18" charset="0"/>
              </a:rPr>
              <a:t>: </a:t>
            </a:r>
          </a:p>
        </p:txBody>
      </p:sp>
      <p:sp>
        <p:nvSpPr>
          <p:cNvPr id="52" name="Text Box 48"/>
          <p:cNvSpPr txBox="1">
            <a:spLocks noChangeArrowheads="1"/>
          </p:cNvSpPr>
          <p:nvPr/>
        </p:nvSpPr>
        <p:spPr bwMode="auto">
          <a:xfrm>
            <a:off x="6248400" y="3567170"/>
            <a:ext cx="2286000" cy="330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lnSpc>
                <a:spcPct val="60000"/>
              </a:lnSpc>
              <a:spcBef>
                <a:spcPct val="50000"/>
              </a:spcBef>
            </a:pPr>
            <a:r>
              <a:rPr lang="en-US" sz="2400" b="1" dirty="0">
                <a:solidFill>
                  <a:srgbClr val="FF0000"/>
                </a:solidFill>
                <a:latin typeface="Times New Roman" pitchFamily="18" charset="0"/>
              </a:rPr>
              <a:t>   (0 &lt; x &lt; 12)</a:t>
            </a:r>
          </a:p>
        </p:txBody>
      </p:sp>
      <p:sp>
        <p:nvSpPr>
          <p:cNvPr id="53" name="Text Box 49"/>
          <p:cNvSpPr txBox="1">
            <a:spLocks noChangeArrowheads="1"/>
          </p:cNvSpPr>
          <p:nvPr/>
        </p:nvSpPr>
        <p:spPr bwMode="auto">
          <a:xfrm>
            <a:off x="1307068" y="3581400"/>
            <a:ext cx="5246132"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lnSpc>
                <a:spcPct val="60000"/>
              </a:lnSpc>
              <a:spcBef>
                <a:spcPct val="50000"/>
              </a:spcBef>
            </a:pPr>
            <a:r>
              <a:rPr lang="en-US" sz="2400" b="1" dirty="0" err="1">
                <a:latin typeface="Times New Roman" pitchFamily="18" charset="0"/>
              </a:rPr>
              <a:t>Gọi</a:t>
            </a:r>
            <a:r>
              <a:rPr lang="en-US" sz="2400" b="1" dirty="0">
                <a:latin typeface="Times New Roman" pitchFamily="18" charset="0"/>
              </a:rPr>
              <a:t> </a:t>
            </a:r>
            <a:r>
              <a:rPr lang="en-US" sz="2400" b="1" dirty="0" err="1">
                <a:latin typeface="Times New Roman" pitchFamily="18" charset="0"/>
              </a:rPr>
              <a:t>bề</a:t>
            </a:r>
            <a:r>
              <a:rPr lang="en-US" sz="2400" b="1" dirty="0">
                <a:latin typeface="Times New Roman" pitchFamily="18" charset="0"/>
              </a:rPr>
              <a:t> </a:t>
            </a:r>
            <a:r>
              <a:rPr lang="en-US" sz="2400" b="1" dirty="0" err="1">
                <a:latin typeface="Times New Roman" pitchFamily="18" charset="0"/>
              </a:rPr>
              <a:t>rộng</a:t>
            </a:r>
            <a:r>
              <a:rPr lang="en-US" sz="2400" b="1" dirty="0">
                <a:latin typeface="Times New Roman" pitchFamily="18" charset="0"/>
              </a:rPr>
              <a:t> </a:t>
            </a:r>
            <a:r>
              <a:rPr lang="en-US" sz="2400" b="1" dirty="0" err="1">
                <a:latin typeface="Times New Roman" pitchFamily="18" charset="0"/>
              </a:rPr>
              <a:t>của</a:t>
            </a:r>
            <a:r>
              <a:rPr lang="en-US" sz="2400" b="1" dirty="0">
                <a:latin typeface="Times New Roman" pitchFamily="18" charset="0"/>
              </a:rPr>
              <a:t> </a:t>
            </a:r>
            <a:r>
              <a:rPr lang="en-US" sz="2400" b="1" dirty="0" err="1">
                <a:latin typeface="Times New Roman" pitchFamily="18" charset="0"/>
              </a:rPr>
              <a:t>mặt</a:t>
            </a:r>
            <a:r>
              <a:rPr lang="en-US" sz="2400" b="1" dirty="0">
                <a:latin typeface="Times New Roman" pitchFamily="18" charset="0"/>
              </a:rPr>
              <a:t> </a:t>
            </a:r>
            <a:r>
              <a:rPr lang="en-US" sz="2400" b="1" dirty="0" err="1">
                <a:latin typeface="Times New Roman" pitchFamily="18" charset="0"/>
              </a:rPr>
              <a:t>đường</a:t>
            </a:r>
            <a:r>
              <a:rPr lang="en-US" sz="2400" b="1" dirty="0">
                <a:latin typeface="Times New Roman" pitchFamily="18" charset="0"/>
              </a:rPr>
              <a:t> </a:t>
            </a:r>
            <a:r>
              <a:rPr lang="en-US" sz="2400" b="1" dirty="0" err="1">
                <a:latin typeface="Times New Roman" pitchFamily="18" charset="0"/>
              </a:rPr>
              <a:t>là</a:t>
            </a:r>
            <a:r>
              <a:rPr lang="en-US" sz="2400" b="1" dirty="0">
                <a:latin typeface="Times New Roman" pitchFamily="18" charset="0"/>
              </a:rPr>
              <a:t> : </a:t>
            </a:r>
            <a:r>
              <a:rPr lang="en-US" sz="2400" b="1" dirty="0">
                <a:solidFill>
                  <a:srgbClr val="FF0000"/>
                </a:solidFill>
                <a:latin typeface="Times New Roman" pitchFamily="18" charset="0"/>
              </a:rPr>
              <a:t>x </a:t>
            </a:r>
            <a:r>
              <a:rPr lang="en-US" sz="2400" b="1" dirty="0">
                <a:latin typeface="Times New Roman" pitchFamily="18" charset="0"/>
              </a:rPr>
              <a:t>(m)</a:t>
            </a:r>
          </a:p>
        </p:txBody>
      </p:sp>
      <p:sp>
        <p:nvSpPr>
          <p:cNvPr id="4" name="TextBox 3"/>
          <p:cNvSpPr txBox="1"/>
          <p:nvPr/>
        </p:nvSpPr>
        <p:spPr>
          <a:xfrm>
            <a:off x="5386627" y="3921578"/>
            <a:ext cx="2095499" cy="461665"/>
          </a:xfrm>
          <a:prstGeom prst="rect">
            <a:avLst/>
          </a:prstGeom>
          <a:noFill/>
        </p:spPr>
        <p:txBody>
          <a:bodyPr wrap="square" rtlCol="0">
            <a:spAutoFit/>
          </a:bodyPr>
          <a:lstStyle/>
          <a:p>
            <a:r>
              <a:rPr lang="en-US" sz="2400" b="1" dirty="0">
                <a:solidFill>
                  <a:srgbClr val="FF0000"/>
                </a:solidFill>
              </a:rPr>
              <a:t>32 - 2x (m)</a:t>
            </a:r>
          </a:p>
        </p:txBody>
      </p:sp>
      <p:sp>
        <p:nvSpPr>
          <p:cNvPr id="56" name="Text Box 34"/>
          <p:cNvSpPr txBox="1">
            <a:spLocks noChangeArrowheads="1"/>
          </p:cNvSpPr>
          <p:nvPr/>
        </p:nvSpPr>
        <p:spPr bwMode="auto">
          <a:xfrm>
            <a:off x="1219199" y="4400381"/>
            <a:ext cx="46609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400" b="1" dirty="0" err="1">
                <a:latin typeface="Times New Roman" pitchFamily="18" charset="0"/>
              </a:rPr>
              <a:t>Phần</a:t>
            </a:r>
            <a:r>
              <a:rPr lang="en-US" sz="2400" b="1" dirty="0">
                <a:latin typeface="Times New Roman" pitchFamily="18" charset="0"/>
              </a:rPr>
              <a:t> </a:t>
            </a:r>
            <a:r>
              <a:rPr lang="en-US" sz="2400" b="1" dirty="0" err="1">
                <a:latin typeface="Times New Roman" pitchFamily="18" charset="0"/>
              </a:rPr>
              <a:t>đất</a:t>
            </a:r>
            <a:r>
              <a:rPr lang="en-US" sz="2400" b="1" dirty="0">
                <a:latin typeface="Times New Roman" pitchFamily="18" charset="0"/>
              </a:rPr>
              <a:t> </a:t>
            </a:r>
            <a:r>
              <a:rPr lang="en-US" sz="2400" b="1" dirty="0" err="1">
                <a:latin typeface="Times New Roman" pitchFamily="18" charset="0"/>
              </a:rPr>
              <a:t>còn</a:t>
            </a:r>
            <a:r>
              <a:rPr lang="en-US" sz="2400" b="1" dirty="0">
                <a:latin typeface="Times New Roman" pitchFamily="18" charset="0"/>
              </a:rPr>
              <a:t> </a:t>
            </a:r>
            <a:r>
              <a:rPr lang="en-US" sz="2400" b="1" dirty="0" err="1">
                <a:latin typeface="Times New Roman" pitchFamily="18" charset="0"/>
              </a:rPr>
              <a:t>lại</a:t>
            </a:r>
            <a:r>
              <a:rPr lang="en-US" sz="2400" b="1" dirty="0">
                <a:latin typeface="Times New Roman" pitchFamily="18" charset="0"/>
              </a:rPr>
              <a:t> </a:t>
            </a:r>
            <a:r>
              <a:rPr lang="en-US" sz="2400" b="1" dirty="0" err="1">
                <a:latin typeface="Times New Roman" pitchFamily="18" charset="0"/>
              </a:rPr>
              <a:t>có</a:t>
            </a:r>
            <a:r>
              <a:rPr lang="en-US" sz="2400" b="1" dirty="0">
                <a:latin typeface="Times New Roman" pitchFamily="18" charset="0"/>
              </a:rPr>
              <a:t> </a:t>
            </a:r>
            <a:r>
              <a:rPr lang="en-US" sz="2400" b="1" dirty="0" err="1">
                <a:latin typeface="Times New Roman" pitchFamily="18" charset="0"/>
              </a:rPr>
              <a:t>chiều</a:t>
            </a:r>
            <a:r>
              <a:rPr lang="en-US" sz="2400" b="1" dirty="0">
                <a:latin typeface="Times New Roman" pitchFamily="18" charset="0"/>
              </a:rPr>
              <a:t> </a:t>
            </a:r>
            <a:r>
              <a:rPr lang="en-US" sz="2400" b="1" dirty="0" err="1">
                <a:latin typeface="Times New Roman" pitchFamily="18" charset="0"/>
              </a:rPr>
              <a:t>rộng</a:t>
            </a:r>
            <a:r>
              <a:rPr lang="en-US" sz="2400" b="1" dirty="0">
                <a:latin typeface="Times New Roman" pitchFamily="18" charset="0"/>
              </a:rPr>
              <a:t> </a:t>
            </a:r>
            <a:r>
              <a:rPr lang="en-US" sz="2400" b="1" dirty="0" err="1">
                <a:latin typeface="Times New Roman" pitchFamily="18" charset="0"/>
              </a:rPr>
              <a:t>là</a:t>
            </a:r>
            <a:r>
              <a:rPr lang="en-US" sz="2400" b="1" dirty="0">
                <a:latin typeface="Times New Roman" pitchFamily="18" charset="0"/>
              </a:rPr>
              <a:t>: </a:t>
            </a:r>
          </a:p>
        </p:txBody>
      </p:sp>
      <p:sp>
        <p:nvSpPr>
          <p:cNvPr id="5" name="TextBox 4"/>
          <p:cNvSpPr txBox="1"/>
          <p:nvPr/>
        </p:nvSpPr>
        <p:spPr>
          <a:xfrm>
            <a:off x="5663818" y="4400381"/>
            <a:ext cx="1644134" cy="461665"/>
          </a:xfrm>
          <a:prstGeom prst="rect">
            <a:avLst/>
          </a:prstGeom>
          <a:noFill/>
        </p:spPr>
        <p:txBody>
          <a:bodyPr wrap="square" rtlCol="0">
            <a:spAutoFit/>
          </a:bodyPr>
          <a:lstStyle/>
          <a:p>
            <a:r>
              <a:rPr lang="en-US" sz="2400" b="1" dirty="0">
                <a:solidFill>
                  <a:srgbClr val="FF0000"/>
                </a:solidFill>
              </a:rPr>
              <a:t>24 - 2x (m)</a:t>
            </a:r>
          </a:p>
        </p:txBody>
      </p:sp>
      <p:sp>
        <p:nvSpPr>
          <p:cNvPr id="58" name="Text Box 34"/>
          <p:cNvSpPr txBox="1">
            <a:spLocks noChangeArrowheads="1"/>
          </p:cNvSpPr>
          <p:nvPr/>
        </p:nvSpPr>
        <p:spPr bwMode="auto">
          <a:xfrm>
            <a:off x="1219199" y="4879113"/>
            <a:ext cx="46609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400" b="1" dirty="0" err="1">
                <a:latin typeface="Times New Roman" pitchFamily="18" charset="0"/>
              </a:rPr>
              <a:t>Phần</a:t>
            </a:r>
            <a:r>
              <a:rPr lang="en-US" sz="2400" b="1" dirty="0">
                <a:latin typeface="Times New Roman" pitchFamily="18" charset="0"/>
              </a:rPr>
              <a:t> </a:t>
            </a:r>
            <a:r>
              <a:rPr lang="en-US" sz="2400" b="1" dirty="0" err="1">
                <a:latin typeface="Times New Roman" pitchFamily="18" charset="0"/>
              </a:rPr>
              <a:t>đất</a:t>
            </a:r>
            <a:r>
              <a:rPr lang="en-US" sz="2400" b="1" dirty="0">
                <a:latin typeface="Times New Roman" pitchFamily="18" charset="0"/>
              </a:rPr>
              <a:t> </a:t>
            </a:r>
            <a:r>
              <a:rPr lang="en-US" sz="2400" b="1" dirty="0" err="1">
                <a:latin typeface="Times New Roman" pitchFamily="18" charset="0"/>
              </a:rPr>
              <a:t>còn</a:t>
            </a:r>
            <a:r>
              <a:rPr lang="en-US" sz="2400" b="1" dirty="0">
                <a:latin typeface="Times New Roman" pitchFamily="18" charset="0"/>
              </a:rPr>
              <a:t> </a:t>
            </a:r>
            <a:r>
              <a:rPr lang="en-US" sz="2400" b="1" dirty="0" err="1">
                <a:latin typeface="Times New Roman" pitchFamily="18" charset="0"/>
              </a:rPr>
              <a:t>lại</a:t>
            </a:r>
            <a:r>
              <a:rPr lang="en-US" sz="2400" b="1" dirty="0">
                <a:latin typeface="Times New Roman" pitchFamily="18" charset="0"/>
              </a:rPr>
              <a:t> </a:t>
            </a:r>
            <a:r>
              <a:rPr lang="en-US" sz="2400" b="1" dirty="0" err="1">
                <a:latin typeface="Times New Roman" pitchFamily="18" charset="0"/>
              </a:rPr>
              <a:t>có</a:t>
            </a:r>
            <a:r>
              <a:rPr lang="en-US" sz="2400" b="1" dirty="0">
                <a:latin typeface="Times New Roman" pitchFamily="18" charset="0"/>
              </a:rPr>
              <a:t> </a:t>
            </a:r>
            <a:r>
              <a:rPr lang="en-US" sz="2400" b="1" dirty="0" err="1">
                <a:latin typeface="Times New Roman" pitchFamily="18" charset="0"/>
              </a:rPr>
              <a:t>Diện</a:t>
            </a:r>
            <a:r>
              <a:rPr lang="en-US" sz="2400" b="1" dirty="0">
                <a:latin typeface="Times New Roman" pitchFamily="18" charset="0"/>
              </a:rPr>
              <a:t> </a:t>
            </a:r>
            <a:r>
              <a:rPr lang="en-US" sz="2400" b="1" dirty="0" err="1">
                <a:latin typeface="Times New Roman" pitchFamily="18" charset="0"/>
              </a:rPr>
              <a:t>tích</a:t>
            </a:r>
            <a:r>
              <a:rPr lang="en-US" sz="2400" b="1" dirty="0">
                <a:latin typeface="Times New Roman" pitchFamily="18" charset="0"/>
              </a:rPr>
              <a:t> </a:t>
            </a:r>
            <a:r>
              <a:rPr lang="en-US" sz="2400" b="1" dirty="0" err="1">
                <a:latin typeface="Times New Roman" pitchFamily="18" charset="0"/>
              </a:rPr>
              <a:t>là</a:t>
            </a:r>
            <a:r>
              <a:rPr lang="en-US" sz="2400" b="1" dirty="0">
                <a:latin typeface="Times New Roman" pitchFamily="18" charset="0"/>
              </a:rPr>
              <a:t>: </a:t>
            </a:r>
          </a:p>
        </p:txBody>
      </p:sp>
      <p:sp>
        <p:nvSpPr>
          <p:cNvPr id="6" name="TextBox 5"/>
          <p:cNvSpPr txBox="1"/>
          <p:nvPr/>
        </p:nvSpPr>
        <p:spPr>
          <a:xfrm>
            <a:off x="5486400" y="4879113"/>
            <a:ext cx="2939534" cy="461665"/>
          </a:xfrm>
          <a:prstGeom prst="rect">
            <a:avLst/>
          </a:prstGeom>
          <a:noFill/>
        </p:spPr>
        <p:txBody>
          <a:bodyPr wrap="square" rtlCol="0">
            <a:spAutoFit/>
          </a:bodyPr>
          <a:lstStyle/>
          <a:p>
            <a:r>
              <a:rPr lang="en-US" sz="2400" b="1" dirty="0">
                <a:solidFill>
                  <a:srgbClr val="FF0000"/>
                </a:solidFill>
                <a:sym typeface="Wingdings" pitchFamily="2" charset="2"/>
              </a:rPr>
              <a:t>(32-2x)(24-2x) (m</a:t>
            </a:r>
            <a:r>
              <a:rPr lang="en-US" sz="2400" b="1" baseline="30000" dirty="0">
                <a:solidFill>
                  <a:srgbClr val="FF0000"/>
                </a:solidFill>
                <a:sym typeface="Wingdings" pitchFamily="2" charset="2"/>
              </a:rPr>
              <a:t>2</a:t>
            </a:r>
            <a:r>
              <a:rPr lang="en-US" sz="2400" b="1" dirty="0">
                <a:solidFill>
                  <a:srgbClr val="FF0000"/>
                </a:solidFill>
                <a:sym typeface="Wingdings" pitchFamily="2" charset="2"/>
              </a:rPr>
              <a:t>)</a:t>
            </a:r>
          </a:p>
        </p:txBody>
      </p:sp>
      <p:sp>
        <p:nvSpPr>
          <p:cNvPr id="60" name="Text Box 34"/>
          <p:cNvSpPr txBox="1">
            <a:spLocks noChangeArrowheads="1"/>
          </p:cNvSpPr>
          <p:nvPr/>
        </p:nvSpPr>
        <p:spPr bwMode="auto">
          <a:xfrm>
            <a:off x="1219199" y="5442098"/>
            <a:ext cx="46609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sz="2400" b="1" dirty="0">
                <a:latin typeface="Times New Roman" pitchFamily="18" charset="0"/>
                <a:sym typeface="Wingdings" pitchFamily="2" charset="2"/>
              </a:rPr>
              <a:t>Theo </a:t>
            </a:r>
            <a:r>
              <a:rPr lang="en-US" sz="2400" b="1" dirty="0" err="1">
                <a:latin typeface="Times New Roman" pitchFamily="18" charset="0"/>
                <a:cs typeface="Times New Roman" pitchFamily="18" charset="0"/>
                <a:sym typeface="Wingdings" pitchFamily="2" charset="2"/>
              </a:rPr>
              <a:t>đề</a:t>
            </a:r>
            <a:r>
              <a:rPr lang="en-US" sz="2400" b="1" dirty="0">
                <a:latin typeface="Times New Roman" pitchFamily="18" charset="0"/>
                <a:sym typeface="Wingdings" pitchFamily="2" charset="2"/>
              </a:rPr>
              <a:t> </a:t>
            </a:r>
            <a:r>
              <a:rPr lang="en-US" sz="2400" b="1" dirty="0" err="1">
                <a:latin typeface="Times New Roman" pitchFamily="18" charset="0"/>
                <a:sym typeface="Wingdings" pitchFamily="2" charset="2"/>
              </a:rPr>
              <a:t>bài</a:t>
            </a:r>
            <a:r>
              <a:rPr lang="en-US" sz="2400" b="1" dirty="0">
                <a:latin typeface="Times New Roman" pitchFamily="18" charset="0"/>
                <a:sym typeface="Wingdings" pitchFamily="2" charset="2"/>
              </a:rPr>
              <a:t> ta </a:t>
            </a:r>
            <a:r>
              <a:rPr lang="en-US" sz="2400" b="1" dirty="0" err="1">
                <a:latin typeface="Times New Roman" pitchFamily="18" charset="0"/>
                <a:sym typeface="Wingdings" pitchFamily="2" charset="2"/>
              </a:rPr>
              <a:t>có</a:t>
            </a:r>
            <a:r>
              <a:rPr lang="en-US" sz="2400" b="1" dirty="0">
                <a:latin typeface="Times New Roman" pitchFamily="18" charset="0"/>
                <a:sym typeface="Wingdings" pitchFamily="2" charset="2"/>
              </a:rPr>
              <a:t> </a:t>
            </a:r>
            <a:r>
              <a:rPr lang="en-US" sz="2400" b="1" dirty="0" err="1">
                <a:latin typeface="Times New Roman" pitchFamily="18" charset="0"/>
                <a:sym typeface="Wingdings" pitchFamily="2" charset="2"/>
              </a:rPr>
              <a:t>phương</a:t>
            </a:r>
            <a:r>
              <a:rPr lang="en-US" sz="2400" b="1" dirty="0">
                <a:latin typeface="Times New Roman" pitchFamily="18" charset="0"/>
                <a:sym typeface="Wingdings" pitchFamily="2" charset="2"/>
              </a:rPr>
              <a:t> </a:t>
            </a:r>
            <a:r>
              <a:rPr lang="en-US" sz="2400" b="1" dirty="0" err="1">
                <a:latin typeface="Times New Roman" pitchFamily="18" charset="0"/>
                <a:sym typeface="Wingdings" pitchFamily="2" charset="2"/>
              </a:rPr>
              <a:t>trình</a:t>
            </a:r>
            <a:r>
              <a:rPr lang="en-US" sz="2400" b="1" dirty="0">
                <a:latin typeface="Times New Roman" pitchFamily="18" charset="0"/>
                <a:sym typeface="Wingdings" pitchFamily="2" charset="2"/>
              </a:rPr>
              <a:t>:    </a:t>
            </a:r>
          </a:p>
        </p:txBody>
      </p:sp>
      <p:sp>
        <p:nvSpPr>
          <p:cNvPr id="48" name="TextBox 47"/>
          <p:cNvSpPr txBox="1"/>
          <p:nvPr/>
        </p:nvSpPr>
        <p:spPr>
          <a:xfrm>
            <a:off x="5181600" y="5410200"/>
            <a:ext cx="3920867" cy="461665"/>
          </a:xfrm>
          <a:prstGeom prst="rect">
            <a:avLst/>
          </a:prstGeom>
          <a:noFill/>
        </p:spPr>
        <p:txBody>
          <a:bodyPr wrap="square" rtlCol="0">
            <a:spAutoFit/>
          </a:bodyPr>
          <a:lstStyle/>
          <a:p>
            <a:r>
              <a:rPr lang="en-US" sz="2400" b="1" dirty="0">
                <a:solidFill>
                  <a:srgbClr val="FF0000"/>
                </a:solidFill>
                <a:sym typeface="Wingdings" pitchFamily="2" charset="2"/>
              </a:rPr>
              <a:t>(32 - 2x)(24 - 2x) = 560</a:t>
            </a:r>
            <a:endParaRPr lang="vi-VN" sz="2400" dirty="0">
              <a:solidFill>
                <a:srgbClr val="FF0000"/>
              </a:solidFill>
            </a:endParaRPr>
          </a:p>
        </p:txBody>
      </p:sp>
      <p:sp>
        <p:nvSpPr>
          <p:cNvPr id="54" name="TextBox 53"/>
          <p:cNvSpPr txBox="1"/>
          <p:nvPr/>
        </p:nvSpPr>
        <p:spPr>
          <a:xfrm>
            <a:off x="4724400" y="5842208"/>
            <a:ext cx="3276600" cy="461665"/>
          </a:xfrm>
          <a:prstGeom prst="rect">
            <a:avLst/>
          </a:prstGeom>
          <a:noFill/>
        </p:spPr>
        <p:txBody>
          <a:bodyPr wrap="square" rtlCol="0">
            <a:spAutoFit/>
          </a:bodyPr>
          <a:lstStyle/>
          <a:p>
            <a:r>
              <a:rPr lang="en-US" sz="2400" b="1" dirty="0">
                <a:sym typeface="Wingdings" pitchFamily="2" charset="2"/>
              </a:rPr>
              <a:t>Hay :</a:t>
            </a:r>
            <a:r>
              <a:rPr lang="en-US" sz="2400" b="1" dirty="0">
                <a:solidFill>
                  <a:srgbClr val="FF0000"/>
                </a:solidFill>
                <a:sym typeface="Wingdings" pitchFamily="2" charset="2"/>
              </a:rPr>
              <a:t>   x</a:t>
            </a:r>
            <a:r>
              <a:rPr lang="en-US" sz="2400" b="1" baseline="30000" dirty="0">
                <a:solidFill>
                  <a:srgbClr val="FF0000"/>
                </a:solidFill>
                <a:sym typeface="Wingdings" pitchFamily="2" charset="2"/>
              </a:rPr>
              <a:t>2 </a:t>
            </a:r>
            <a:r>
              <a:rPr lang="en-US" sz="2400" b="1" dirty="0">
                <a:solidFill>
                  <a:srgbClr val="FF0000"/>
                </a:solidFill>
                <a:sym typeface="Wingdings" pitchFamily="2" charset="2"/>
              </a:rPr>
              <a:t>- 28x + 52 = 0</a:t>
            </a:r>
            <a:endParaRPr lang="en-US" sz="2400" b="1" dirty="0">
              <a:solidFill>
                <a:srgbClr val="FF0000"/>
              </a:solidFill>
            </a:endParaRPr>
          </a:p>
        </p:txBody>
      </p:sp>
      <p:grpSp>
        <p:nvGrpSpPr>
          <p:cNvPr id="63" name="Group 30"/>
          <p:cNvGrpSpPr>
            <a:grpSpLocks/>
          </p:cNvGrpSpPr>
          <p:nvPr/>
        </p:nvGrpSpPr>
        <p:grpSpPr bwMode="auto">
          <a:xfrm>
            <a:off x="160244" y="3733800"/>
            <a:ext cx="4805456" cy="1676400"/>
            <a:chOff x="1152" y="2928"/>
            <a:chExt cx="1632" cy="576"/>
          </a:xfrm>
        </p:grpSpPr>
        <p:sp>
          <p:nvSpPr>
            <p:cNvPr id="64" name="AutoShape 28"/>
            <p:cNvSpPr>
              <a:spLocks noChangeArrowheads="1"/>
            </p:cNvSpPr>
            <p:nvPr/>
          </p:nvSpPr>
          <p:spPr bwMode="auto">
            <a:xfrm>
              <a:off x="1152" y="2928"/>
              <a:ext cx="1632" cy="576"/>
            </a:xfrm>
            <a:prstGeom prst="cloudCallout">
              <a:avLst>
                <a:gd name="adj1" fmla="val 64889"/>
                <a:gd name="adj2" fmla="val 88718"/>
              </a:avLst>
            </a:prstGeom>
            <a:solidFill>
              <a:srgbClr val="00FFFF"/>
            </a:solidFill>
            <a:ln w="9525">
              <a:solidFill>
                <a:schemeClr val="tx1"/>
              </a:solidFill>
              <a:round/>
              <a:headEnd/>
              <a:tailEnd/>
            </a:ln>
          </p:spPr>
          <p:txBody>
            <a:bodyPr/>
            <a:lstStyle/>
            <a:p>
              <a:pPr algn="l" eaLnBrk="1" hangingPunct="1"/>
              <a:endParaRPr lang="vi-VN" sz="1800" b="1">
                <a:latin typeface="Times New Roman" pitchFamily="18" charset="0"/>
              </a:endParaRPr>
            </a:p>
          </p:txBody>
        </p:sp>
        <p:sp>
          <p:nvSpPr>
            <p:cNvPr id="65" name="Text Box 29"/>
            <p:cNvSpPr txBox="1">
              <a:spLocks noChangeArrowheads="1"/>
            </p:cNvSpPr>
            <p:nvPr/>
          </p:nvSpPr>
          <p:spPr bwMode="auto">
            <a:xfrm>
              <a:off x="1284" y="3109"/>
              <a:ext cx="1444"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l" eaLnBrk="1" hangingPunct="1"/>
              <a:r>
                <a:rPr lang="en-US" sz="2400" b="1" dirty="0">
                  <a:solidFill>
                    <a:srgbClr val="FF0000"/>
                  </a:solidFill>
                  <a:latin typeface="Times New Roman" pitchFamily="18" charset="0"/>
                </a:rPr>
                <a:t>Cho </a:t>
              </a:r>
              <a:r>
                <a:rPr lang="en-US" sz="2400" b="1" dirty="0" err="1">
                  <a:solidFill>
                    <a:srgbClr val="FF0000"/>
                  </a:solidFill>
                  <a:latin typeface="Times New Roman" pitchFamily="18" charset="0"/>
                </a:rPr>
                <a:t>biết</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ẩn</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và</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số</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mũ</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của</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ẩn</a:t>
              </a:r>
              <a:r>
                <a:rPr lang="en-US" sz="2400" b="1" dirty="0">
                  <a:solidFill>
                    <a:srgbClr val="FF0000"/>
                  </a:solidFill>
                  <a:latin typeface="Times New Roman" pitchFamily="18" charset="0"/>
                </a:rPr>
                <a:t> ?</a:t>
              </a:r>
            </a:p>
          </p:txBody>
        </p:sp>
      </p:grpSp>
      <p:grpSp>
        <p:nvGrpSpPr>
          <p:cNvPr id="69" name="Group 30"/>
          <p:cNvGrpSpPr>
            <a:grpSpLocks/>
          </p:cNvGrpSpPr>
          <p:nvPr/>
        </p:nvGrpSpPr>
        <p:grpSpPr bwMode="auto">
          <a:xfrm>
            <a:off x="-139112" y="3733800"/>
            <a:ext cx="6088156" cy="1676400"/>
            <a:chOff x="1152" y="2928"/>
            <a:chExt cx="1632" cy="576"/>
          </a:xfrm>
          <a:solidFill>
            <a:schemeClr val="bg1"/>
          </a:solidFill>
        </p:grpSpPr>
        <p:sp>
          <p:nvSpPr>
            <p:cNvPr id="70" name="AutoShape 28"/>
            <p:cNvSpPr>
              <a:spLocks noChangeArrowheads="1"/>
            </p:cNvSpPr>
            <p:nvPr/>
          </p:nvSpPr>
          <p:spPr bwMode="auto">
            <a:xfrm>
              <a:off x="1152" y="2928"/>
              <a:ext cx="1632" cy="576"/>
            </a:xfrm>
            <a:prstGeom prst="cloudCallout">
              <a:avLst>
                <a:gd name="adj1" fmla="val 64889"/>
                <a:gd name="adj2" fmla="val 88718"/>
              </a:avLst>
            </a:prstGeom>
            <a:solidFill>
              <a:srgbClr val="FFFF00"/>
            </a:solidFill>
            <a:ln w="9525">
              <a:solidFill>
                <a:schemeClr val="tx1"/>
              </a:solidFill>
              <a:round/>
              <a:headEnd/>
              <a:tailEnd/>
            </a:ln>
          </p:spPr>
          <p:txBody>
            <a:bodyPr/>
            <a:lstStyle/>
            <a:p>
              <a:pPr algn="l" eaLnBrk="1" hangingPunct="1"/>
              <a:endParaRPr lang="vi-VN" sz="1800" b="1">
                <a:latin typeface="Times New Roman" pitchFamily="18" charset="0"/>
              </a:endParaRPr>
            </a:p>
          </p:txBody>
        </p:sp>
        <p:sp>
          <p:nvSpPr>
            <p:cNvPr id="71" name="Text Box 29"/>
            <p:cNvSpPr txBox="1">
              <a:spLocks noChangeArrowheads="1"/>
            </p:cNvSpPr>
            <p:nvPr/>
          </p:nvSpPr>
          <p:spPr bwMode="auto">
            <a:xfrm>
              <a:off x="1284" y="3109"/>
              <a:ext cx="1362" cy="15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l" eaLnBrk="1" hangingPunct="1"/>
              <a:r>
                <a:rPr lang="en-US" sz="2400" b="1" dirty="0" err="1">
                  <a:solidFill>
                    <a:srgbClr val="FF0000"/>
                  </a:solidFill>
                  <a:latin typeface="Times New Roman" pitchFamily="18" charset="0"/>
                </a:rPr>
                <a:t>Đây</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là</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phương</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trình</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bậc</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hai</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một</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ẩn</a:t>
              </a:r>
              <a:endParaRPr lang="en-US" sz="2400" b="1" dirty="0">
                <a:solidFill>
                  <a:srgbClr val="FF0000"/>
                </a:solidFill>
                <a:latin typeface="Times New Roman" pitchFamily="18" charset="0"/>
              </a:endParaRPr>
            </a:p>
          </p:txBody>
        </p:sp>
      </p:grpSp>
    </p:spTree>
    <p:extLst>
      <p:ext uri="{BB962C8B-B14F-4D97-AF65-F5344CB8AC3E}">
        <p14:creationId xmlns:p14="http://schemas.microsoft.com/office/powerpoint/2010/main" val="32628501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i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ox(i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heckerboard(across)">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trips(down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ox(i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ox(i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par>
                                <p:cTn id="38" presetID="6" presetClass="entr" presetSubtype="16" fill="hold" grpId="1"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circle(in)">
                                      <p:cBhvr>
                                        <p:cTn id="40" dur="2000"/>
                                        <p:tgtEl>
                                          <p:spTgt spid="43"/>
                                        </p:tgtEl>
                                      </p:cBhvr>
                                    </p:animEffect>
                                  </p:childTnLst>
                                </p:cTn>
                              </p:par>
                              <p:par>
                                <p:cTn id="41" presetID="6" presetClass="entr" presetSubtype="16" fill="hold" grpId="1"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circle(in)">
                                      <p:cBhvr>
                                        <p:cTn id="43" dur="2000"/>
                                        <p:tgtEl>
                                          <p:spTgt spid="44"/>
                                        </p:tgtEl>
                                      </p:cBhvr>
                                    </p:animEffect>
                                  </p:childTnLst>
                                </p:cTn>
                              </p:par>
                              <p:par>
                                <p:cTn id="44" presetID="6" presetClass="entr" presetSubtype="16" fill="hold" grpId="1" nodeType="with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circle(in)">
                                      <p:cBhvr>
                                        <p:cTn id="46" dur="2000"/>
                                        <p:tgtEl>
                                          <p:spTgt spid="45"/>
                                        </p:tgtEl>
                                      </p:cBhvr>
                                    </p:animEffect>
                                  </p:childTnLst>
                                </p:cTn>
                              </p:par>
                              <p:par>
                                <p:cTn id="47" presetID="6" presetClass="entr" presetSubtype="16" fill="hold" grpId="1" nodeType="with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circle(in)">
                                      <p:cBhvr>
                                        <p:cTn id="49" dur="2000"/>
                                        <p:tgtEl>
                                          <p:spTgt spid="46"/>
                                        </p:tgtEl>
                                      </p:cBhvr>
                                    </p:animEffect>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grpId="0" nodeType="click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checkerboard(across)">
                                      <p:cBhvr>
                                        <p:cTn id="54" dur="500"/>
                                        <p:tgtEl>
                                          <p:spTgt spid="4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0" nodeType="clickEffect">
                                  <p:stCondLst>
                                    <p:cond delay="0"/>
                                  </p:stCondLst>
                                  <p:childTnLst>
                                    <p:animEffect transition="out" filter="fade">
                                      <p:cBhvr>
                                        <p:cTn id="58" dur="500"/>
                                        <p:tgtEl>
                                          <p:spTgt spid="44"/>
                                        </p:tgtEl>
                                      </p:cBhvr>
                                    </p:animEffect>
                                    <p:set>
                                      <p:cBhvr>
                                        <p:cTn id="59" dur="1" fill="hold">
                                          <p:stCondLst>
                                            <p:cond delay="499"/>
                                          </p:stCondLst>
                                        </p:cTn>
                                        <p:tgtEl>
                                          <p:spTgt spid="44"/>
                                        </p:tgtEl>
                                        <p:attrNameLst>
                                          <p:attrName>style.visibility</p:attrName>
                                        </p:attrNameLst>
                                      </p:cBhvr>
                                      <p:to>
                                        <p:strVal val="hidden"/>
                                      </p:to>
                                    </p:set>
                                  </p:childTnLst>
                                </p:cTn>
                              </p:par>
                              <p:par>
                                <p:cTn id="60" presetID="10" presetClass="exit" presetSubtype="0" fill="hold" grpId="0" nodeType="withEffect">
                                  <p:stCondLst>
                                    <p:cond delay="0"/>
                                  </p:stCondLst>
                                  <p:childTnLst>
                                    <p:animEffect transition="out" filter="fade">
                                      <p:cBhvr>
                                        <p:cTn id="61" dur="500"/>
                                        <p:tgtEl>
                                          <p:spTgt spid="46"/>
                                        </p:tgtEl>
                                      </p:cBhvr>
                                    </p:animEffect>
                                    <p:set>
                                      <p:cBhvr>
                                        <p:cTn id="62" dur="1" fill="hold">
                                          <p:stCondLst>
                                            <p:cond delay="499"/>
                                          </p:stCondLst>
                                        </p:cTn>
                                        <p:tgtEl>
                                          <p:spTgt spid="46"/>
                                        </p:tgtEl>
                                        <p:attrNameLst>
                                          <p:attrName>style.visibility</p:attrName>
                                        </p:attrNameLst>
                                      </p:cBhvr>
                                      <p:to>
                                        <p:strVal val="hidden"/>
                                      </p:to>
                                    </p:set>
                                  </p:childTnLst>
                                </p:cTn>
                              </p:par>
                              <p:par>
                                <p:cTn id="63" presetID="10" presetClass="exit" presetSubtype="0" fill="hold" grpId="0" nodeType="withEffect">
                                  <p:stCondLst>
                                    <p:cond delay="0"/>
                                  </p:stCondLst>
                                  <p:childTnLst>
                                    <p:animEffect transition="out" filter="fade">
                                      <p:cBhvr>
                                        <p:cTn id="64" dur="500"/>
                                        <p:tgtEl>
                                          <p:spTgt spid="45"/>
                                        </p:tgtEl>
                                      </p:cBhvr>
                                    </p:animEffect>
                                    <p:set>
                                      <p:cBhvr>
                                        <p:cTn id="65" dur="1" fill="hold">
                                          <p:stCondLst>
                                            <p:cond delay="499"/>
                                          </p:stCondLst>
                                        </p:cTn>
                                        <p:tgtEl>
                                          <p:spTgt spid="45"/>
                                        </p:tgtEl>
                                        <p:attrNameLst>
                                          <p:attrName>style.visibility</p:attrName>
                                        </p:attrNameLst>
                                      </p:cBhvr>
                                      <p:to>
                                        <p:strVal val="hidden"/>
                                      </p:to>
                                    </p:set>
                                  </p:childTnLst>
                                </p:cTn>
                              </p:par>
                              <p:par>
                                <p:cTn id="66" presetID="10" presetClass="exit" presetSubtype="0" fill="hold" grpId="0" nodeType="withEffect">
                                  <p:stCondLst>
                                    <p:cond delay="0"/>
                                  </p:stCondLst>
                                  <p:childTnLst>
                                    <p:animEffect transition="out" filter="fade">
                                      <p:cBhvr>
                                        <p:cTn id="67" dur="500"/>
                                        <p:tgtEl>
                                          <p:spTgt spid="43"/>
                                        </p:tgtEl>
                                      </p:cBhvr>
                                    </p:animEffect>
                                    <p:set>
                                      <p:cBhvr>
                                        <p:cTn id="68" dur="1" fill="hold">
                                          <p:stCondLst>
                                            <p:cond delay="499"/>
                                          </p:stCondLst>
                                        </p:cTn>
                                        <p:tgtEl>
                                          <p:spTgt spid="43"/>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53" presetClass="entr" presetSubtype="0" fill="hold" grpId="0" nodeType="clickEffect">
                                  <p:stCondLst>
                                    <p:cond delay="0"/>
                                  </p:stCondLst>
                                  <p:childTnLst>
                                    <p:set>
                                      <p:cBhvr>
                                        <p:cTn id="72" dur="1" fill="hold">
                                          <p:stCondLst>
                                            <p:cond delay="0"/>
                                          </p:stCondLst>
                                        </p:cTn>
                                        <p:tgtEl>
                                          <p:spTgt spid="53"/>
                                        </p:tgtEl>
                                        <p:attrNameLst>
                                          <p:attrName>style.visibility</p:attrName>
                                        </p:attrNameLst>
                                      </p:cBhvr>
                                      <p:to>
                                        <p:strVal val="visible"/>
                                      </p:to>
                                    </p:set>
                                    <p:anim calcmode="lin" valueType="num">
                                      <p:cBhvr>
                                        <p:cTn id="73" dur="500" fill="hold"/>
                                        <p:tgtEl>
                                          <p:spTgt spid="53"/>
                                        </p:tgtEl>
                                        <p:attrNameLst>
                                          <p:attrName>ppt_w</p:attrName>
                                        </p:attrNameLst>
                                      </p:cBhvr>
                                      <p:tavLst>
                                        <p:tav tm="0">
                                          <p:val>
                                            <p:fltVal val="0"/>
                                          </p:val>
                                        </p:tav>
                                        <p:tav tm="100000">
                                          <p:val>
                                            <p:strVal val="#ppt_w"/>
                                          </p:val>
                                        </p:tav>
                                      </p:tavLst>
                                    </p:anim>
                                    <p:anim calcmode="lin" valueType="num">
                                      <p:cBhvr>
                                        <p:cTn id="74" dur="500" fill="hold"/>
                                        <p:tgtEl>
                                          <p:spTgt spid="53"/>
                                        </p:tgtEl>
                                        <p:attrNameLst>
                                          <p:attrName>ppt_h</p:attrName>
                                        </p:attrNameLst>
                                      </p:cBhvr>
                                      <p:tavLst>
                                        <p:tav tm="0">
                                          <p:val>
                                            <p:fltVal val="0"/>
                                          </p:val>
                                        </p:tav>
                                        <p:tav tm="100000">
                                          <p:val>
                                            <p:strVal val="#ppt_h"/>
                                          </p:val>
                                        </p:tav>
                                      </p:tavLst>
                                    </p:anim>
                                    <p:animEffect transition="in" filter="fade">
                                      <p:cBhvr>
                                        <p:cTn id="75" dur="500"/>
                                        <p:tgtEl>
                                          <p:spTgt spid="53"/>
                                        </p:tgtEl>
                                      </p:cBhvr>
                                    </p:animEffect>
                                  </p:childTnLst>
                                </p:cTn>
                              </p:par>
                              <p:par>
                                <p:cTn id="76" presetID="6" presetClass="entr" presetSubtype="16" fill="hold" grpId="0" nodeType="with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circle(in)">
                                      <p:cBhvr>
                                        <p:cTn id="78" dur="3400"/>
                                        <p:tgtEl>
                                          <p:spTgt spid="16"/>
                                        </p:tgtEl>
                                      </p:cBhvr>
                                    </p:animEffect>
                                  </p:childTnLst>
                                </p:cTn>
                              </p:par>
                              <p:par>
                                <p:cTn id="79" presetID="6" presetClass="entr" presetSubtype="16"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circle(in)">
                                      <p:cBhvr>
                                        <p:cTn id="81" dur="2000"/>
                                        <p:tgtEl>
                                          <p:spTgt spid="18"/>
                                        </p:tgtEl>
                                      </p:cBhvr>
                                    </p:animEffect>
                                  </p:childTnLst>
                                </p:cTn>
                              </p:par>
                              <p:par>
                                <p:cTn id="82" presetID="6" presetClass="entr" presetSubtype="16"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circle(in)">
                                      <p:cBhvr>
                                        <p:cTn id="84" dur="1500"/>
                                        <p:tgtEl>
                                          <p:spTgt spid="15"/>
                                        </p:tgtEl>
                                      </p:cBhvr>
                                    </p:animEffect>
                                  </p:childTnLst>
                                </p:cTn>
                              </p:par>
                              <p:par>
                                <p:cTn id="85" presetID="6" presetClass="entr" presetSubtype="16" fill="hold" grpId="0" nodeType="with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circle(in)">
                                      <p:cBhvr>
                                        <p:cTn id="87" dur="2000"/>
                                        <p:tgtEl>
                                          <p:spTgt spid="17"/>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0" fill="hold" grpId="0" nodeType="click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500" fill="hold"/>
                                        <p:tgtEl>
                                          <p:spTgt spid="52"/>
                                        </p:tgtEl>
                                        <p:attrNameLst>
                                          <p:attrName>ppt_w</p:attrName>
                                        </p:attrNameLst>
                                      </p:cBhvr>
                                      <p:tavLst>
                                        <p:tav tm="0">
                                          <p:val>
                                            <p:fltVal val="0"/>
                                          </p:val>
                                        </p:tav>
                                        <p:tav tm="100000">
                                          <p:val>
                                            <p:strVal val="#ppt_w"/>
                                          </p:val>
                                        </p:tav>
                                      </p:tavLst>
                                    </p:anim>
                                    <p:anim calcmode="lin" valueType="num">
                                      <p:cBhvr>
                                        <p:cTn id="93" dur="500" fill="hold"/>
                                        <p:tgtEl>
                                          <p:spTgt spid="52"/>
                                        </p:tgtEl>
                                        <p:attrNameLst>
                                          <p:attrName>ppt_h</p:attrName>
                                        </p:attrNameLst>
                                      </p:cBhvr>
                                      <p:tavLst>
                                        <p:tav tm="0">
                                          <p:val>
                                            <p:fltVal val="0"/>
                                          </p:val>
                                        </p:tav>
                                        <p:tav tm="100000">
                                          <p:val>
                                            <p:strVal val="#ppt_h"/>
                                          </p:val>
                                        </p:tav>
                                      </p:tavLst>
                                    </p:anim>
                                    <p:animEffect transition="in" filter="fade">
                                      <p:cBhvr>
                                        <p:cTn id="94" dur="500"/>
                                        <p:tgtEl>
                                          <p:spTgt spid="52"/>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blinds(horizontal)">
                                      <p:cBhvr>
                                        <p:cTn id="99" dur="500"/>
                                        <p:tgtEl>
                                          <p:spTgt spid="51"/>
                                        </p:tgtEl>
                                      </p:cBhvr>
                                    </p:animEffect>
                                  </p:childTnLst>
                                </p:cTn>
                              </p:par>
                              <p:par>
                                <p:cTn id="100" presetID="6" presetClass="entr" presetSubtype="16" fill="hold" grpId="0" nodeType="with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circle(in)">
                                      <p:cBhvr>
                                        <p:cTn id="102" dur="2000"/>
                                        <p:tgtEl>
                                          <p:spTgt spid="38"/>
                                        </p:tgtEl>
                                      </p:cBhvr>
                                    </p:animEffect>
                                  </p:childTnLst>
                                </p:cTn>
                              </p:par>
                              <p:par>
                                <p:cTn id="103" presetID="6" presetClass="entr" presetSubtype="16"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Effect transition="in" filter="circle(in)">
                                      <p:cBhvr>
                                        <p:cTn id="105" dur="2000"/>
                                        <p:tgtEl>
                                          <p:spTgt spid="37"/>
                                        </p:tgtEl>
                                      </p:cBhvr>
                                    </p:animEffect>
                                  </p:childTnLst>
                                </p:cTn>
                              </p:par>
                              <p:par>
                                <p:cTn id="106" presetID="6" presetClass="entr" presetSubtype="16" fill="hold" grpId="0" nodeType="withEffect">
                                  <p:stCondLst>
                                    <p:cond delay="0"/>
                                  </p:stCondLst>
                                  <p:childTnLst>
                                    <p:set>
                                      <p:cBhvr>
                                        <p:cTn id="107" dur="1" fill="hold">
                                          <p:stCondLst>
                                            <p:cond delay="0"/>
                                          </p:stCondLst>
                                        </p:cTn>
                                        <p:tgtEl>
                                          <p:spTgt spid="36"/>
                                        </p:tgtEl>
                                        <p:attrNameLst>
                                          <p:attrName>style.visibility</p:attrName>
                                        </p:attrNameLst>
                                      </p:cBhvr>
                                      <p:to>
                                        <p:strVal val="visible"/>
                                      </p:to>
                                    </p:set>
                                    <p:animEffect transition="in" filter="circle(in)">
                                      <p:cBhvr>
                                        <p:cTn id="108" dur="2000"/>
                                        <p:tgtEl>
                                          <p:spTgt spid="36"/>
                                        </p:tgtEl>
                                      </p:cBhvr>
                                    </p:animEffect>
                                  </p:childTnLst>
                                </p:cTn>
                              </p:par>
                            </p:childTnLst>
                          </p:cTn>
                        </p:par>
                      </p:childTnLst>
                    </p:cTn>
                  </p:par>
                  <p:par>
                    <p:cTn id="109" fill="hold">
                      <p:stCondLst>
                        <p:cond delay="indefinite"/>
                      </p:stCondLst>
                      <p:childTnLst>
                        <p:par>
                          <p:cTn id="110" fill="hold">
                            <p:stCondLst>
                              <p:cond delay="0"/>
                            </p:stCondLst>
                            <p:childTnLst>
                              <p:par>
                                <p:cTn id="111" presetID="16" presetClass="entr" presetSubtype="21" fill="hold" grpId="0" nodeType="clickEffect">
                                  <p:stCondLst>
                                    <p:cond delay="0"/>
                                  </p:stCondLst>
                                  <p:childTnLst>
                                    <p:set>
                                      <p:cBhvr>
                                        <p:cTn id="112" dur="1" fill="hold">
                                          <p:stCondLst>
                                            <p:cond delay="0"/>
                                          </p:stCondLst>
                                        </p:cTn>
                                        <p:tgtEl>
                                          <p:spTgt spid="49"/>
                                        </p:tgtEl>
                                        <p:attrNameLst>
                                          <p:attrName>style.visibility</p:attrName>
                                        </p:attrNameLst>
                                      </p:cBhvr>
                                      <p:to>
                                        <p:strVal val="visible"/>
                                      </p:to>
                                    </p:set>
                                    <p:animEffect transition="in" filter="barn(inVertical)">
                                      <p:cBhvr>
                                        <p:cTn id="113" dur="500"/>
                                        <p:tgtEl>
                                          <p:spTgt spid="49"/>
                                        </p:tgtEl>
                                      </p:cBhvr>
                                    </p:animEffect>
                                  </p:childTnLst>
                                </p:cTn>
                              </p:par>
                            </p:childTnLst>
                          </p:cTn>
                        </p:par>
                        <p:par>
                          <p:cTn id="114" fill="hold">
                            <p:stCondLst>
                              <p:cond delay="500"/>
                            </p:stCondLst>
                            <p:childTnLst>
                              <p:par>
                                <p:cTn id="115" presetID="6" presetClass="entr" presetSubtype="16" fill="hold" grpId="0" nodeType="afterEffect">
                                  <p:stCondLst>
                                    <p:cond delay="0"/>
                                  </p:stCondLst>
                                  <p:childTnLst>
                                    <p:set>
                                      <p:cBhvr>
                                        <p:cTn id="116" dur="1" fill="hold">
                                          <p:stCondLst>
                                            <p:cond delay="0"/>
                                          </p:stCondLst>
                                        </p:cTn>
                                        <p:tgtEl>
                                          <p:spTgt spid="4"/>
                                        </p:tgtEl>
                                        <p:attrNameLst>
                                          <p:attrName>style.visibility</p:attrName>
                                        </p:attrNameLst>
                                      </p:cBhvr>
                                      <p:to>
                                        <p:strVal val="visible"/>
                                      </p:to>
                                    </p:set>
                                    <p:animEffect transition="in" filter="circle(in)">
                                      <p:cBhvr>
                                        <p:cTn id="117" dur="2000"/>
                                        <p:tgtEl>
                                          <p:spTgt spid="4"/>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56"/>
                                        </p:tgtEl>
                                        <p:attrNameLst>
                                          <p:attrName>style.visibility</p:attrName>
                                        </p:attrNameLst>
                                      </p:cBhvr>
                                      <p:to>
                                        <p:strVal val="visible"/>
                                      </p:to>
                                    </p:set>
                                    <p:animEffect transition="in" filter="blinds(horizontal)">
                                      <p:cBhvr>
                                        <p:cTn id="122" dur="500"/>
                                        <p:tgtEl>
                                          <p:spTgt spid="56"/>
                                        </p:tgtEl>
                                      </p:cBhvr>
                                    </p:animEffect>
                                  </p:childTnLst>
                                </p:cTn>
                              </p:par>
                            </p:childTnLst>
                          </p:cTn>
                        </p:par>
                        <p:par>
                          <p:cTn id="123" fill="hold">
                            <p:stCondLst>
                              <p:cond delay="500"/>
                            </p:stCondLst>
                            <p:childTnLst>
                              <p:par>
                                <p:cTn id="124" presetID="18" presetClass="entr" presetSubtype="12" fill="hold" grpId="0" nodeType="afterEffect">
                                  <p:stCondLst>
                                    <p:cond delay="0"/>
                                  </p:stCondLst>
                                  <p:childTnLst>
                                    <p:set>
                                      <p:cBhvr>
                                        <p:cTn id="125" dur="1" fill="hold">
                                          <p:stCondLst>
                                            <p:cond delay="0"/>
                                          </p:stCondLst>
                                        </p:cTn>
                                        <p:tgtEl>
                                          <p:spTgt spid="41"/>
                                        </p:tgtEl>
                                        <p:attrNameLst>
                                          <p:attrName>style.visibility</p:attrName>
                                        </p:attrNameLst>
                                      </p:cBhvr>
                                      <p:to>
                                        <p:strVal val="visible"/>
                                      </p:to>
                                    </p:set>
                                    <p:animEffect transition="in" filter="strips(downLeft)">
                                      <p:cBhvr>
                                        <p:cTn id="126" dur="500"/>
                                        <p:tgtEl>
                                          <p:spTgt spid="41"/>
                                        </p:tgtEl>
                                      </p:cBhvr>
                                    </p:animEffect>
                                  </p:childTnLst>
                                </p:cTn>
                              </p:par>
                            </p:childTnLst>
                          </p:cTn>
                        </p:par>
                        <p:par>
                          <p:cTn id="127" fill="hold">
                            <p:stCondLst>
                              <p:cond delay="1000"/>
                            </p:stCondLst>
                            <p:childTnLst>
                              <p:par>
                                <p:cTn id="128" presetID="18" presetClass="entr" presetSubtype="12" fill="hold" grpId="0" nodeType="afterEffect">
                                  <p:stCondLst>
                                    <p:cond delay="0"/>
                                  </p:stCondLst>
                                  <p:childTnLst>
                                    <p:set>
                                      <p:cBhvr>
                                        <p:cTn id="129" dur="1" fill="hold">
                                          <p:stCondLst>
                                            <p:cond delay="0"/>
                                          </p:stCondLst>
                                        </p:cTn>
                                        <p:tgtEl>
                                          <p:spTgt spid="40"/>
                                        </p:tgtEl>
                                        <p:attrNameLst>
                                          <p:attrName>style.visibility</p:attrName>
                                        </p:attrNameLst>
                                      </p:cBhvr>
                                      <p:to>
                                        <p:strVal val="visible"/>
                                      </p:to>
                                    </p:set>
                                    <p:animEffect transition="in" filter="strips(downLeft)">
                                      <p:cBhvr>
                                        <p:cTn id="130" dur="500"/>
                                        <p:tgtEl>
                                          <p:spTgt spid="40"/>
                                        </p:tgtEl>
                                      </p:cBhvr>
                                    </p:animEffect>
                                  </p:childTnLst>
                                </p:cTn>
                              </p:par>
                            </p:childTnLst>
                          </p:cTn>
                        </p:par>
                        <p:par>
                          <p:cTn id="131" fill="hold">
                            <p:stCondLst>
                              <p:cond delay="1500"/>
                            </p:stCondLst>
                            <p:childTnLst>
                              <p:par>
                                <p:cTn id="132" presetID="18" presetClass="entr" presetSubtype="12" fill="hold" grpId="0" nodeType="afterEffect">
                                  <p:stCondLst>
                                    <p:cond delay="0"/>
                                  </p:stCondLst>
                                  <p:childTnLst>
                                    <p:set>
                                      <p:cBhvr>
                                        <p:cTn id="133" dur="1" fill="hold">
                                          <p:stCondLst>
                                            <p:cond delay="0"/>
                                          </p:stCondLst>
                                        </p:cTn>
                                        <p:tgtEl>
                                          <p:spTgt spid="39"/>
                                        </p:tgtEl>
                                        <p:attrNameLst>
                                          <p:attrName>style.visibility</p:attrName>
                                        </p:attrNameLst>
                                      </p:cBhvr>
                                      <p:to>
                                        <p:strVal val="visible"/>
                                      </p:to>
                                    </p:set>
                                    <p:animEffect transition="in" filter="strips(downLeft)">
                                      <p:cBhvr>
                                        <p:cTn id="134" dur="500"/>
                                        <p:tgtEl>
                                          <p:spTgt spid="39"/>
                                        </p:tgtEl>
                                      </p:cBhvr>
                                    </p:animEffect>
                                  </p:childTnLst>
                                </p:cTn>
                              </p:par>
                            </p:childTnLst>
                          </p:cTn>
                        </p:par>
                      </p:childTnLst>
                    </p:cTn>
                  </p:par>
                  <p:par>
                    <p:cTn id="135" fill="hold">
                      <p:stCondLst>
                        <p:cond delay="indefinite"/>
                      </p:stCondLst>
                      <p:childTnLst>
                        <p:par>
                          <p:cTn id="136" fill="hold">
                            <p:stCondLst>
                              <p:cond delay="0"/>
                            </p:stCondLst>
                            <p:childTnLst>
                              <p:par>
                                <p:cTn id="137" presetID="16" presetClass="entr" presetSubtype="21" fill="hold" grpId="0" nodeType="clickEffect">
                                  <p:stCondLst>
                                    <p:cond delay="0"/>
                                  </p:stCondLst>
                                  <p:childTnLst>
                                    <p:set>
                                      <p:cBhvr>
                                        <p:cTn id="138" dur="1" fill="hold">
                                          <p:stCondLst>
                                            <p:cond delay="0"/>
                                          </p:stCondLst>
                                        </p:cTn>
                                        <p:tgtEl>
                                          <p:spTgt spid="2"/>
                                        </p:tgtEl>
                                        <p:attrNameLst>
                                          <p:attrName>style.visibility</p:attrName>
                                        </p:attrNameLst>
                                      </p:cBhvr>
                                      <p:to>
                                        <p:strVal val="visible"/>
                                      </p:to>
                                    </p:set>
                                    <p:animEffect transition="in" filter="barn(inVertical)">
                                      <p:cBhvr>
                                        <p:cTn id="139" dur="500"/>
                                        <p:tgtEl>
                                          <p:spTgt spid="2"/>
                                        </p:tgtEl>
                                      </p:cBhvr>
                                    </p:animEffect>
                                  </p:childTnLst>
                                </p:cTn>
                              </p:par>
                            </p:childTnLst>
                          </p:cTn>
                        </p:par>
                        <p:par>
                          <p:cTn id="140" fill="hold">
                            <p:stCondLst>
                              <p:cond delay="500"/>
                            </p:stCondLst>
                            <p:childTnLst>
                              <p:par>
                                <p:cTn id="141" presetID="6" presetClass="entr" presetSubtype="16" fill="hold" grpId="0" nodeType="afterEffect">
                                  <p:stCondLst>
                                    <p:cond delay="0"/>
                                  </p:stCondLst>
                                  <p:childTnLst>
                                    <p:set>
                                      <p:cBhvr>
                                        <p:cTn id="142" dur="1" fill="hold">
                                          <p:stCondLst>
                                            <p:cond delay="0"/>
                                          </p:stCondLst>
                                        </p:cTn>
                                        <p:tgtEl>
                                          <p:spTgt spid="5"/>
                                        </p:tgtEl>
                                        <p:attrNameLst>
                                          <p:attrName>style.visibility</p:attrName>
                                        </p:attrNameLst>
                                      </p:cBhvr>
                                      <p:to>
                                        <p:strVal val="visible"/>
                                      </p:to>
                                    </p:set>
                                    <p:animEffect transition="in" filter="circle(in)">
                                      <p:cBhvr>
                                        <p:cTn id="143" dur="2000"/>
                                        <p:tgtEl>
                                          <p:spTgt spid="5"/>
                                        </p:tgtEl>
                                      </p:cBhvr>
                                    </p:animEffect>
                                  </p:childTnLst>
                                </p:cTn>
                              </p:par>
                            </p:childTnLst>
                          </p:cTn>
                        </p:par>
                      </p:childTnLst>
                    </p:cTn>
                  </p:par>
                  <p:par>
                    <p:cTn id="144" fill="hold">
                      <p:stCondLst>
                        <p:cond delay="indefinite"/>
                      </p:stCondLst>
                      <p:childTnLst>
                        <p:par>
                          <p:cTn id="145" fill="hold">
                            <p:stCondLst>
                              <p:cond delay="0"/>
                            </p:stCondLst>
                            <p:childTnLst>
                              <p:par>
                                <p:cTn id="146" presetID="3" presetClass="entr" presetSubtype="10" fill="hold" grpId="0" nodeType="clickEffect">
                                  <p:stCondLst>
                                    <p:cond delay="0"/>
                                  </p:stCondLst>
                                  <p:childTnLst>
                                    <p:set>
                                      <p:cBhvr>
                                        <p:cTn id="147" dur="1" fill="hold">
                                          <p:stCondLst>
                                            <p:cond delay="0"/>
                                          </p:stCondLst>
                                        </p:cTn>
                                        <p:tgtEl>
                                          <p:spTgt spid="58"/>
                                        </p:tgtEl>
                                        <p:attrNameLst>
                                          <p:attrName>style.visibility</p:attrName>
                                        </p:attrNameLst>
                                      </p:cBhvr>
                                      <p:to>
                                        <p:strVal val="visible"/>
                                      </p:to>
                                    </p:set>
                                    <p:animEffect transition="in" filter="blinds(horizontal)">
                                      <p:cBhvr>
                                        <p:cTn id="148" dur="500"/>
                                        <p:tgtEl>
                                          <p:spTgt spid="58"/>
                                        </p:tgtEl>
                                      </p:cBhvr>
                                    </p:animEffect>
                                  </p:childTnLst>
                                </p:cTn>
                              </p:par>
                            </p:childTnLst>
                          </p:cTn>
                        </p:par>
                      </p:childTnLst>
                    </p:cTn>
                  </p:par>
                  <p:par>
                    <p:cTn id="149" fill="hold">
                      <p:stCondLst>
                        <p:cond delay="indefinite"/>
                      </p:stCondLst>
                      <p:childTnLst>
                        <p:par>
                          <p:cTn id="150" fill="hold">
                            <p:stCondLst>
                              <p:cond delay="0"/>
                            </p:stCondLst>
                            <p:childTnLst>
                              <p:par>
                                <p:cTn id="151" presetID="6" presetClass="entr" presetSubtype="16" fill="hold" grpId="0" nodeType="clickEffect">
                                  <p:stCondLst>
                                    <p:cond delay="0"/>
                                  </p:stCondLst>
                                  <p:childTnLst>
                                    <p:set>
                                      <p:cBhvr>
                                        <p:cTn id="152" dur="1" fill="hold">
                                          <p:stCondLst>
                                            <p:cond delay="0"/>
                                          </p:stCondLst>
                                        </p:cTn>
                                        <p:tgtEl>
                                          <p:spTgt spid="6"/>
                                        </p:tgtEl>
                                        <p:attrNameLst>
                                          <p:attrName>style.visibility</p:attrName>
                                        </p:attrNameLst>
                                      </p:cBhvr>
                                      <p:to>
                                        <p:strVal val="visible"/>
                                      </p:to>
                                    </p:set>
                                    <p:animEffect transition="in" filter="circle(in)">
                                      <p:cBhvr>
                                        <p:cTn id="153" dur="2000"/>
                                        <p:tgtEl>
                                          <p:spTgt spid="6"/>
                                        </p:tgtEl>
                                      </p:cBhvr>
                                    </p:animEffect>
                                  </p:childTnLst>
                                </p:cTn>
                              </p:par>
                            </p:childTnLst>
                          </p:cTn>
                        </p:par>
                      </p:childTnLst>
                    </p:cTn>
                  </p:par>
                  <p:par>
                    <p:cTn id="154" fill="hold">
                      <p:stCondLst>
                        <p:cond delay="indefinite"/>
                      </p:stCondLst>
                      <p:childTnLst>
                        <p:par>
                          <p:cTn id="155" fill="hold">
                            <p:stCondLst>
                              <p:cond delay="0"/>
                            </p:stCondLst>
                            <p:childTnLst>
                              <p:par>
                                <p:cTn id="156" presetID="3" presetClass="entr" presetSubtype="10" fill="hold" grpId="0" nodeType="clickEffect">
                                  <p:stCondLst>
                                    <p:cond delay="0"/>
                                  </p:stCondLst>
                                  <p:childTnLst>
                                    <p:set>
                                      <p:cBhvr>
                                        <p:cTn id="157" dur="1" fill="hold">
                                          <p:stCondLst>
                                            <p:cond delay="0"/>
                                          </p:stCondLst>
                                        </p:cTn>
                                        <p:tgtEl>
                                          <p:spTgt spid="60"/>
                                        </p:tgtEl>
                                        <p:attrNameLst>
                                          <p:attrName>style.visibility</p:attrName>
                                        </p:attrNameLst>
                                      </p:cBhvr>
                                      <p:to>
                                        <p:strVal val="visible"/>
                                      </p:to>
                                    </p:set>
                                    <p:animEffect transition="in" filter="blinds(horizontal)">
                                      <p:cBhvr>
                                        <p:cTn id="158" dur="500"/>
                                        <p:tgtEl>
                                          <p:spTgt spid="60"/>
                                        </p:tgtEl>
                                      </p:cBhvr>
                                    </p:animEffect>
                                  </p:childTnLst>
                                </p:cTn>
                              </p:par>
                            </p:childTnLst>
                          </p:cTn>
                        </p:par>
                      </p:childTnLst>
                    </p:cTn>
                  </p:par>
                  <p:par>
                    <p:cTn id="159" fill="hold">
                      <p:stCondLst>
                        <p:cond delay="indefinite"/>
                      </p:stCondLst>
                      <p:childTnLst>
                        <p:par>
                          <p:cTn id="160" fill="hold">
                            <p:stCondLst>
                              <p:cond delay="0"/>
                            </p:stCondLst>
                            <p:childTnLst>
                              <p:par>
                                <p:cTn id="161" presetID="6" presetClass="entr" presetSubtype="16" fill="hold" grpId="0" nodeType="clickEffect">
                                  <p:stCondLst>
                                    <p:cond delay="0"/>
                                  </p:stCondLst>
                                  <p:childTnLst>
                                    <p:set>
                                      <p:cBhvr>
                                        <p:cTn id="162" dur="1" fill="hold">
                                          <p:stCondLst>
                                            <p:cond delay="0"/>
                                          </p:stCondLst>
                                        </p:cTn>
                                        <p:tgtEl>
                                          <p:spTgt spid="48"/>
                                        </p:tgtEl>
                                        <p:attrNameLst>
                                          <p:attrName>style.visibility</p:attrName>
                                        </p:attrNameLst>
                                      </p:cBhvr>
                                      <p:to>
                                        <p:strVal val="visible"/>
                                      </p:to>
                                    </p:set>
                                    <p:animEffect transition="in" filter="circle(in)">
                                      <p:cBhvr>
                                        <p:cTn id="163" dur="2000"/>
                                        <p:tgtEl>
                                          <p:spTgt spid="48"/>
                                        </p:tgtEl>
                                      </p:cBhvr>
                                    </p:animEffect>
                                  </p:childTnLst>
                                </p:cTn>
                              </p:par>
                            </p:childTnLst>
                          </p:cTn>
                        </p:par>
                      </p:childTnLst>
                    </p:cTn>
                  </p:par>
                  <p:par>
                    <p:cTn id="164" fill="hold">
                      <p:stCondLst>
                        <p:cond delay="indefinite"/>
                      </p:stCondLst>
                      <p:childTnLst>
                        <p:par>
                          <p:cTn id="165" fill="hold">
                            <p:stCondLst>
                              <p:cond delay="0"/>
                            </p:stCondLst>
                            <p:childTnLst>
                              <p:par>
                                <p:cTn id="166" presetID="6" presetClass="entr" presetSubtype="16" fill="hold" grpId="0" nodeType="clickEffect">
                                  <p:stCondLst>
                                    <p:cond delay="0"/>
                                  </p:stCondLst>
                                  <p:childTnLst>
                                    <p:set>
                                      <p:cBhvr>
                                        <p:cTn id="167" dur="1" fill="hold">
                                          <p:stCondLst>
                                            <p:cond delay="0"/>
                                          </p:stCondLst>
                                        </p:cTn>
                                        <p:tgtEl>
                                          <p:spTgt spid="54"/>
                                        </p:tgtEl>
                                        <p:attrNameLst>
                                          <p:attrName>style.visibility</p:attrName>
                                        </p:attrNameLst>
                                      </p:cBhvr>
                                      <p:to>
                                        <p:strVal val="visible"/>
                                      </p:to>
                                    </p:set>
                                    <p:animEffect transition="in" filter="circle(in)">
                                      <p:cBhvr>
                                        <p:cTn id="168" dur="2000"/>
                                        <p:tgtEl>
                                          <p:spTgt spid="54"/>
                                        </p:tgtEl>
                                      </p:cBhvr>
                                    </p:animEffect>
                                  </p:childTnLst>
                                </p:cTn>
                              </p:par>
                            </p:childTnLst>
                          </p:cTn>
                        </p:par>
                      </p:childTnLst>
                    </p:cTn>
                  </p:par>
                  <p:par>
                    <p:cTn id="169" fill="hold">
                      <p:stCondLst>
                        <p:cond delay="indefinite"/>
                      </p:stCondLst>
                      <p:childTnLst>
                        <p:par>
                          <p:cTn id="170" fill="hold">
                            <p:stCondLst>
                              <p:cond delay="0"/>
                            </p:stCondLst>
                            <p:childTnLst>
                              <p:par>
                                <p:cTn id="171" presetID="25" presetClass="entr" presetSubtype="0" fill="hold" nodeType="clickEffect">
                                  <p:stCondLst>
                                    <p:cond delay="0"/>
                                  </p:stCondLst>
                                  <p:childTnLst>
                                    <p:set>
                                      <p:cBhvr>
                                        <p:cTn id="172" dur="1" fill="hold">
                                          <p:stCondLst>
                                            <p:cond delay="0"/>
                                          </p:stCondLst>
                                        </p:cTn>
                                        <p:tgtEl>
                                          <p:spTgt spid="63"/>
                                        </p:tgtEl>
                                        <p:attrNameLst>
                                          <p:attrName>style.visibility</p:attrName>
                                        </p:attrNameLst>
                                      </p:cBhvr>
                                      <p:to>
                                        <p:strVal val="visible"/>
                                      </p:to>
                                    </p:set>
                                    <p:anim calcmode="lin" valueType="num">
                                      <p:cBhvr>
                                        <p:cTn id="173" dur="500" decel="50000" fill="hold">
                                          <p:stCondLst>
                                            <p:cond delay="0"/>
                                          </p:stCondLst>
                                        </p:cTn>
                                        <p:tgtEl>
                                          <p:spTgt spid="63"/>
                                        </p:tgtEl>
                                        <p:attrNameLst>
                                          <p:attrName>style.rotation</p:attrName>
                                        </p:attrNameLst>
                                      </p:cBhvr>
                                      <p:tavLst>
                                        <p:tav tm="0">
                                          <p:val>
                                            <p:fltVal val="-90"/>
                                          </p:val>
                                        </p:tav>
                                        <p:tav tm="100000">
                                          <p:val>
                                            <p:fltVal val="0"/>
                                          </p:val>
                                        </p:tav>
                                      </p:tavLst>
                                    </p:anim>
                                    <p:anim calcmode="lin" valueType="num">
                                      <p:cBhvr>
                                        <p:cTn id="174" dur="500" decel="50000" fill="hold">
                                          <p:stCondLst>
                                            <p:cond delay="0"/>
                                          </p:stCondLst>
                                        </p:cTn>
                                        <p:tgtEl>
                                          <p:spTgt spid="63"/>
                                        </p:tgtEl>
                                        <p:attrNameLst>
                                          <p:attrName>ppt_w</p:attrName>
                                        </p:attrNameLst>
                                      </p:cBhvr>
                                      <p:tavLst>
                                        <p:tav tm="0">
                                          <p:val>
                                            <p:strVal val="#ppt_w"/>
                                          </p:val>
                                        </p:tav>
                                        <p:tav tm="100000">
                                          <p:val>
                                            <p:strVal val="#ppt_w*.05"/>
                                          </p:val>
                                        </p:tav>
                                      </p:tavLst>
                                    </p:anim>
                                    <p:anim calcmode="lin" valueType="num">
                                      <p:cBhvr>
                                        <p:cTn id="175" dur="500" accel="50000" fill="hold">
                                          <p:stCondLst>
                                            <p:cond delay="500"/>
                                          </p:stCondLst>
                                        </p:cTn>
                                        <p:tgtEl>
                                          <p:spTgt spid="63"/>
                                        </p:tgtEl>
                                        <p:attrNameLst>
                                          <p:attrName>ppt_w</p:attrName>
                                        </p:attrNameLst>
                                      </p:cBhvr>
                                      <p:tavLst>
                                        <p:tav tm="0">
                                          <p:val>
                                            <p:strVal val="#ppt_w*.05"/>
                                          </p:val>
                                        </p:tav>
                                        <p:tav tm="100000">
                                          <p:val>
                                            <p:strVal val="#ppt_w"/>
                                          </p:val>
                                        </p:tav>
                                      </p:tavLst>
                                    </p:anim>
                                    <p:anim calcmode="lin" valueType="num">
                                      <p:cBhvr>
                                        <p:cTn id="176" dur="1000" fill="hold"/>
                                        <p:tgtEl>
                                          <p:spTgt spid="63"/>
                                        </p:tgtEl>
                                        <p:attrNameLst>
                                          <p:attrName>ppt_h</p:attrName>
                                        </p:attrNameLst>
                                      </p:cBhvr>
                                      <p:tavLst>
                                        <p:tav tm="0">
                                          <p:val>
                                            <p:strVal val="#ppt_h"/>
                                          </p:val>
                                        </p:tav>
                                        <p:tav tm="100000">
                                          <p:val>
                                            <p:strVal val="#ppt_h"/>
                                          </p:val>
                                        </p:tav>
                                      </p:tavLst>
                                    </p:anim>
                                    <p:anim calcmode="lin" valueType="num">
                                      <p:cBhvr>
                                        <p:cTn id="177" dur="500" decel="50000" fill="hold">
                                          <p:stCondLst>
                                            <p:cond delay="0"/>
                                          </p:stCondLst>
                                        </p:cTn>
                                        <p:tgtEl>
                                          <p:spTgt spid="63"/>
                                        </p:tgtEl>
                                        <p:attrNameLst>
                                          <p:attrName>ppt_x</p:attrName>
                                        </p:attrNameLst>
                                      </p:cBhvr>
                                      <p:tavLst>
                                        <p:tav tm="0">
                                          <p:val>
                                            <p:strVal val="#ppt_x+.4"/>
                                          </p:val>
                                        </p:tav>
                                        <p:tav tm="100000">
                                          <p:val>
                                            <p:strVal val="#ppt_x"/>
                                          </p:val>
                                        </p:tav>
                                      </p:tavLst>
                                    </p:anim>
                                    <p:anim calcmode="lin" valueType="num">
                                      <p:cBhvr>
                                        <p:cTn id="178" dur="500" decel="50000" fill="hold">
                                          <p:stCondLst>
                                            <p:cond delay="0"/>
                                          </p:stCondLst>
                                        </p:cTn>
                                        <p:tgtEl>
                                          <p:spTgt spid="63"/>
                                        </p:tgtEl>
                                        <p:attrNameLst>
                                          <p:attrName>ppt_y</p:attrName>
                                        </p:attrNameLst>
                                      </p:cBhvr>
                                      <p:tavLst>
                                        <p:tav tm="0">
                                          <p:val>
                                            <p:strVal val="#ppt_y-.2"/>
                                          </p:val>
                                        </p:tav>
                                        <p:tav tm="100000">
                                          <p:val>
                                            <p:strVal val="#ppt_y+.1"/>
                                          </p:val>
                                        </p:tav>
                                      </p:tavLst>
                                    </p:anim>
                                    <p:anim calcmode="lin" valueType="num">
                                      <p:cBhvr>
                                        <p:cTn id="179" dur="500" accel="50000" fill="hold">
                                          <p:stCondLst>
                                            <p:cond delay="500"/>
                                          </p:stCondLst>
                                        </p:cTn>
                                        <p:tgtEl>
                                          <p:spTgt spid="63"/>
                                        </p:tgtEl>
                                        <p:attrNameLst>
                                          <p:attrName>ppt_y</p:attrName>
                                        </p:attrNameLst>
                                      </p:cBhvr>
                                      <p:tavLst>
                                        <p:tav tm="0">
                                          <p:val>
                                            <p:strVal val="#ppt_y+.1"/>
                                          </p:val>
                                        </p:tav>
                                        <p:tav tm="100000">
                                          <p:val>
                                            <p:strVal val="#ppt_y"/>
                                          </p:val>
                                        </p:tav>
                                      </p:tavLst>
                                    </p:anim>
                                    <p:animEffect transition="in" filter="fade">
                                      <p:cBhvr>
                                        <p:cTn id="180" dur="1000" decel="50000">
                                          <p:stCondLst>
                                            <p:cond delay="0"/>
                                          </p:stCondLst>
                                        </p:cTn>
                                        <p:tgtEl>
                                          <p:spTgt spid="63"/>
                                        </p:tgtEl>
                                      </p:cBhvr>
                                    </p:animEffect>
                                  </p:childTnLst>
                                </p:cTn>
                              </p:par>
                            </p:childTnLst>
                          </p:cTn>
                        </p:par>
                      </p:childTnLst>
                    </p:cTn>
                  </p:par>
                  <p:par>
                    <p:cTn id="181" fill="hold">
                      <p:stCondLst>
                        <p:cond delay="indefinite"/>
                      </p:stCondLst>
                      <p:childTnLst>
                        <p:par>
                          <p:cTn id="182" fill="hold">
                            <p:stCondLst>
                              <p:cond delay="0"/>
                            </p:stCondLst>
                            <p:childTnLst>
                              <p:par>
                                <p:cTn id="183" presetID="22" presetClass="exit" presetSubtype="4" fill="hold" nodeType="clickEffect">
                                  <p:stCondLst>
                                    <p:cond delay="0"/>
                                  </p:stCondLst>
                                  <p:childTnLst>
                                    <p:animEffect transition="out" filter="wipe(down)">
                                      <p:cBhvr>
                                        <p:cTn id="184" dur="500"/>
                                        <p:tgtEl>
                                          <p:spTgt spid="63"/>
                                        </p:tgtEl>
                                      </p:cBhvr>
                                    </p:animEffect>
                                    <p:set>
                                      <p:cBhvr>
                                        <p:cTn id="185" dur="1" fill="hold">
                                          <p:stCondLst>
                                            <p:cond delay="499"/>
                                          </p:stCondLst>
                                        </p:cTn>
                                        <p:tgtEl>
                                          <p:spTgt spid="63"/>
                                        </p:tgtEl>
                                        <p:attrNameLst>
                                          <p:attrName>style.visibility</p:attrName>
                                        </p:attrNameLst>
                                      </p:cBhvr>
                                      <p:to>
                                        <p:strVal val="hidden"/>
                                      </p:to>
                                    </p:set>
                                  </p:childTnLst>
                                </p:cTn>
                              </p:par>
                            </p:childTnLst>
                          </p:cTn>
                        </p:par>
                      </p:childTnLst>
                    </p:cTn>
                  </p:par>
                  <p:par>
                    <p:cTn id="186" fill="hold">
                      <p:stCondLst>
                        <p:cond delay="indefinite"/>
                      </p:stCondLst>
                      <p:childTnLst>
                        <p:par>
                          <p:cTn id="187" fill="hold">
                            <p:stCondLst>
                              <p:cond delay="0"/>
                            </p:stCondLst>
                            <p:childTnLst>
                              <p:par>
                                <p:cTn id="188" presetID="6" presetClass="entr" presetSubtype="16" fill="hold" nodeType="clickEffect">
                                  <p:stCondLst>
                                    <p:cond delay="0"/>
                                  </p:stCondLst>
                                  <p:childTnLst>
                                    <p:set>
                                      <p:cBhvr>
                                        <p:cTn id="189" dur="1" fill="hold">
                                          <p:stCondLst>
                                            <p:cond delay="0"/>
                                          </p:stCondLst>
                                        </p:cTn>
                                        <p:tgtEl>
                                          <p:spTgt spid="69"/>
                                        </p:tgtEl>
                                        <p:attrNameLst>
                                          <p:attrName>style.visibility</p:attrName>
                                        </p:attrNameLst>
                                      </p:cBhvr>
                                      <p:to>
                                        <p:strVal val="visible"/>
                                      </p:to>
                                    </p:set>
                                    <p:animEffect transition="in" filter="circle(in)">
                                      <p:cBhvr>
                                        <p:cTn id="190" dur="2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5" grpId="0"/>
      <p:bldP spid="16" grpId="0"/>
      <p:bldP spid="17" grpId="0"/>
      <p:bldP spid="18" grpId="0"/>
      <p:bldP spid="23" grpId="0" animBg="1"/>
      <p:bldP spid="36" grpId="0" animBg="1"/>
      <p:bldP spid="37" grpId="0" animBg="1"/>
      <p:bldP spid="38" grpId="0" animBg="1"/>
      <p:bldP spid="39" grpId="0" animBg="1"/>
      <p:bldP spid="40" grpId="0" animBg="1"/>
      <p:bldP spid="41" grpId="0" animBg="1"/>
      <p:bldP spid="42" grpId="0"/>
      <p:bldP spid="43" grpId="0"/>
      <p:bldP spid="43" grpId="1"/>
      <p:bldP spid="44" grpId="0"/>
      <p:bldP spid="44" grpId="1"/>
      <p:bldP spid="45" grpId="0"/>
      <p:bldP spid="45" grpId="1"/>
      <p:bldP spid="46" grpId="0"/>
      <p:bldP spid="46" grpId="1"/>
      <p:bldP spid="2" grpId="0" animBg="1"/>
      <p:bldP spid="49" grpId="0" animBg="1"/>
      <p:bldP spid="51" grpId="0"/>
      <p:bldP spid="52" grpId="0"/>
      <p:bldP spid="53" grpId="0"/>
      <p:bldP spid="4" grpId="0"/>
      <p:bldP spid="56" grpId="0"/>
      <p:bldP spid="5" grpId="0"/>
      <p:bldP spid="58" grpId="0"/>
      <p:bldP spid="6" grpId="0"/>
      <p:bldP spid="60" grpId="0"/>
      <p:bldP spid="48" grpId="0"/>
      <p:bldP spid="5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9810" name="Group 82"/>
          <p:cNvGrpSpPr>
            <a:grpSpLocks/>
          </p:cNvGrpSpPr>
          <p:nvPr/>
        </p:nvGrpSpPr>
        <p:grpSpPr bwMode="auto">
          <a:xfrm>
            <a:off x="0" y="15876"/>
            <a:ext cx="1371600" cy="517526"/>
            <a:chOff x="179" y="96"/>
            <a:chExt cx="822" cy="326"/>
          </a:xfrm>
        </p:grpSpPr>
        <p:sp>
          <p:nvSpPr>
            <p:cNvPr id="329811" name="AutoShape 83"/>
            <p:cNvSpPr>
              <a:spLocks noChangeArrowheads="1"/>
            </p:cNvSpPr>
            <p:nvPr/>
          </p:nvSpPr>
          <p:spPr bwMode="ltGray">
            <a:xfrm>
              <a:off x="179" y="122"/>
              <a:ext cx="822" cy="300"/>
            </a:xfrm>
            <a:prstGeom prst="roundRect">
              <a:avLst>
                <a:gd name="adj" fmla="val 16667"/>
              </a:avLst>
            </a:prstGeom>
            <a:gradFill rotWithShape="1">
              <a:gsLst>
                <a:gs pos="0">
                  <a:schemeClr val="hlink"/>
                </a:gs>
                <a:gs pos="100000">
                  <a:schemeClr val="hlink">
                    <a:gamma/>
                    <a:shade val="78824"/>
                    <a:invGamma/>
                  </a:schemeClr>
                </a:gs>
              </a:gsLst>
              <a:path path="rect">
                <a:fillToRect l="100000" b="100000"/>
              </a:path>
            </a:gradFill>
            <a:ln w="38100" algn="ctr">
              <a:solidFill>
                <a:srgbClr val="F8F8F8">
                  <a:alpha val="70000"/>
                </a:srgbClr>
              </a:solidFill>
              <a:round/>
              <a:headEnd/>
              <a:tailEnd/>
            </a:ln>
            <a:effectLst/>
          </p:spPr>
          <p:txBody>
            <a:bodyPr wrap="none" anchor="ctr"/>
            <a:lstStyle/>
            <a:p>
              <a:endParaRPr lang="en-US" sz="2000"/>
            </a:p>
          </p:txBody>
        </p:sp>
        <p:sp>
          <p:nvSpPr>
            <p:cNvPr id="329812" name="Text Box 84"/>
            <p:cNvSpPr txBox="1">
              <a:spLocks noChangeArrowheads="1"/>
            </p:cNvSpPr>
            <p:nvPr/>
          </p:nvSpPr>
          <p:spPr bwMode="black">
            <a:xfrm>
              <a:off x="205" y="134"/>
              <a:ext cx="779" cy="252"/>
            </a:xfrm>
            <a:prstGeom prst="rect">
              <a:avLst/>
            </a:prstGeom>
            <a:noFill/>
            <a:ln w="9525" algn="ctr">
              <a:noFill/>
              <a:miter lim="800000"/>
              <a:headEnd/>
              <a:tailEnd/>
            </a:ln>
            <a:effectLst/>
          </p:spPr>
          <p:txBody>
            <a:bodyPr>
              <a:spAutoFit/>
            </a:bodyPr>
            <a:lstStyle/>
            <a:p>
              <a:pPr>
                <a:spcBef>
                  <a:spcPct val="50000"/>
                </a:spcBef>
              </a:pPr>
              <a:r>
                <a:rPr lang="en-US" sz="2000" b="1" u="sng" dirty="0" err="1">
                  <a:solidFill>
                    <a:schemeClr val="bg1"/>
                  </a:solidFill>
                  <a:latin typeface="Arial" pitchFamily="34" charset="0"/>
                </a:rPr>
                <a:t>Tiết</a:t>
              </a:r>
              <a:r>
                <a:rPr lang="en-US" sz="2000" b="1" u="sng" dirty="0">
                  <a:solidFill>
                    <a:schemeClr val="bg1"/>
                  </a:solidFill>
                  <a:latin typeface="Arial" pitchFamily="34" charset="0"/>
                </a:rPr>
                <a:t> 45:</a:t>
              </a:r>
              <a:r>
                <a:rPr lang="en-US" sz="2000" b="1" dirty="0">
                  <a:solidFill>
                    <a:schemeClr val="bg1"/>
                  </a:solidFill>
                  <a:latin typeface="Arial" pitchFamily="34" charset="0"/>
                </a:rPr>
                <a:t> </a:t>
              </a:r>
            </a:p>
          </p:txBody>
        </p:sp>
        <p:pic>
          <p:nvPicPr>
            <p:cNvPr id="329813" name="Picture 85" descr="1"/>
            <p:cNvPicPr>
              <a:picLocks noChangeAspect="1" noChangeArrowheads="1"/>
            </p:cNvPicPr>
            <p:nvPr/>
          </p:nvPicPr>
          <p:blipFill>
            <a:blip r:embed="rId3"/>
            <a:srcRect/>
            <a:stretch>
              <a:fillRect/>
            </a:stretch>
          </p:blipFill>
          <p:spPr bwMode="auto">
            <a:xfrm>
              <a:off x="204" y="96"/>
              <a:ext cx="769" cy="98"/>
            </a:xfrm>
            <a:prstGeom prst="rect">
              <a:avLst/>
            </a:prstGeom>
            <a:noFill/>
          </p:spPr>
        </p:pic>
      </p:grpSp>
      <p:sp>
        <p:nvSpPr>
          <p:cNvPr id="329814" name="AutoShape 86"/>
          <p:cNvSpPr>
            <a:spLocks noChangeArrowheads="1"/>
          </p:cNvSpPr>
          <p:nvPr/>
        </p:nvSpPr>
        <p:spPr bwMode="gray">
          <a:xfrm>
            <a:off x="1600200" y="28122"/>
            <a:ext cx="7239000" cy="476250"/>
          </a:xfrm>
          <a:prstGeom prst="roundRect">
            <a:avLst>
              <a:gd name="adj" fmla="val 50000"/>
            </a:avLst>
          </a:prstGeom>
          <a:gradFill rotWithShape="1">
            <a:gsLst>
              <a:gs pos="0">
                <a:srgbClr val="49ACE3"/>
              </a:gs>
              <a:gs pos="50000">
                <a:srgbClr val="49ACE3">
                  <a:gamma/>
                  <a:tint val="24314"/>
                  <a:invGamma/>
                </a:srgbClr>
              </a:gs>
              <a:gs pos="100000">
                <a:srgbClr val="49ACE3"/>
              </a:gs>
            </a:gsLst>
            <a:lin ang="0" scaled="1"/>
          </a:gradFill>
          <a:ln w="38100" algn="ctr">
            <a:solidFill>
              <a:srgbClr val="FFFFFF"/>
            </a:solidFill>
            <a:round/>
            <a:headEnd/>
            <a:tailEnd/>
          </a:ln>
          <a:effectLst>
            <a:outerShdw dist="63500" dir="3187806" algn="ctr" rotWithShape="0">
              <a:srgbClr val="B2B2B2"/>
            </a:outerShdw>
          </a:effectLst>
        </p:spPr>
        <p:txBody>
          <a:bodyPr wrap="none" anchor="ctr"/>
          <a:lstStyle/>
          <a:p>
            <a:pPr>
              <a:defRPr/>
            </a:pPr>
            <a:r>
              <a:rPr lang="en-US" sz="2400" b="1" dirty="0">
                <a:solidFill>
                  <a:srgbClr val="FF0000"/>
                </a:solidFill>
                <a:effectLst>
                  <a:outerShdw blurRad="38100" dist="38100" dir="2700000" algn="tl">
                    <a:srgbClr val="000000">
                      <a:alpha val="43137"/>
                    </a:srgbClr>
                  </a:outerShdw>
                </a:effectLst>
              </a:rPr>
              <a:t>PHƯƠNG TRÌNH BẬC HAI MỘT ẨN</a:t>
            </a:r>
          </a:p>
        </p:txBody>
      </p:sp>
      <p:sp>
        <p:nvSpPr>
          <p:cNvPr id="51" name="Text Box 34"/>
          <p:cNvSpPr txBox="1">
            <a:spLocks noChangeArrowheads="1"/>
          </p:cNvSpPr>
          <p:nvPr/>
        </p:nvSpPr>
        <p:spPr bwMode="auto">
          <a:xfrm>
            <a:off x="5275291" y="3293434"/>
            <a:ext cx="40211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l" eaLnBrk="1" hangingPunct="1">
              <a:spcBef>
                <a:spcPct val="50000"/>
              </a:spcBef>
            </a:pPr>
            <a:r>
              <a:rPr lang="en-US" sz="1800" b="1" dirty="0" err="1">
                <a:latin typeface="Times New Roman" pitchFamily="18" charset="0"/>
              </a:rPr>
              <a:t>Phần</a:t>
            </a:r>
            <a:r>
              <a:rPr lang="en-US" sz="1800" b="1" dirty="0">
                <a:latin typeface="Times New Roman" pitchFamily="18" charset="0"/>
              </a:rPr>
              <a:t> </a:t>
            </a:r>
            <a:r>
              <a:rPr lang="en-US" sz="1800" b="1" dirty="0" err="1">
                <a:latin typeface="Times New Roman" pitchFamily="18" charset="0"/>
              </a:rPr>
              <a:t>đất</a:t>
            </a:r>
            <a:r>
              <a:rPr lang="en-US" sz="1800" b="1" dirty="0">
                <a:latin typeface="Times New Roman" pitchFamily="18" charset="0"/>
              </a:rPr>
              <a:t> </a:t>
            </a:r>
            <a:r>
              <a:rPr lang="en-US" sz="1800" b="1" dirty="0" err="1">
                <a:latin typeface="Times New Roman" pitchFamily="18" charset="0"/>
              </a:rPr>
              <a:t>còn</a:t>
            </a:r>
            <a:r>
              <a:rPr lang="en-US" sz="1800" b="1" dirty="0">
                <a:latin typeface="Times New Roman" pitchFamily="18" charset="0"/>
              </a:rPr>
              <a:t> </a:t>
            </a:r>
            <a:r>
              <a:rPr lang="en-US" sz="1800" b="1" dirty="0" err="1">
                <a:latin typeface="Times New Roman" pitchFamily="18" charset="0"/>
              </a:rPr>
              <a:t>lại</a:t>
            </a:r>
            <a:r>
              <a:rPr lang="en-US" sz="1800" b="1" dirty="0">
                <a:latin typeface="Times New Roman" pitchFamily="18" charset="0"/>
              </a:rPr>
              <a:t> </a:t>
            </a:r>
            <a:r>
              <a:rPr lang="en-US" sz="1800" b="1" dirty="0" err="1">
                <a:latin typeface="Times New Roman" pitchFamily="18" charset="0"/>
              </a:rPr>
              <a:t>có</a:t>
            </a:r>
            <a:r>
              <a:rPr lang="en-US" sz="1800" b="1" dirty="0">
                <a:latin typeface="Times New Roman" pitchFamily="18" charset="0"/>
              </a:rPr>
              <a:t> </a:t>
            </a:r>
            <a:r>
              <a:rPr lang="en-US" sz="1800" b="1" dirty="0" err="1">
                <a:latin typeface="Times New Roman" pitchFamily="18" charset="0"/>
              </a:rPr>
              <a:t>chiều</a:t>
            </a:r>
            <a:r>
              <a:rPr lang="en-US" sz="1800" b="1" dirty="0">
                <a:latin typeface="Times New Roman" pitchFamily="18" charset="0"/>
              </a:rPr>
              <a:t> </a:t>
            </a:r>
            <a:r>
              <a:rPr lang="en-US" sz="1800" b="1" dirty="0" err="1">
                <a:latin typeface="Times New Roman" pitchFamily="18" charset="0"/>
              </a:rPr>
              <a:t>dài</a:t>
            </a:r>
            <a:r>
              <a:rPr lang="en-US" sz="1800" b="1" dirty="0">
                <a:latin typeface="Times New Roman" pitchFamily="18" charset="0"/>
              </a:rPr>
              <a:t> </a:t>
            </a:r>
            <a:r>
              <a:rPr lang="en-US" sz="1800" b="1" dirty="0" err="1">
                <a:latin typeface="Times New Roman" pitchFamily="18" charset="0"/>
              </a:rPr>
              <a:t>là</a:t>
            </a:r>
            <a:r>
              <a:rPr lang="en-US" sz="1800" b="1" dirty="0">
                <a:latin typeface="Times New Roman" pitchFamily="18" charset="0"/>
              </a:rPr>
              <a:t>: </a:t>
            </a:r>
          </a:p>
        </p:txBody>
      </p:sp>
      <p:grpSp>
        <p:nvGrpSpPr>
          <p:cNvPr id="22" name="Group 21"/>
          <p:cNvGrpSpPr/>
          <p:nvPr/>
        </p:nvGrpSpPr>
        <p:grpSpPr>
          <a:xfrm>
            <a:off x="5084916" y="606886"/>
            <a:ext cx="3646488" cy="5938043"/>
            <a:chOff x="5116512" y="557213"/>
            <a:chExt cx="3951288" cy="7977674"/>
          </a:xfrm>
        </p:grpSpPr>
        <p:sp>
          <p:nvSpPr>
            <p:cNvPr id="8" name="Rectangle 6"/>
            <p:cNvSpPr>
              <a:spLocks noChangeArrowheads="1"/>
            </p:cNvSpPr>
            <p:nvPr/>
          </p:nvSpPr>
          <p:spPr bwMode="auto">
            <a:xfrm>
              <a:off x="5778500" y="914400"/>
              <a:ext cx="3276600" cy="2362200"/>
            </a:xfrm>
            <a:prstGeom prst="rect">
              <a:avLst/>
            </a:prstGeom>
            <a:solidFill>
              <a:srgbClr val="C0C0C0"/>
            </a:solidFill>
            <a:ln w="28575">
              <a:solidFill>
                <a:schemeClr val="tx1"/>
              </a:solidFill>
              <a:miter lim="800000"/>
              <a:headEnd/>
              <a:tailEnd/>
            </a:ln>
          </p:spPr>
          <p:txBody>
            <a:bodyPr wrap="none" anchor="ctr"/>
            <a:lstStyle/>
            <a:p>
              <a:pPr eaLnBrk="1" hangingPunct="1"/>
              <a:endParaRPr lang="vi-VN" sz="1800" b="1">
                <a:latin typeface="Times New Roman" pitchFamily="18" charset="0"/>
              </a:endParaRPr>
            </a:p>
          </p:txBody>
        </p:sp>
        <p:sp>
          <p:nvSpPr>
            <p:cNvPr id="9" name="Rectangle 7"/>
            <p:cNvSpPr>
              <a:spLocks noChangeArrowheads="1"/>
            </p:cNvSpPr>
            <p:nvPr/>
          </p:nvSpPr>
          <p:spPr bwMode="auto">
            <a:xfrm>
              <a:off x="6413500" y="1460500"/>
              <a:ext cx="2057400" cy="1295400"/>
            </a:xfrm>
            <a:prstGeom prst="rect">
              <a:avLst/>
            </a:prstGeom>
            <a:solidFill>
              <a:srgbClr val="008000"/>
            </a:solidFill>
            <a:ln w="28575">
              <a:solidFill>
                <a:schemeClr val="tx1"/>
              </a:solidFill>
              <a:miter lim="800000"/>
              <a:headEnd/>
              <a:tailEnd/>
            </a:ln>
          </p:spPr>
          <p:txBody>
            <a:bodyPr wrap="none" anchor="ctr"/>
            <a:lstStyle/>
            <a:p>
              <a:pPr algn="ctr" eaLnBrk="1" hangingPunct="1"/>
              <a:endParaRPr lang="vi-VN" sz="1800">
                <a:latin typeface="Times New Roman" pitchFamily="18" charset="0"/>
              </a:endParaRPr>
            </a:p>
          </p:txBody>
        </p:sp>
        <p:grpSp>
          <p:nvGrpSpPr>
            <p:cNvPr id="10" name="Group 33"/>
            <p:cNvGrpSpPr>
              <a:grpSpLocks/>
            </p:cNvGrpSpPr>
            <p:nvPr/>
          </p:nvGrpSpPr>
          <p:grpSpPr bwMode="auto">
            <a:xfrm>
              <a:off x="5791200" y="914400"/>
              <a:ext cx="3276600" cy="2374900"/>
              <a:chOff x="3320" y="576"/>
              <a:chExt cx="2064" cy="1496"/>
            </a:xfrm>
          </p:grpSpPr>
          <p:sp>
            <p:nvSpPr>
              <p:cNvPr id="11" name="Line 13"/>
              <p:cNvSpPr>
                <a:spLocks noChangeShapeType="1"/>
              </p:cNvSpPr>
              <p:nvPr/>
            </p:nvSpPr>
            <p:spPr bwMode="auto">
              <a:xfrm>
                <a:off x="4368" y="576"/>
                <a:ext cx="0" cy="33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12" name="Line 14"/>
              <p:cNvSpPr>
                <a:spLocks noChangeShapeType="1"/>
              </p:cNvSpPr>
              <p:nvPr/>
            </p:nvSpPr>
            <p:spPr bwMode="auto">
              <a:xfrm>
                <a:off x="4392" y="1736"/>
                <a:ext cx="0" cy="33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13" name="Line 15"/>
              <p:cNvSpPr>
                <a:spLocks noChangeShapeType="1"/>
              </p:cNvSpPr>
              <p:nvPr/>
            </p:nvSpPr>
            <p:spPr bwMode="auto">
              <a:xfrm>
                <a:off x="3320" y="1312"/>
                <a:ext cx="384"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14" name="Line 16"/>
              <p:cNvSpPr>
                <a:spLocks noChangeShapeType="1"/>
              </p:cNvSpPr>
              <p:nvPr/>
            </p:nvSpPr>
            <p:spPr bwMode="auto">
              <a:xfrm flipV="1">
                <a:off x="5000" y="1320"/>
                <a:ext cx="384"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vi-VN"/>
              </a:p>
            </p:txBody>
          </p:sp>
        </p:grpSp>
        <p:sp>
          <p:nvSpPr>
            <p:cNvPr id="15" name="Text Box 17"/>
            <p:cNvSpPr txBox="1">
              <a:spLocks noChangeArrowheads="1"/>
            </p:cNvSpPr>
            <p:nvPr/>
          </p:nvSpPr>
          <p:spPr bwMode="auto">
            <a:xfrm>
              <a:off x="7518400" y="10033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sz="1800" b="1" dirty="0">
                  <a:solidFill>
                    <a:srgbClr val="FF0000"/>
                  </a:solidFill>
                  <a:latin typeface="Times New Roman" pitchFamily="18" charset="0"/>
                </a:rPr>
                <a:t>x</a:t>
              </a:r>
            </a:p>
          </p:txBody>
        </p:sp>
        <p:sp>
          <p:nvSpPr>
            <p:cNvPr id="16" name="Text Box 18"/>
            <p:cNvSpPr txBox="1">
              <a:spLocks noChangeArrowheads="1"/>
            </p:cNvSpPr>
            <p:nvPr/>
          </p:nvSpPr>
          <p:spPr bwMode="auto">
            <a:xfrm>
              <a:off x="8623300" y="17272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sz="1800" b="1">
                  <a:solidFill>
                    <a:srgbClr val="FF0000"/>
                  </a:solidFill>
                  <a:latin typeface="Times New Roman" pitchFamily="18" charset="0"/>
                </a:rPr>
                <a:t>x</a:t>
              </a:r>
            </a:p>
          </p:txBody>
        </p:sp>
        <p:sp>
          <p:nvSpPr>
            <p:cNvPr id="17" name="Text Box 19"/>
            <p:cNvSpPr txBox="1">
              <a:spLocks noChangeArrowheads="1"/>
            </p:cNvSpPr>
            <p:nvPr/>
          </p:nvSpPr>
          <p:spPr bwMode="auto">
            <a:xfrm>
              <a:off x="5956300" y="17272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sz="1800" b="1">
                  <a:solidFill>
                    <a:srgbClr val="FF0000"/>
                  </a:solidFill>
                  <a:latin typeface="Times New Roman" pitchFamily="18" charset="0"/>
                </a:rPr>
                <a:t>x</a:t>
              </a:r>
            </a:p>
          </p:txBody>
        </p:sp>
        <p:sp>
          <p:nvSpPr>
            <p:cNvPr id="18" name="Text Box 20"/>
            <p:cNvSpPr txBox="1">
              <a:spLocks noChangeArrowheads="1"/>
            </p:cNvSpPr>
            <p:nvPr/>
          </p:nvSpPr>
          <p:spPr bwMode="auto">
            <a:xfrm>
              <a:off x="7543800" y="28067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sz="1800" b="1" dirty="0">
                  <a:solidFill>
                    <a:srgbClr val="FF0000"/>
                  </a:solidFill>
                  <a:latin typeface="Times New Roman" pitchFamily="18" charset="0"/>
                </a:rPr>
                <a:t>x</a:t>
              </a:r>
            </a:p>
          </p:txBody>
        </p:sp>
        <p:sp>
          <p:nvSpPr>
            <p:cNvPr id="23" name="Line 32"/>
            <p:cNvSpPr>
              <a:spLocks noChangeShapeType="1"/>
            </p:cNvSpPr>
            <p:nvPr/>
          </p:nvSpPr>
          <p:spPr bwMode="auto">
            <a:xfrm>
              <a:off x="5257799" y="596900"/>
              <a:ext cx="121489" cy="79379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nvGrpSpPr>
            <p:cNvPr id="25" name="Group 42"/>
            <p:cNvGrpSpPr>
              <a:grpSpLocks/>
            </p:cNvGrpSpPr>
            <p:nvPr/>
          </p:nvGrpSpPr>
          <p:grpSpPr bwMode="auto">
            <a:xfrm>
              <a:off x="5116512" y="557213"/>
              <a:ext cx="3875088" cy="2719387"/>
              <a:chOff x="2935" y="351"/>
              <a:chExt cx="2441" cy="1713"/>
            </a:xfrm>
          </p:grpSpPr>
          <p:sp>
            <p:nvSpPr>
              <p:cNvPr id="26" name="Text Box 24"/>
              <p:cNvSpPr txBox="1">
                <a:spLocks noChangeArrowheads="1"/>
              </p:cNvSpPr>
              <p:nvPr/>
            </p:nvSpPr>
            <p:spPr bwMode="auto">
              <a:xfrm>
                <a:off x="4214" y="351"/>
                <a:ext cx="396" cy="23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sz="1800" b="1" dirty="0">
                    <a:solidFill>
                      <a:srgbClr val="FF0000"/>
                    </a:solidFill>
                    <a:latin typeface="Times New Roman" pitchFamily="18" charset="0"/>
                  </a:rPr>
                  <a:t>32m</a:t>
                </a:r>
              </a:p>
            </p:txBody>
          </p:sp>
          <p:sp>
            <p:nvSpPr>
              <p:cNvPr id="27" name="Text Box 25"/>
              <p:cNvSpPr txBox="1">
                <a:spLocks noChangeArrowheads="1"/>
              </p:cNvSpPr>
              <p:nvPr/>
            </p:nvSpPr>
            <p:spPr bwMode="auto">
              <a:xfrm>
                <a:off x="2935" y="1168"/>
                <a:ext cx="383" cy="23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sz="1800" b="1" dirty="0">
                    <a:solidFill>
                      <a:srgbClr val="FF0000"/>
                    </a:solidFill>
                    <a:latin typeface="Times New Roman" pitchFamily="18" charset="0"/>
                  </a:rPr>
                  <a:t>24m</a:t>
                </a:r>
              </a:p>
            </p:txBody>
          </p:sp>
          <p:grpSp>
            <p:nvGrpSpPr>
              <p:cNvPr id="28" name="Group 41"/>
              <p:cNvGrpSpPr>
                <a:grpSpLocks/>
              </p:cNvGrpSpPr>
              <p:nvPr/>
            </p:nvGrpSpPr>
            <p:grpSpPr bwMode="auto">
              <a:xfrm>
                <a:off x="3120" y="480"/>
                <a:ext cx="2256" cy="1584"/>
                <a:chOff x="3120" y="480"/>
                <a:chExt cx="2256" cy="1584"/>
              </a:xfrm>
            </p:grpSpPr>
            <p:sp>
              <p:nvSpPr>
                <p:cNvPr id="29" name="Line 36"/>
                <p:cNvSpPr>
                  <a:spLocks noChangeShapeType="1"/>
                </p:cNvSpPr>
                <p:nvPr/>
              </p:nvSpPr>
              <p:spPr bwMode="auto">
                <a:xfrm>
                  <a:off x="3120" y="1392"/>
                  <a:ext cx="0" cy="6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30" name="Line 37"/>
                <p:cNvSpPr>
                  <a:spLocks noChangeShapeType="1"/>
                </p:cNvSpPr>
                <p:nvPr/>
              </p:nvSpPr>
              <p:spPr bwMode="auto">
                <a:xfrm flipV="1">
                  <a:off x="3120" y="576"/>
                  <a:ext cx="0" cy="6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31" name="Line 38"/>
                <p:cNvSpPr>
                  <a:spLocks noChangeShapeType="1"/>
                </p:cNvSpPr>
                <p:nvPr/>
              </p:nvSpPr>
              <p:spPr bwMode="auto">
                <a:xfrm>
                  <a:off x="4656" y="480"/>
                  <a:ext cx="72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32" name="Line 39"/>
                <p:cNvSpPr>
                  <a:spLocks noChangeShapeType="1"/>
                </p:cNvSpPr>
                <p:nvPr/>
              </p:nvSpPr>
              <p:spPr bwMode="auto">
                <a:xfrm flipH="1">
                  <a:off x="3312" y="480"/>
                  <a:ext cx="9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grpSp>
        </p:grpSp>
        <p:sp>
          <p:nvSpPr>
            <p:cNvPr id="36" name="Line 50"/>
            <p:cNvSpPr>
              <a:spLocks noChangeShapeType="1"/>
            </p:cNvSpPr>
            <p:nvPr/>
          </p:nvSpPr>
          <p:spPr bwMode="auto">
            <a:xfrm>
              <a:off x="5778500" y="1447800"/>
              <a:ext cx="609600" cy="0"/>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37" name="Line 51"/>
            <p:cNvSpPr>
              <a:spLocks noChangeShapeType="1"/>
            </p:cNvSpPr>
            <p:nvPr/>
          </p:nvSpPr>
          <p:spPr bwMode="auto">
            <a:xfrm flipH="1">
              <a:off x="8458200" y="1447800"/>
              <a:ext cx="596900" cy="0"/>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38" name="Line 52"/>
            <p:cNvSpPr>
              <a:spLocks noChangeShapeType="1"/>
            </p:cNvSpPr>
            <p:nvPr/>
          </p:nvSpPr>
          <p:spPr bwMode="auto">
            <a:xfrm>
              <a:off x="6400800" y="1460500"/>
              <a:ext cx="2082800"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9" name="Line 54"/>
            <p:cNvSpPr>
              <a:spLocks noChangeShapeType="1"/>
            </p:cNvSpPr>
            <p:nvPr/>
          </p:nvSpPr>
          <p:spPr bwMode="auto">
            <a:xfrm flipH="1">
              <a:off x="6413500" y="914400"/>
              <a:ext cx="0" cy="533400"/>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40" name="Line 55"/>
            <p:cNvSpPr>
              <a:spLocks noChangeShapeType="1"/>
            </p:cNvSpPr>
            <p:nvPr/>
          </p:nvSpPr>
          <p:spPr bwMode="auto">
            <a:xfrm flipH="1">
              <a:off x="6388100" y="2743200"/>
              <a:ext cx="0" cy="533400"/>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41" name="Line 56"/>
            <p:cNvSpPr>
              <a:spLocks noChangeShapeType="1"/>
            </p:cNvSpPr>
            <p:nvPr/>
          </p:nvSpPr>
          <p:spPr bwMode="auto">
            <a:xfrm>
              <a:off x="6413500" y="1460500"/>
              <a:ext cx="0" cy="129540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2" name="Text Box 57"/>
            <p:cNvSpPr txBox="1">
              <a:spLocks noChangeArrowheads="1"/>
            </p:cNvSpPr>
            <p:nvPr/>
          </p:nvSpPr>
          <p:spPr bwMode="auto">
            <a:xfrm>
              <a:off x="7099300" y="1892300"/>
              <a:ext cx="1117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400" b="1" dirty="0">
                  <a:solidFill>
                    <a:schemeClr val="bg1"/>
                  </a:solidFill>
                  <a:latin typeface="Times New Roman" pitchFamily="18" charset="0"/>
                </a:rPr>
                <a:t>560m</a:t>
              </a:r>
              <a:r>
                <a:rPr lang="en-US" sz="2400" b="1" baseline="30000" dirty="0">
                  <a:solidFill>
                    <a:schemeClr val="bg1"/>
                  </a:solidFill>
                  <a:latin typeface="Times New Roman" pitchFamily="18" charset="0"/>
                </a:rPr>
                <a:t>2</a:t>
              </a:r>
              <a:endParaRPr lang="en-US" sz="2400" b="1" dirty="0">
                <a:solidFill>
                  <a:schemeClr val="bg1"/>
                </a:solidFill>
                <a:latin typeface="Times New Roman" pitchFamily="18" charset="0"/>
              </a:endParaRPr>
            </a:p>
          </p:txBody>
        </p:sp>
        <p:sp>
          <p:nvSpPr>
            <p:cNvPr id="43" name="Text Box 60"/>
            <p:cNvSpPr txBox="1">
              <a:spLocks noChangeArrowheads="1"/>
            </p:cNvSpPr>
            <p:nvPr/>
          </p:nvSpPr>
          <p:spPr bwMode="auto">
            <a:xfrm>
              <a:off x="8597900" y="19812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400" b="1" dirty="0">
                  <a:solidFill>
                    <a:srgbClr val="FF0000"/>
                  </a:solidFill>
                  <a:latin typeface="Times New Roman" pitchFamily="18" charset="0"/>
                </a:rPr>
                <a:t>?</a:t>
              </a:r>
            </a:p>
          </p:txBody>
        </p:sp>
        <p:sp>
          <p:nvSpPr>
            <p:cNvPr id="44" name="Text Box 61"/>
            <p:cNvSpPr txBox="1">
              <a:spLocks noChangeArrowheads="1"/>
            </p:cNvSpPr>
            <p:nvPr/>
          </p:nvSpPr>
          <p:spPr bwMode="auto">
            <a:xfrm>
              <a:off x="7073900" y="9652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400" b="1" dirty="0">
                  <a:solidFill>
                    <a:srgbClr val="FF0000"/>
                  </a:solidFill>
                  <a:latin typeface="Times New Roman" pitchFamily="18" charset="0"/>
                </a:rPr>
                <a:t>?</a:t>
              </a:r>
            </a:p>
          </p:txBody>
        </p:sp>
        <p:sp>
          <p:nvSpPr>
            <p:cNvPr id="45" name="Text Box 62"/>
            <p:cNvSpPr txBox="1">
              <a:spLocks noChangeArrowheads="1"/>
            </p:cNvSpPr>
            <p:nvPr/>
          </p:nvSpPr>
          <p:spPr bwMode="auto">
            <a:xfrm>
              <a:off x="7150100" y="27686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400" b="1" dirty="0">
                  <a:solidFill>
                    <a:srgbClr val="FF0000"/>
                  </a:solidFill>
                  <a:latin typeface="Times New Roman" pitchFamily="18" charset="0"/>
                </a:rPr>
                <a:t>?</a:t>
              </a:r>
            </a:p>
          </p:txBody>
        </p:sp>
        <p:sp>
          <p:nvSpPr>
            <p:cNvPr id="46" name="Text Box 63"/>
            <p:cNvSpPr txBox="1">
              <a:spLocks noChangeArrowheads="1"/>
            </p:cNvSpPr>
            <p:nvPr/>
          </p:nvSpPr>
          <p:spPr bwMode="auto">
            <a:xfrm>
              <a:off x="5930900" y="19812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400" b="1">
                  <a:solidFill>
                    <a:srgbClr val="FF0000"/>
                  </a:solidFill>
                  <a:latin typeface="Times New Roman" pitchFamily="18" charset="0"/>
                </a:rPr>
                <a:t>?</a:t>
              </a:r>
            </a:p>
          </p:txBody>
        </p:sp>
        <p:sp>
          <p:nvSpPr>
            <p:cNvPr id="2" name="TextBox 1"/>
            <p:cNvSpPr txBox="1"/>
            <p:nvPr/>
          </p:nvSpPr>
          <p:spPr>
            <a:xfrm>
              <a:off x="6464300" y="2373868"/>
              <a:ext cx="850900" cy="369332"/>
            </a:xfrm>
            <a:prstGeom prst="rect">
              <a:avLst/>
            </a:prstGeom>
            <a:solidFill>
              <a:srgbClr val="FFFF00"/>
            </a:solidFill>
          </p:spPr>
          <p:txBody>
            <a:bodyPr wrap="square" rtlCol="0">
              <a:spAutoFit/>
            </a:bodyPr>
            <a:lstStyle/>
            <a:p>
              <a:r>
                <a:rPr lang="en-US" sz="1800" b="1" dirty="0">
                  <a:solidFill>
                    <a:srgbClr val="FF0000"/>
                  </a:solidFill>
                </a:rPr>
                <a:t>24-2x</a:t>
              </a:r>
              <a:endParaRPr lang="vi-VN" sz="1800" b="1" dirty="0">
                <a:solidFill>
                  <a:srgbClr val="FF0000"/>
                </a:solidFill>
              </a:endParaRPr>
            </a:p>
          </p:txBody>
        </p:sp>
        <p:sp>
          <p:nvSpPr>
            <p:cNvPr id="49" name="TextBox 48"/>
            <p:cNvSpPr txBox="1"/>
            <p:nvPr/>
          </p:nvSpPr>
          <p:spPr>
            <a:xfrm>
              <a:off x="7594600" y="1521154"/>
              <a:ext cx="850900" cy="369332"/>
            </a:xfrm>
            <a:prstGeom prst="rect">
              <a:avLst/>
            </a:prstGeom>
            <a:solidFill>
              <a:srgbClr val="FFFF00"/>
            </a:solidFill>
          </p:spPr>
          <p:txBody>
            <a:bodyPr wrap="square" rtlCol="0">
              <a:spAutoFit/>
            </a:bodyPr>
            <a:lstStyle/>
            <a:p>
              <a:r>
                <a:rPr lang="en-US" sz="1800" b="1" dirty="0">
                  <a:solidFill>
                    <a:srgbClr val="FF0000"/>
                  </a:solidFill>
                </a:rPr>
                <a:t>32-2x</a:t>
              </a:r>
              <a:endParaRPr lang="vi-VN" sz="1800" b="1" dirty="0">
                <a:solidFill>
                  <a:srgbClr val="FF0000"/>
                </a:solidFill>
              </a:endParaRPr>
            </a:p>
          </p:txBody>
        </p:sp>
        <p:sp>
          <p:nvSpPr>
            <p:cNvPr id="52" name="Text Box 48"/>
            <p:cNvSpPr txBox="1">
              <a:spLocks noChangeArrowheads="1"/>
            </p:cNvSpPr>
            <p:nvPr/>
          </p:nvSpPr>
          <p:spPr bwMode="auto">
            <a:xfrm>
              <a:off x="6781800" y="3862755"/>
              <a:ext cx="2286000"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lnSpc>
                  <a:spcPct val="60000"/>
                </a:lnSpc>
                <a:spcBef>
                  <a:spcPct val="50000"/>
                </a:spcBef>
              </a:pPr>
              <a:r>
                <a:rPr lang="en-US" sz="1800" b="1" dirty="0">
                  <a:solidFill>
                    <a:srgbClr val="FF0000"/>
                  </a:solidFill>
                  <a:latin typeface="Times New Roman" pitchFamily="18" charset="0"/>
                </a:rPr>
                <a:t>   (0 &lt; x &lt; 12)</a:t>
              </a:r>
            </a:p>
          </p:txBody>
        </p:sp>
      </p:grpSp>
      <p:sp>
        <p:nvSpPr>
          <p:cNvPr id="53" name="Text Box 49"/>
          <p:cNvSpPr txBox="1">
            <a:spLocks noChangeArrowheads="1"/>
          </p:cNvSpPr>
          <p:nvPr/>
        </p:nvSpPr>
        <p:spPr bwMode="auto">
          <a:xfrm>
            <a:off x="5271362" y="2803129"/>
            <a:ext cx="3872638"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lnSpc>
                <a:spcPct val="60000"/>
              </a:lnSpc>
              <a:spcBef>
                <a:spcPct val="50000"/>
              </a:spcBef>
            </a:pPr>
            <a:r>
              <a:rPr lang="en-US" sz="1800" b="1" dirty="0" err="1">
                <a:latin typeface="Times New Roman" pitchFamily="18" charset="0"/>
              </a:rPr>
              <a:t>Gọi</a:t>
            </a:r>
            <a:r>
              <a:rPr lang="en-US" sz="1800" b="1" dirty="0">
                <a:latin typeface="Times New Roman" pitchFamily="18" charset="0"/>
              </a:rPr>
              <a:t> </a:t>
            </a:r>
            <a:r>
              <a:rPr lang="en-US" sz="1800" b="1" dirty="0" err="1">
                <a:latin typeface="Times New Roman" pitchFamily="18" charset="0"/>
              </a:rPr>
              <a:t>bề</a:t>
            </a:r>
            <a:r>
              <a:rPr lang="en-US" sz="1800" b="1" dirty="0">
                <a:latin typeface="Times New Roman" pitchFamily="18" charset="0"/>
              </a:rPr>
              <a:t> </a:t>
            </a:r>
            <a:r>
              <a:rPr lang="en-US" sz="1800" b="1" dirty="0" err="1">
                <a:latin typeface="Times New Roman" pitchFamily="18" charset="0"/>
              </a:rPr>
              <a:t>rộng</a:t>
            </a:r>
            <a:r>
              <a:rPr lang="en-US" sz="1800" b="1" dirty="0">
                <a:latin typeface="Times New Roman" pitchFamily="18" charset="0"/>
              </a:rPr>
              <a:t> </a:t>
            </a:r>
            <a:r>
              <a:rPr lang="en-US" sz="1800" b="1" dirty="0" err="1">
                <a:latin typeface="Times New Roman" pitchFamily="18" charset="0"/>
              </a:rPr>
              <a:t>của</a:t>
            </a:r>
            <a:r>
              <a:rPr lang="en-US" sz="1800" b="1" dirty="0">
                <a:latin typeface="Times New Roman" pitchFamily="18" charset="0"/>
              </a:rPr>
              <a:t> </a:t>
            </a:r>
            <a:r>
              <a:rPr lang="en-US" sz="1800" b="1" dirty="0" err="1">
                <a:latin typeface="Times New Roman" pitchFamily="18" charset="0"/>
              </a:rPr>
              <a:t>mặt</a:t>
            </a:r>
            <a:r>
              <a:rPr lang="en-US" sz="1800" b="1" dirty="0">
                <a:latin typeface="Times New Roman" pitchFamily="18" charset="0"/>
              </a:rPr>
              <a:t> </a:t>
            </a:r>
            <a:r>
              <a:rPr lang="en-US" sz="1800" b="1" dirty="0" err="1">
                <a:latin typeface="Times New Roman" pitchFamily="18" charset="0"/>
              </a:rPr>
              <a:t>đường</a:t>
            </a:r>
            <a:r>
              <a:rPr lang="en-US" sz="1800" b="1" dirty="0">
                <a:latin typeface="Times New Roman" pitchFamily="18" charset="0"/>
              </a:rPr>
              <a:t> </a:t>
            </a:r>
            <a:r>
              <a:rPr lang="en-US" sz="1800" b="1" dirty="0" err="1">
                <a:latin typeface="Times New Roman" pitchFamily="18" charset="0"/>
              </a:rPr>
              <a:t>là</a:t>
            </a:r>
            <a:r>
              <a:rPr lang="en-US" sz="1800" b="1" dirty="0">
                <a:latin typeface="Times New Roman" pitchFamily="18" charset="0"/>
              </a:rPr>
              <a:t> : </a:t>
            </a:r>
            <a:r>
              <a:rPr lang="en-US" sz="1800" b="1" dirty="0">
                <a:solidFill>
                  <a:srgbClr val="FF0000"/>
                </a:solidFill>
                <a:latin typeface="Times New Roman" pitchFamily="18" charset="0"/>
              </a:rPr>
              <a:t>x </a:t>
            </a:r>
            <a:r>
              <a:rPr lang="en-US" sz="1800" b="1" dirty="0">
                <a:latin typeface="Times New Roman" pitchFamily="18" charset="0"/>
              </a:rPr>
              <a:t>(m)</a:t>
            </a:r>
          </a:p>
        </p:txBody>
      </p:sp>
      <p:sp>
        <p:nvSpPr>
          <p:cNvPr id="4" name="TextBox 3"/>
          <p:cNvSpPr txBox="1"/>
          <p:nvPr/>
        </p:nvSpPr>
        <p:spPr>
          <a:xfrm>
            <a:off x="7109358" y="3593711"/>
            <a:ext cx="2095499" cy="369332"/>
          </a:xfrm>
          <a:prstGeom prst="rect">
            <a:avLst/>
          </a:prstGeom>
          <a:noFill/>
        </p:spPr>
        <p:txBody>
          <a:bodyPr wrap="square" rtlCol="0">
            <a:spAutoFit/>
          </a:bodyPr>
          <a:lstStyle/>
          <a:p>
            <a:r>
              <a:rPr lang="en-US" sz="1800" b="1" dirty="0">
                <a:solidFill>
                  <a:srgbClr val="FF0000"/>
                </a:solidFill>
              </a:rPr>
              <a:t>32 - 2x (m)</a:t>
            </a:r>
          </a:p>
        </p:txBody>
      </p:sp>
      <p:sp>
        <p:nvSpPr>
          <p:cNvPr id="56" name="Text Box 34"/>
          <p:cNvSpPr txBox="1">
            <a:spLocks noChangeArrowheads="1"/>
          </p:cNvSpPr>
          <p:nvPr/>
        </p:nvSpPr>
        <p:spPr bwMode="auto">
          <a:xfrm>
            <a:off x="5311577" y="3963043"/>
            <a:ext cx="35052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1800" b="1" dirty="0" err="1">
                <a:latin typeface="Times New Roman" pitchFamily="18" charset="0"/>
              </a:rPr>
              <a:t>Phần</a:t>
            </a:r>
            <a:r>
              <a:rPr lang="en-US" sz="1800" b="1" dirty="0">
                <a:latin typeface="Times New Roman" pitchFamily="18" charset="0"/>
              </a:rPr>
              <a:t> </a:t>
            </a:r>
            <a:r>
              <a:rPr lang="en-US" sz="1800" b="1" dirty="0" err="1">
                <a:latin typeface="Times New Roman" pitchFamily="18" charset="0"/>
              </a:rPr>
              <a:t>đất</a:t>
            </a:r>
            <a:r>
              <a:rPr lang="en-US" sz="1800" b="1" dirty="0">
                <a:latin typeface="Times New Roman" pitchFamily="18" charset="0"/>
              </a:rPr>
              <a:t> </a:t>
            </a:r>
            <a:r>
              <a:rPr lang="en-US" sz="1800" b="1" dirty="0" err="1">
                <a:latin typeface="Times New Roman" pitchFamily="18" charset="0"/>
              </a:rPr>
              <a:t>còn</a:t>
            </a:r>
            <a:r>
              <a:rPr lang="en-US" sz="1800" b="1" dirty="0">
                <a:latin typeface="Times New Roman" pitchFamily="18" charset="0"/>
              </a:rPr>
              <a:t> </a:t>
            </a:r>
            <a:r>
              <a:rPr lang="en-US" sz="1800" b="1" dirty="0" err="1">
                <a:latin typeface="Times New Roman" pitchFamily="18" charset="0"/>
              </a:rPr>
              <a:t>lại</a:t>
            </a:r>
            <a:r>
              <a:rPr lang="en-US" sz="1800" b="1" dirty="0">
                <a:latin typeface="Times New Roman" pitchFamily="18" charset="0"/>
              </a:rPr>
              <a:t> </a:t>
            </a:r>
            <a:r>
              <a:rPr lang="en-US" sz="1800" b="1" dirty="0" err="1">
                <a:latin typeface="Times New Roman" pitchFamily="18" charset="0"/>
              </a:rPr>
              <a:t>có</a:t>
            </a:r>
            <a:r>
              <a:rPr lang="en-US" sz="1800" b="1" dirty="0">
                <a:latin typeface="Times New Roman" pitchFamily="18" charset="0"/>
              </a:rPr>
              <a:t> </a:t>
            </a:r>
            <a:r>
              <a:rPr lang="en-US" sz="1800" b="1" dirty="0" err="1">
                <a:latin typeface="Times New Roman" pitchFamily="18" charset="0"/>
              </a:rPr>
              <a:t>chiều</a:t>
            </a:r>
            <a:r>
              <a:rPr lang="en-US" sz="1800" b="1" dirty="0">
                <a:latin typeface="Times New Roman" pitchFamily="18" charset="0"/>
              </a:rPr>
              <a:t> </a:t>
            </a:r>
            <a:r>
              <a:rPr lang="en-US" sz="1800" b="1" dirty="0" err="1">
                <a:latin typeface="Times New Roman" pitchFamily="18" charset="0"/>
              </a:rPr>
              <a:t>rộng</a:t>
            </a:r>
            <a:r>
              <a:rPr lang="en-US" sz="1800" b="1" dirty="0">
                <a:latin typeface="Times New Roman" pitchFamily="18" charset="0"/>
              </a:rPr>
              <a:t> </a:t>
            </a:r>
            <a:r>
              <a:rPr lang="en-US" sz="1800" b="1" dirty="0" err="1">
                <a:latin typeface="Times New Roman" pitchFamily="18" charset="0"/>
              </a:rPr>
              <a:t>là</a:t>
            </a:r>
            <a:r>
              <a:rPr lang="en-US" sz="1800" b="1" dirty="0">
                <a:latin typeface="Times New Roman" pitchFamily="18" charset="0"/>
              </a:rPr>
              <a:t>: </a:t>
            </a:r>
          </a:p>
        </p:txBody>
      </p:sp>
      <p:sp>
        <p:nvSpPr>
          <p:cNvPr id="5" name="TextBox 4"/>
          <p:cNvSpPr txBox="1"/>
          <p:nvPr/>
        </p:nvSpPr>
        <p:spPr>
          <a:xfrm>
            <a:off x="7458333" y="4332375"/>
            <a:ext cx="1644134" cy="369332"/>
          </a:xfrm>
          <a:prstGeom prst="rect">
            <a:avLst/>
          </a:prstGeom>
          <a:noFill/>
        </p:spPr>
        <p:txBody>
          <a:bodyPr wrap="square" rtlCol="0">
            <a:spAutoFit/>
          </a:bodyPr>
          <a:lstStyle/>
          <a:p>
            <a:r>
              <a:rPr lang="en-US" sz="1800" b="1" dirty="0">
                <a:solidFill>
                  <a:srgbClr val="FF0000"/>
                </a:solidFill>
              </a:rPr>
              <a:t>24 - 2x (m)</a:t>
            </a:r>
          </a:p>
        </p:txBody>
      </p:sp>
      <p:sp>
        <p:nvSpPr>
          <p:cNvPr id="58" name="Text Box 34"/>
          <p:cNvSpPr txBox="1">
            <a:spLocks noChangeArrowheads="1"/>
          </p:cNvSpPr>
          <p:nvPr/>
        </p:nvSpPr>
        <p:spPr bwMode="auto">
          <a:xfrm>
            <a:off x="5278921" y="4517041"/>
            <a:ext cx="35602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1800" b="1" dirty="0" err="1">
                <a:latin typeface="Times New Roman" pitchFamily="18" charset="0"/>
              </a:rPr>
              <a:t>Phần</a:t>
            </a:r>
            <a:r>
              <a:rPr lang="en-US" sz="1800" b="1" dirty="0">
                <a:latin typeface="Times New Roman" pitchFamily="18" charset="0"/>
              </a:rPr>
              <a:t> </a:t>
            </a:r>
            <a:r>
              <a:rPr lang="en-US" sz="1800" b="1" dirty="0" err="1">
                <a:latin typeface="Times New Roman" pitchFamily="18" charset="0"/>
              </a:rPr>
              <a:t>đất</a:t>
            </a:r>
            <a:r>
              <a:rPr lang="en-US" sz="1800" b="1" dirty="0">
                <a:latin typeface="Times New Roman" pitchFamily="18" charset="0"/>
              </a:rPr>
              <a:t> </a:t>
            </a:r>
            <a:r>
              <a:rPr lang="en-US" sz="1800" b="1" dirty="0" err="1">
                <a:latin typeface="Times New Roman" pitchFamily="18" charset="0"/>
              </a:rPr>
              <a:t>còn</a:t>
            </a:r>
            <a:r>
              <a:rPr lang="en-US" sz="1800" b="1" dirty="0">
                <a:latin typeface="Times New Roman" pitchFamily="18" charset="0"/>
              </a:rPr>
              <a:t> </a:t>
            </a:r>
            <a:r>
              <a:rPr lang="en-US" sz="1800" b="1" dirty="0" err="1">
                <a:latin typeface="Times New Roman" pitchFamily="18" charset="0"/>
              </a:rPr>
              <a:t>lại</a:t>
            </a:r>
            <a:r>
              <a:rPr lang="en-US" sz="1800" b="1" dirty="0">
                <a:latin typeface="Times New Roman" pitchFamily="18" charset="0"/>
              </a:rPr>
              <a:t> </a:t>
            </a:r>
            <a:r>
              <a:rPr lang="en-US" sz="1800" b="1" dirty="0" err="1">
                <a:latin typeface="Times New Roman" pitchFamily="18" charset="0"/>
              </a:rPr>
              <a:t>có</a:t>
            </a:r>
            <a:r>
              <a:rPr lang="en-US" sz="1800" b="1" dirty="0">
                <a:latin typeface="Times New Roman" pitchFamily="18" charset="0"/>
              </a:rPr>
              <a:t> </a:t>
            </a:r>
            <a:r>
              <a:rPr lang="en-US" sz="1800" b="1" dirty="0" err="1">
                <a:latin typeface="Times New Roman" pitchFamily="18" charset="0"/>
              </a:rPr>
              <a:t>Diện</a:t>
            </a:r>
            <a:r>
              <a:rPr lang="en-US" sz="1800" b="1" dirty="0">
                <a:latin typeface="Times New Roman" pitchFamily="18" charset="0"/>
              </a:rPr>
              <a:t> </a:t>
            </a:r>
            <a:r>
              <a:rPr lang="en-US" sz="1800" b="1" dirty="0" err="1">
                <a:latin typeface="Times New Roman" pitchFamily="18" charset="0"/>
              </a:rPr>
              <a:t>tích</a:t>
            </a:r>
            <a:r>
              <a:rPr lang="en-US" sz="1800" b="1" dirty="0">
                <a:latin typeface="Times New Roman" pitchFamily="18" charset="0"/>
              </a:rPr>
              <a:t> </a:t>
            </a:r>
            <a:r>
              <a:rPr lang="en-US" sz="1800" b="1" dirty="0" err="1">
                <a:latin typeface="Times New Roman" pitchFamily="18" charset="0"/>
              </a:rPr>
              <a:t>là</a:t>
            </a:r>
            <a:r>
              <a:rPr lang="en-US" sz="1800" b="1" dirty="0">
                <a:latin typeface="Times New Roman" pitchFamily="18" charset="0"/>
              </a:rPr>
              <a:t>: </a:t>
            </a:r>
          </a:p>
        </p:txBody>
      </p:sp>
      <p:sp>
        <p:nvSpPr>
          <p:cNvPr id="6" name="TextBox 5"/>
          <p:cNvSpPr txBox="1"/>
          <p:nvPr/>
        </p:nvSpPr>
        <p:spPr>
          <a:xfrm>
            <a:off x="6509266" y="4879113"/>
            <a:ext cx="2939534" cy="369332"/>
          </a:xfrm>
          <a:prstGeom prst="rect">
            <a:avLst/>
          </a:prstGeom>
          <a:noFill/>
        </p:spPr>
        <p:txBody>
          <a:bodyPr wrap="square" rtlCol="0">
            <a:spAutoFit/>
          </a:bodyPr>
          <a:lstStyle/>
          <a:p>
            <a:r>
              <a:rPr lang="en-US" sz="1800" b="1" dirty="0">
                <a:solidFill>
                  <a:srgbClr val="FF0000"/>
                </a:solidFill>
                <a:sym typeface="Wingdings" pitchFamily="2" charset="2"/>
              </a:rPr>
              <a:t>(32-2x)(24-2x) (m</a:t>
            </a:r>
            <a:r>
              <a:rPr lang="en-US" sz="1800" b="1" baseline="30000" dirty="0">
                <a:solidFill>
                  <a:srgbClr val="FF0000"/>
                </a:solidFill>
                <a:sym typeface="Wingdings" pitchFamily="2" charset="2"/>
              </a:rPr>
              <a:t>2</a:t>
            </a:r>
            <a:r>
              <a:rPr lang="en-US" sz="1800" b="1" dirty="0">
                <a:solidFill>
                  <a:srgbClr val="FF0000"/>
                </a:solidFill>
                <a:sym typeface="Wingdings" pitchFamily="2" charset="2"/>
              </a:rPr>
              <a:t>)</a:t>
            </a:r>
          </a:p>
        </p:txBody>
      </p:sp>
      <p:sp>
        <p:nvSpPr>
          <p:cNvPr id="60" name="Text Box 34"/>
          <p:cNvSpPr txBox="1">
            <a:spLocks noChangeArrowheads="1"/>
          </p:cNvSpPr>
          <p:nvPr/>
        </p:nvSpPr>
        <p:spPr bwMode="auto">
          <a:xfrm>
            <a:off x="5339140" y="5224775"/>
            <a:ext cx="35000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sz="1800" b="1" dirty="0">
                <a:latin typeface="Times New Roman" pitchFamily="18" charset="0"/>
                <a:sym typeface="Wingdings" pitchFamily="2" charset="2"/>
              </a:rPr>
              <a:t>Theo </a:t>
            </a:r>
            <a:r>
              <a:rPr lang="en-US" sz="1800" b="1" dirty="0" err="1">
                <a:latin typeface="Times New Roman" pitchFamily="18" charset="0"/>
                <a:cs typeface="Times New Roman" pitchFamily="18" charset="0"/>
                <a:sym typeface="Wingdings" pitchFamily="2" charset="2"/>
              </a:rPr>
              <a:t>đề</a:t>
            </a:r>
            <a:r>
              <a:rPr lang="en-US" sz="1800" b="1" dirty="0">
                <a:latin typeface="Times New Roman" pitchFamily="18" charset="0"/>
                <a:sym typeface="Wingdings" pitchFamily="2" charset="2"/>
              </a:rPr>
              <a:t> </a:t>
            </a:r>
            <a:r>
              <a:rPr lang="en-US" sz="1800" b="1" dirty="0" err="1">
                <a:latin typeface="Times New Roman" pitchFamily="18" charset="0"/>
                <a:sym typeface="Wingdings" pitchFamily="2" charset="2"/>
              </a:rPr>
              <a:t>bài</a:t>
            </a:r>
            <a:r>
              <a:rPr lang="en-US" sz="1800" b="1" dirty="0">
                <a:latin typeface="Times New Roman" pitchFamily="18" charset="0"/>
                <a:sym typeface="Wingdings" pitchFamily="2" charset="2"/>
              </a:rPr>
              <a:t> ta </a:t>
            </a:r>
            <a:r>
              <a:rPr lang="en-US" sz="1800" b="1" dirty="0" err="1">
                <a:latin typeface="Times New Roman" pitchFamily="18" charset="0"/>
                <a:sym typeface="Wingdings" pitchFamily="2" charset="2"/>
              </a:rPr>
              <a:t>có</a:t>
            </a:r>
            <a:r>
              <a:rPr lang="en-US" sz="1800" b="1" dirty="0">
                <a:latin typeface="Times New Roman" pitchFamily="18" charset="0"/>
                <a:sym typeface="Wingdings" pitchFamily="2" charset="2"/>
              </a:rPr>
              <a:t> </a:t>
            </a:r>
            <a:r>
              <a:rPr lang="en-US" sz="1800" b="1" dirty="0" err="1">
                <a:latin typeface="Times New Roman" pitchFamily="18" charset="0"/>
                <a:sym typeface="Wingdings" pitchFamily="2" charset="2"/>
              </a:rPr>
              <a:t>phương</a:t>
            </a:r>
            <a:r>
              <a:rPr lang="en-US" sz="1800" b="1" dirty="0">
                <a:latin typeface="Times New Roman" pitchFamily="18" charset="0"/>
                <a:sym typeface="Wingdings" pitchFamily="2" charset="2"/>
              </a:rPr>
              <a:t> </a:t>
            </a:r>
            <a:r>
              <a:rPr lang="en-US" sz="1800" b="1" dirty="0" err="1">
                <a:latin typeface="Times New Roman" pitchFamily="18" charset="0"/>
                <a:sym typeface="Wingdings" pitchFamily="2" charset="2"/>
              </a:rPr>
              <a:t>trình</a:t>
            </a:r>
            <a:r>
              <a:rPr lang="en-US" sz="1800" b="1" dirty="0">
                <a:latin typeface="Times New Roman" pitchFamily="18" charset="0"/>
                <a:sym typeface="Wingdings" pitchFamily="2" charset="2"/>
              </a:rPr>
              <a:t>:    </a:t>
            </a:r>
          </a:p>
        </p:txBody>
      </p:sp>
      <p:sp>
        <p:nvSpPr>
          <p:cNvPr id="48" name="TextBox 47"/>
          <p:cNvSpPr txBox="1"/>
          <p:nvPr/>
        </p:nvSpPr>
        <p:spPr>
          <a:xfrm>
            <a:off x="5451733" y="5574268"/>
            <a:ext cx="3920867" cy="369332"/>
          </a:xfrm>
          <a:prstGeom prst="rect">
            <a:avLst/>
          </a:prstGeom>
          <a:noFill/>
        </p:spPr>
        <p:txBody>
          <a:bodyPr wrap="square" rtlCol="0">
            <a:spAutoFit/>
          </a:bodyPr>
          <a:lstStyle/>
          <a:p>
            <a:r>
              <a:rPr lang="en-US" sz="1800" b="1" dirty="0">
                <a:solidFill>
                  <a:srgbClr val="FF0000"/>
                </a:solidFill>
                <a:sym typeface="Wingdings" pitchFamily="2" charset="2"/>
              </a:rPr>
              <a:t>(32 - 2x)(24 - 2x) = 560</a:t>
            </a:r>
            <a:endParaRPr lang="vi-VN" sz="1800" dirty="0">
              <a:solidFill>
                <a:srgbClr val="FF0000"/>
              </a:solidFill>
            </a:endParaRPr>
          </a:p>
        </p:txBody>
      </p:sp>
      <p:sp>
        <p:nvSpPr>
          <p:cNvPr id="54" name="TextBox 53"/>
          <p:cNvSpPr txBox="1"/>
          <p:nvPr/>
        </p:nvSpPr>
        <p:spPr>
          <a:xfrm>
            <a:off x="5181600" y="5955268"/>
            <a:ext cx="3276600" cy="369332"/>
          </a:xfrm>
          <a:prstGeom prst="rect">
            <a:avLst/>
          </a:prstGeom>
          <a:noFill/>
        </p:spPr>
        <p:txBody>
          <a:bodyPr wrap="square" rtlCol="0">
            <a:spAutoFit/>
          </a:bodyPr>
          <a:lstStyle/>
          <a:p>
            <a:r>
              <a:rPr lang="en-US" sz="1800" b="1" dirty="0">
                <a:sym typeface="Wingdings" pitchFamily="2" charset="2"/>
              </a:rPr>
              <a:t>Hay :</a:t>
            </a:r>
            <a:r>
              <a:rPr lang="en-US" sz="1800" b="1" dirty="0">
                <a:solidFill>
                  <a:srgbClr val="FF0000"/>
                </a:solidFill>
                <a:sym typeface="Wingdings" pitchFamily="2" charset="2"/>
              </a:rPr>
              <a:t>   x</a:t>
            </a:r>
            <a:r>
              <a:rPr lang="en-US" sz="1800" b="1" baseline="30000" dirty="0">
                <a:solidFill>
                  <a:srgbClr val="FF0000"/>
                </a:solidFill>
                <a:sym typeface="Wingdings" pitchFamily="2" charset="2"/>
              </a:rPr>
              <a:t>2 </a:t>
            </a:r>
            <a:r>
              <a:rPr lang="en-US" sz="1800" b="1" dirty="0">
                <a:solidFill>
                  <a:srgbClr val="FF0000"/>
                </a:solidFill>
                <a:sym typeface="Wingdings" pitchFamily="2" charset="2"/>
              </a:rPr>
              <a:t>- 28x + 52 = 0</a:t>
            </a:r>
            <a:endParaRPr lang="en-US" sz="1800" b="1" dirty="0">
              <a:solidFill>
                <a:srgbClr val="FF0000"/>
              </a:solidFill>
            </a:endParaRPr>
          </a:p>
        </p:txBody>
      </p:sp>
      <p:sp>
        <p:nvSpPr>
          <p:cNvPr id="19" name="TextBox 18"/>
          <p:cNvSpPr txBox="1"/>
          <p:nvPr/>
        </p:nvSpPr>
        <p:spPr>
          <a:xfrm>
            <a:off x="0" y="533400"/>
            <a:ext cx="4267200" cy="430887"/>
          </a:xfrm>
          <a:prstGeom prst="rect">
            <a:avLst/>
          </a:prstGeom>
          <a:noFill/>
        </p:spPr>
        <p:txBody>
          <a:bodyPr wrap="square" rtlCol="0">
            <a:spAutoFit/>
          </a:bodyPr>
          <a:lstStyle/>
          <a:p>
            <a:r>
              <a:rPr lang="en-US" b="1" u="sng" dirty="0">
                <a:solidFill>
                  <a:srgbClr val="FF0000"/>
                </a:solidFill>
              </a:rPr>
              <a:t>1.Bài </a:t>
            </a:r>
            <a:r>
              <a:rPr lang="en-US" b="1" u="sng" dirty="0" err="1">
                <a:solidFill>
                  <a:srgbClr val="FF0000"/>
                </a:solidFill>
              </a:rPr>
              <a:t>toán</a:t>
            </a:r>
            <a:r>
              <a:rPr lang="en-US" b="1" u="sng" dirty="0">
                <a:solidFill>
                  <a:srgbClr val="FF0000"/>
                </a:solidFill>
              </a:rPr>
              <a:t> </a:t>
            </a:r>
            <a:r>
              <a:rPr lang="en-US" b="1" u="sng" dirty="0" err="1">
                <a:solidFill>
                  <a:srgbClr val="FF0000"/>
                </a:solidFill>
              </a:rPr>
              <a:t>mở</a:t>
            </a:r>
            <a:r>
              <a:rPr lang="en-US" b="1" u="sng" dirty="0">
                <a:solidFill>
                  <a:srgbClr val="FF0000"/>
                </a:solidFill>
              </a:rPr>
              <a:t> </a:t>
            </a:r>
            <a:r>
              <a:rPr lang="en-US" b="1" u="sng" dirty="0" err="1">
                <a:solidFill>
                  <a:srgbClr val="FF0000"/>
                </a:solidFill>
              </a:rPr>
              <a:t>đầu</a:t>
            </a:r>
            <a:r>
              <a:rPr lang="en-US" b="1" u="sng" dirty="0">
                <a:solidFill>
                  <a:srgbClr val="FF0000"/>
                </a:solidFill>
              </a:rPr>
              <a:t>:</a:t>
            </a:r>
            <a:r>
              <a:rPr lang="en-US" b="1" dirty="0">
                <a:solidFill>
                  <a:srgbClr val="FF0000"/>
                </a:solidFill>
              </a:rPr>
              <a:t> (</a:t>
            </a:r>
            <a:r>
              <a:rPr lang="en-US" b="1" dirty="0" err="1">
                <a:solidFill>
                  <a:srgbClr val="FF0000"/>
                </a:solidFill>
              </a:rPr>
              <a:t>tr</a:t>
            </a:r>
            <a:r>
              <a:rPr lang="en-US" b="1" dirty="0">
                <a:solidFill>
                  <a:srgbClr val="0000FF"/>
                </a:solidFill>
              </a:rPr>
              <a:t> </a:t>
            </a:r>
            <a:r>
              <a:rPr lang="en-US" b="1" dirty="0">
                <a:solidFill>
                  <a:srgbClr val="FF0000"/>
                </a:solidFill>
              </a:rPr>
              <a:t>40 SGK)</a:t>
            </a:r>
          </a:p>
        </p:txBody>
      </p:sp>
      <p:graphicFrame>
        <p:nvGraphicFramePr>
          <p:cNvPr id="57" name="Object 2"/>
          <p:cNvGraphicFramePr>
            <a:graphicFrameLocks noChangeAspect="1"/>
          </p:cNvGraphicFramePr>
          <p:nvPr>
            <p:extLst>
              <p:ext uri="{D42A27DB-BD31-4B8C-83A1-F6EECF244321}">
                <p14:modId xmlns:p14="http://schemas.microsoft.com/office/powerpoint/2010/main" val="2196563298"/>
              </p:ext>
            </p:extLst>
          </p:nvPr>
        </p:nvGraphicFramePr>
        <p:xfrm>
          <a:off x="596900" y="762000"/>
          <a:ext cx="4000500" cy="762000"/>
        </p:xfrm>
        <a:graphic>
          <a:graphicData uri="http://schemas.openxmlformats.org/presentationml/2006/ole">
            <mc:AlternateContent xmlns:mc="http://schemas.openxmlformats.org/markup-compatibility/2006">
              <mc:Choice xmlns:v="urn:schemas-microsoft-com:vml" Requires="v">
                <p:oleObj spid="_x0000_s126111" name="Equation" r:id="rId4" imgW="1066680" imgH="203040" progId="Equation.DSMT4">
                  <p:embed/>
                </p:oleObj>
              </mc:Choice>
              <mc:Fallback>
                <p:oleObj name="Equation" r:id="rId4" imgW="1066680" imgH="203040" progId="Equation.DSMT4">
                  <p:embed/>
                  <p:pic>
                    <p:nvPicPr>
                      <p:cNvPr id="0" name=""/>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900" y="762000"/>
                        <a:ext cx="40005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9" name="Object 4"/>
          <p:cNvGraphicFramePr>
            <a:graphicFrameLocks noChangeAspect="1"/>
          </p:cNvGraphicFramePr>
          <p:nvPr>
            <p:extLst>
              <p:ext uri="{D42A27DB-BD31-4B8C-83A1-F6EECF244321}">
                <p14:modId xmlns:p14="http://schemas.microsoft.com/office/powerpoint/2010/main" val="1199092720"/>
              </p:ext>
            </p:extLst>
          </p:nvPr>
        </p:nvGraphicFramePr>
        <p:xfrm>
          <a:off x="425450" y="850900"/>
          <a:ext cx="374650" cy="609600"/>
        </p:xfrm>
        <a:graphic>
          <a:graphicData uri="http://schemas.openxmlformats.org/presentationml/2006/ole">
            <mc:AlternateContent xmlns:mc="http://schemas.openxmlformats.org/markup-compatibility/2006">
              <mc:Choice xmlns:v="urn:schemas-microsoft-com:vml" Requires="v">
                <p:oleObj spid="_x0000_s126112" name="Equation" r:id="rId6" imgW="88560" imgH="164880" progId="Equation.DSMT4">
                  <p:embed/>
                </p:oleObj>
              </mc:Choice>
              <mc:Fallback>
                <p:oleObj name="Equation" r:id="rId6" imgW="88560" imgH="164880" progId="Equation.DSMT4">
                  <p:embed/>
                  <p:pic>
                    <p:nvPicPr>
                      <p:cNvPr id="0" name=""/>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5450" y="850900"/>
                        <a:ext cx="37465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 name="Line 5"/>
          <p:cNvSpPr>
            <a:spLocks noChangeShapeType="1"/>
          </p:cNvSpPr>
          <p:nvPr/>
        </p:nvSpPr>
        <p:spPr bwMode="auto">
          <a:xfrm>
            <a:off x="596900" y="1447800"/>
            <a:ext cx="0" cy="838200"/>
          </a:xfrm>
          <a:prstGeom prst="line">
            <a:avLst/>
          </a:prstGeom>
          <a:noFill/>
          <a:ln w="254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62" name="Text Box 6"/>
          <p:cNvSpPr txBox="1">
            <a:spLocks noChangeArrowheads="1"/>
          </p:cNvSpPr>
          <p:nvPr/>
        </p:nvSpPr>
        <p:spPr bwMode="auto">
          <a:xfrm>
            <a:off x="381000" y="2070100"/>
            <a:ext cx="533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nTime" pitchFamily="34" charset="0"/>
              </a:defRPr>
            </a:lvl1pPr>
            <a:lvl2pPr marL="742950" indent="-285750" eaLnBrk="0" hangingPunct="0">
              <a:defRPr sz="2200">
                <a:solidFill>
                  <a:schemeClr val="tx1"/>
                </a:solidFill>
                <a:latin typeface=".VnTime" pitchFamily="34" charset="0"/>
              </a:defRPr>
            </a:lvl2pPr>
            <a:lvl3pPr marL="1143000" indent="-228600" eaLnBrk="0" hangingPunct="0">
              <a:defRPr sz="2200">
                <a:solidFill>
                  <a:schemeClr val="tx1"/>
                </a:solidFill>
                <a:latin typeface=".VnTime" pitchFamily="34" charset="0"/>
              </a:defRPr>
            </a:lvl3pPr>
            <a:lvl4pPr marL="1600200" indent="-228600" eaLnBrk="0" hangingPunct="0">
              <a:defRPr sz="2200">
                <a:solidFill>
                  <a:schemeClr val="tx1"/>
                </a:solidFill>
                <a:latin typeface=".VnTime" pitchFamily="34" charset="0"/>
              </a:defRPr>
            </a:lvl4pPr>
            <a:lvl5pPr marL="2057400" indent="-228600" eaLnBrk="0" hangingPunct="0">
              <a:defRPr sz="2200">
                <a:solidFill>
                  <a:schemeClr val="tx1"/>
                </a:solidFill>
                <a:latin typeface=".VnTime" pitchFamily="34" charset="0"/>
              </a:defRPr>
            </a:lvl5pPr>
            <a:lvl6pPr marL="2514600" indent="-228600" eaLnBrk="0" fontAlgn="base" hangingPunct="0">
              <a:spcBef>
                <a:spcPct val="0"/>
              </a:spcBef>
              <a:spcAft>
                <a:spcPct val="0"/>
              </a:spcAft>
              <a:defRPr sz="2200">
                <a:solidFill>
                  <a:schemeClr val="tx1"/>
                </a:solidFill>
                <a:latin typeface=".VnTime" pitchFamily="34" charset="0"/>
              </a:defRPr>
            </a:lvl6pPr>
            <a:lvl7pPr marL="2971800" indent="-228600" eaLnBrk="0" fontAlgn="base" hangingPunct="0">
              <a:spcBef>
                <a:spcPct val="0"/>
              </a:spcBef>
              <a:spcAft>
                <a:spcPct val="0"/>
              </a:spcAft>
              <a:defRPr sz="2200">
                <a:solidFill>
                  <a:schemeClr val="tx1"/>
                </a:solidFill>
                <a:latin typeface=".VnTime" pitchFamily="34" charset="0"/>
              </a:defRPr>
            </a:lvl7pPr>
            <a:lvl8pPr marL="3429000" indent="-228600" eaLnBrk="0" fontAlgn="base" hangingPunct="0">
              <a:spcBef>
                <a:spcPct val="0"/>
              </a:spcBef>
              <a:spcAft>
                <a:spcPct val="0"/>
              </a:spcAft>
              <a:defRPr sz="2200">
                <a:solidFill>
                  <a:schemeClr val="tx1"/>
                </a:solidFill>
                <a:latin typeface=".VnTime" pitchFamily="34" charset="0"/>
              </a:defRPr>
            </a:lvl8pPr>
            <a:lvl9pPr marL="3886200" indent="-228600" eaLnBrk="0" fontAlgn="base" hangingPunct="0">
              <a:spcBef>
                <a:spcPct val="0"/>
              </a:spcBef>
              <a:spcAft>
                <a:spcPct val="0"/>
              </a:spcAft>
              <a:defRPr sz="2200">
                <a:solidFill>
                  <a:schemeClr val="tx1"/>
                </a:solidFill>
                <a:latin typeface=".VnTime" pitchFamily="34" charset="0"/>
              </a:defRPr>
            </a:lvl9pPr>
          </a:lstStyle>
          <a:p>
            <a:pPr eaLnBrk="1" hangingPunct="1">
              <a:spcBef>
                <a:spcPct val="50000"/>
              </a:spcBef>
            </a:pPr>
            <a:r>
              <a:rPr lang="en-US" sz="4000" b="1">
                <a:solidFill>
                  <a:srgbClr val="0000FF"/>
                </a:solidFill>
                <a:latin typeface="Times New Roman" pitchFamily="18" charset="0"/>
              </a:rPr>
              <a:t>a</a:t>
            </a:r>
          </a:p>
        </p:txBody>
      </p:sp>
      <p:sp>
        <p:nvSpPr>
          <p:cNvPr id="63" name="Line 7"/>
          <p:cNvSpPr>
            <a:spLocks noChangeShapeType="1"/>
          </p:cNvSpPr>
          <p:nvPr/>
        </p:nvSpPr>
        <p:spPr bwMode="auto">
          <a:xfrm>
            <a:off x="1993900" y="1485900"/>
            <a:ext cx="0" cy="838200"/>
          </a:xfrm>
          <a:prstGeom prst="line">
            <a:avLst/>
          </a:prstGeom>
          <a:noFill/>
          <a:ln w="254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64" name="Text Box 8"/>
          <p:cNvSpPr txBox="1">
            <a:spLocks noChangeArrowheads="1"/>
          </p:cNvSpPr>
          <p:nvPr/>
        </p:nvSpPr>
        <p:spPr bwMode="auto">
          <a:xfrm>
            <a:off x="1727200" y="2070100"/>
            <a:ext cx="533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nTime" pitchFamily="34" charset="0"/>
              </a:defRPr>
            </a:lvl1pPr>
            <a:lvl2pPr marL="742950" indent="-285750" eaLnBrk="0" hangingPunct="0">
              <a:defRPr sz="2200">
                <a:solidFill>
                  <a:schemeClr val="tx1"/>
                </a:solidFill>
                <a:latin typeface=".VnTime" pitchFamily="34" charset="0"/>
              </a:defRPr>
            </a:lvl2pPr>
            <a:lvl3pPr marL="1143000" indent="-228600" eaLnBrk="0" hangingPunct="0">
              <a:defRPr sz="2200">
                <a:solidFill>
                  <a:schemeClr val="tx1"/>
                </a:solidFill>
                <a:latin typeface=".VnTime" pitchFamily="34" charset="0"/>
              </a:defRPr>
            </a:lvl3pPr>
            <a:lvl4pPr marL="1600200" indent="-228600" eaLnBrk="0" hangingPunct="0">
              <a:defRPr sz="2200">
                <a:solidFill>
                  <a:schemeClr val="tx1"/>
                </a:solidFill>
                <a:latin typeface=".VnTime" pitchFamily="34" charset="0"/>
              </a:defRPr>
            </a:lvl4pPr>
            <a:lvl5pPr marL="2057400" indent="-228600" eaLnBrk="0" hangingPunct="0">
              <a:defRPr sz="2200">
                <a:solidFill>
                  <a:schemeClr val="tx1"/>
                </a:solidFill>
                <a:latin typeface=".VnTime" pitchFamily="34" charset="0"/>
              </a:defRPr>
            </a:lvl5pPr>
            <a:lvl6pPr marL="2514600" indent="-228600" eaLnBrk="0" fontAlgn="base" hangingPunct="0">
              <a:spcBef>
                <a:spcPct val="0"/>
              </a:spcBef>
              <a:spcAft>
                <a:spcPct val="0"/>
              </a:spcAft>
              <a:defRPr sz="2200">
                <a:solidFill>
                  <a:schemeClr val="tx1"/>
                </a:solidFill>
                <a:latin typeface=".VnTime" pitchFamily="34" charset="0"/>
              </a:defRPr>
            </a:lvl6pPr>
            <a:lvl7pPr marL="2971800" indent="-228600" eaLnBrk="0" fontAlgn="base" hangingPunct="0">
              <a:spcBef>
                <a:spcPct val="0"/>
              </a:spcBef>
              <a:spcAft>
                <a:spcPct val="0"/>
              </a:spcAft>
              <a:defRPr sz="2200">
                <a:solidFill>
                  <a:schemeClr val="tx1"/>
                </a:solidFill>
                <a:latin typeface=".VnTime" pitchFamily="34" charset="0"/>
              </a:defRPr>
            </a:lvl7pPr>
            <a:lvl8pPr marL="3429000" indent="-228600" eaLnBrk="0" fontAlgn="base" hangingPunct="0">
              <a:spcBef>
                <a:spcPct val="0"/>
              </a:spcBef>
              <a:spcAft>
                <a:spcPct val="0"/>
              </a:spcAft>
              <a:defRPr sz="2200">
                <a:solidFill>
                  <a:schemeClr val="tx1"/>
                </a:solidFill>
                <a:latin typeface=".VnTime" pitchFamily="34" charset="0"/>
              </a:defRPr>
            </a:lvl8pPr>
            <a:lvl9pPr marL="3886200" indent="-228600" eaLnBrk="0" fontAlgn="base" hangingPunct="0">
              <a:spcBef>
                <a:spcPct val="0"/>
              </a:spcBef>
              <a:spcAft>
                <a:spcPct val="0"/>
              </a:spcAft>
              <a:defRPr sz="2200">
                <a:solidFill>
                  <a:schemeClr val="tx1"/>
                </a:solidFill>
                <a:latin typeface=".VnTime" pitchFamily="34" charset="0"/>
              </a:defRPr>
            </a:lvl9pPr>
          </a:lstStyle>
          <a:p>
            <a:pPr eaLnBrk="1" hangingPunct="1">
              <a:spcBef>
                <a:spcPct val="50000"/>
              </a:spcBef>
            </a:pPr>
            <a:r>
              <a:rPr lang="en-US" sz="4000" b="1">
                <a:solidFill>
                  <a:srgbClr val="0000FF"/>
                </a:solidFill>
                <a:latin typeface="Times New Roman" pitchFamily="18" charset="0"/>
              </a:rPr>
              <a:t>b</a:t>
            </a:r>
          </a:p>
        </p:txBody>
      </p:sp>
      <p:sp>
        <p:nvSpPr>
          <p:cNvPr id="65" name="Line 9"/>
          <p:cNvSpPr>
            <a:spLocks noChangeShapeType="1"/>
          </p:cNvSpPr>
          <p:nvPr/>
        </p:nvSpPr>
        <p:spPr bwMode="auto">
          <a:xfrm>
            <a:off x="3327400" y="1444625"/>
            <a:ext cx="0" cy="838200"/>
          </a:xfrm>
          <a:prstGeom prst="line">
            <a:avLst/>
          </a:prstGeom>
          <a:noFill/>
          <a:ln w="254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66" name="Text Box 10"/>
          <p:cNvSpPr txBox="1">
            <a:spLocks noChangeArrowheads="1"/>
          </p:cNvSpPr>
          <p:nvPr/>
        </p:nvSpPr>
        <p:spPr bwMode="auto">
          <a:xfrm>
            <a:off x="3111500" y="2066925"/>
            <a:ext cx="533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nTime" pitchFamily="34" charset="0"/>
              </a:defRPr>
            </a:lvl1pPr>
            <a:lvl2pPr marL="742950" indent="-285750" eaLnBrk="0" hangingPunct="0">
              <a:defRPr sz="2200">
                <a:solidFill>
                  <a:schemeClr val="tx1"/>
                </a:solidFill>
                <a:latin typeface=".VnTime" pitchFamily="34" charset="0"/>
              </a:defRPr>
            </a:lvl2pPr>
            <a:lvl3pPr marL="1143000" indent="-228600" eaLnBrk="0" hangingPunct="0">
              <a:defRPr sz="2200">
                <a:solidFill>
                  <a:schemeClr val="tx1"/>
                </a:solidFill>
                <a:latin typeface=".VnTime" pitchFamily="34" charset="0"/>
              </a:defRPr>
            </a:lvl3pPr>
            <a:lvl4pPr marL="1600200" indent="-228600" eaLnBrk="0" hangingPunct="0">
              <a:defRPr sz="2200">
                <a:solidFill>
                  <a:schemeClr val="tx1"/>
                </a:solidFill>
                <a:latin typeface=".VnTime" pitchFamily="34" charset="0"/>
              </a:defRPr>
            </a:lvl4pPr>
            <a:lvl5pPr marL="2057400" indent="-228600" eaLnBrk="0" hangingPunct="0">
              <a:defRPr sz="2200">
                <a:solidFill>
                  <a:schemeClr val="tx1"/>
                </a:solidFill>
                <a:latin typeface=".VnTime" pitchFamily="34" charset="0"/>
              </a:defRPr>
            </a:lvl5pPr>
            <a:lvl6pPr marL="2514600" indent="-228600" eaLnBrk="0" fontAlgn="base" hangingPunct="0">
              <a:spcBef>
                <a:spcPct val="0"/>
              </a:spcBef>
              <a:spcAft>
                <a:spcPct val="0"/>
              </a:spcAft>
              <a:defRPr sz="2200">
                <a:solidFill>
                  <a:schemeClr val="tx1"/>
                </a:solidFill>
                <a:latin typeface=".VnTime" pitchFamily="34" charset="0"/>
              </a:defRPr>
            </a:lvl6pPr>
            <a:lvl7pPr marL="2971800" indent="-228600" eaLnBrk="0" fontAlgn="base" hangingPunct="0">
              <a:spcBef>
                <a:spcPct val="0"/>
              </a:spcBef>
              <a:spcAft>
                <a:spcPct val="0"/>
              </a:spcAft>
              <a:defRPr sz="2200">
                <a:solidFill>
                  <a:schemeClr val="tx1"/>
                </a:solidFill>
                <a:latin typeface=".VnTime" pitchFamily="34" charset="0"/>
              </a:defRPr>
            </a:lvl7pPr>
            <a:lvl8pPr marL="3429000" indent="-228600" eaLnBrk="0" fontAlgn="base" hangingPunct="0">
              <a:spcBef>
                <a:spcPct val="0"/>
              </a:spcBef>
              <a:spcAft>
                <a:spcPct val="0"/>
              </a:spcAft>
              <a:defRPr sz="2200">
                <a:solidFill>
                  <a:schemeClr val="tx1"/>
                </a:solidFill>
                <a:latin typeface=".VnTime" pitchFamily="34" charset="0"/>
              </a:defRPr>
            </a:lvl8pPr>
            <a:lvl9pPr marL="3886200" indent="-228600" eaLnBrk="0" fontAlgn="base" hangingPunct="0">
              <a:spcBef>
                <a:spcPct val="0"/>
              </a:spcBef>
              <a:spcAft>
                <a:spcPct val="0"/>
              </a:spcAft>
              <a:defRPr sz="2200">
                <a:solidFill>
                  <a:schemeClr val="tx1"/>
                </a:solidFill>
                <a:latin typeface=".VnTime" pitchFamily="34" charset="0"/>
              </a:defRPr>
            </a:lvl9pPr>
          </a:lstStyle>
          <a:p>
            <a:pPr eaLnBrk="1" hangingPunct="1">
              <a:spcBef>
                <a:spcPct val="50000"/>
              </a:spcBef>
            </a:pPr>
            <a:r>
              <a:rPr lang="en-US" sz="4000" b="1">
                <a:solidFill>
                  <a:srgbClr val="0000FF"/>
                </a:solidFill>
                <a:latin typeface="Times New Roman" pitchFamily="18" charset="0"/>
              </a:rPr>
              <a:t>c</a:t>
            </a:r>
          </a:p>
        </p:txBody>
      </p:sp>
      <p:sp>
        <p:nvSpPr>
          <p:cNvPr id="67" name="Oval 11"/>
          <p:cNvSpPr>
            <a:spLocks noChangeArrowheads="1"/>
          </p:cNvSpPr>
          <p:nvPr/>
        </p:nvSpPr>
        <p:spPr bwMode="auto">
          <a:xfrm>
            <a:off x="1295400" y="889000"/>
            <a:ext cx="1066800" cy="60960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vi-VN"/>
          </a:p>
        </p:txBody>
      </p:sp>
      <p:graphicFrame>
        <p:nvGraphicFramePr>
          <p:cNvPr id="68" name="Object 12"/>
          <p:cNvGraphicFramePr>
            <a:graphicFrameLocks noChangeAspect="1"/>
          </p:cNvGraphicFramePr>
          <p:nvPr>
            <p:extLst>
              <p:ext uri="{D42A27DB-BD31-4B8C-83A1-F6EECF244321}">
                <p14:modId xmlns:p14="http://schemas.microsoft.com/office/powerpoint/2010/main" val="668140769"/>
              </p:ext>
            </p:extLst>
          </p:nvPr>
        </p:nvGraphicFramePr>
        <p:xfrm>
          <a:off x="638628" y="823686"/>
          <a:ext cx="3944938" cy="701675"/>
        </p:xfrm>
        <a:graphic>
          <a:graphicData uri="http://schemas.openxmlformats.org/presentationml/2006/ole">
            <mc:AlternateContent xmlns:mc="http://schemas.openxmlformats.org/markup-compatibility/2006">
              <mc:Choice xmlns:v="urn:schemas-microsoft-com:vml" Requires="v">
                <p:oleObj spid="_x0000_s126113" name="Equation" r:id="rId8" imgW="1054080" imgH="203040" progId="Equation.DSMT4">
                  <p:embed/>
                </p:oleObj>
              </mc:Choice>
              <mc:Fallback>
                <p:oleObj name="Equation" r:id="rId8" imgW="1054080" imgH="203040" progId="Equation.DSMT4">
                  <p:embed/>
                  <p:pic>
                    <p:nvPicPr>
                      <p:cNvPr id="0" name=""/>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8628" y="823686"/>
                        <a:ext cx="3944938"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0" name="Text Box 14"/>
          <p:cNvSpPr txBox="1">
            <a:spLocks noChangeArrowheads="1"/>
          </p:cNvSpPr>
          <p:nvPr/>
        </p:nvSpPr>
        <p:spPr bwMode="auto">
          <a:xfrm>
            <a:off x="304800" y="2667000"/>
            <a:ext cx="5181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tx1"/>
                </a:solidFill>
                <a:latin typeface=".VnTime" pitchFamily="34" charset="0"/>
              </a:defRPr>
            </a:lvl1pPr>
            <a:lvl2pPr marL="742950" indent="-285750" eaLnBrk="0" hangingPunct="0">
              <a:defRPr sz="2200">
                <a:solidFill>
                  <a:schemeClr val="tx1"/>
                </a:solidFill>
                <a:latin typeface=".VnTime" pitchFamily="34" charset="0"/>
              </a:defRPr>
            </a:lvl2pPr>
            <a:lvl3pPr marL="1143000" indent="-228600" eaLnBrk="0" hangingPunct="0">
              <a:defRPr sz="2200">
                <a:solidFill>
                  <a:schemeClr val="tx1"/>
                </a:solidFill>
                <a:latin typeface=".VnTime" pitchFamily="34" charset="0"/>
              </a:defRPr>
            </a:lvl3pPr>
            <a:lvl4pPr marL="1600200" indent="-228600" eaLnBrk="0" hangingPunct="0">
              <a:defRPr sz="2200">
                <a:solidFill>
                  <a:schemeClr val="tx1"/>
                </a:solidFill>
                <a:latin typeface=".VnTime" pitchFamily="34" charset="0"/>
              </a:defRPr>
            </a:lvl4pPr>
            <a:lvl5pPr marL="2057400" indent="-228600" eaLnBrk="0" hangingPunct="0">
              <a:defRPr sz="2200">
                <a:solidFill>
                  <a:schemeClr val="tx1"/>
                </a:solidFill>
                <a:latin typeface=".VnTime" pitchFamily="34" charset="0"/>
              </a:defRPr>
            </a:lvl5pPr>
            <a:lvl6pPr marL="2514600" indent="-228600" eaLnBrk="0" fontAlgn="base" hangingPunct="0">
              <a:spcBef>
                <a:spcPct val="0"/>
              </a:spcBef>
              <a:spcAft>
                <a:spcPct val="0"/>
              </a:spcAft>
              <a:defRPr sz="2200">
                <a:solidFill>
                  <a:schemeClr val="tx1"/>
                </a:solidFill>
                <a:latin typeface=".VnTime" pitchFamily="34" charset="0"/>
              </a:defRPr>
            </a:lvl6pPr>
            <a:lvl7pPr marL="2971800" indent="-228600" eaLnBrk="0" fontAlgn="base" hangingPunct="0">
              <a:spcBef>
                <a:spcPct val="0"/>
              </a:spcBef>
              <a:spcAft>
                <a:spcPct val="0"/>
              </a:spcAft>
              <a:defRPr sz="2200">
                <a:solidFill>
                  <a:schemeClr val="tx1"/>
                </a:solidFill>
                <a:latin typeface=".VnTime" pitchFamily="34" charset="0"/>
              </a:defRPr>
            </a:lvl7pPr>
            <a:lvl8pPr marL="3429000" indent="-228600" eaLnBrk="0" fontAlgn="base" hangingPunct="0">
              <a:spcBef>
                <a:spcPct val="0"/>
              </a:spcBef>
              <a:spcAft>
                <a:spcPct val="0"/>
              </a:spcAft>
              <a:defRPr sz="2200">
                <a:solidFill>
                  <a:schemeClr val="tx1"/>
                </a:solidFill>
                <a:latin typeface=".VnTime" pitchFamily="34" charset="0"/>
              </a:defRPr>
            </a:lvl8pPr>
            <a:lvl9pPr marL="3886200" indent="-228600" eaLnBrk="0" fontAlgn="base" hangingPunct="0">
              <a:spcBef>
                <a:spcPct val="0"/>
              </a:spcBef>
              <a:spcAft>
                <a:spcPct val="0"/>
              </a:spcAft>
              <a:defRPr sz="2200">
                <a:solidFill>
                  <a:schemeClr val="tx1"/>
                </a:solidFill>
                <a:latin typeface=".VnTime" pitchFamily="34" charset="0"/>
              </a:defRPr>
            </a:lvl9pPr>
          </a:lstStyle>
          <a:p>
            <a:pPr algn="l" eaLnBrk="1" hangingPunct="1">
              <a:spcBef>
                <a:spcPct val="50000"/>
              </a:spcBef>
            </a:pPr>
            <a:r>
              <a:rPr lang="en-US" sz="2400" b="1" dirty="0" err="1">
                <a:solidFill>
                  <a:srgbClr val="000000"/>
                </a:solidFill>
                <a:latin typeface="Times New Roman" pitchFamily="18" charset="0"/>
              </a:rPr>
              <a:t>Phương</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trình</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bậc</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hai</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một</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ẩn</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trong</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đó</a:t>
            </a:r>
            <a:r>
              <a:rPr lang="en-US" sz="2400" b="1" dirty="0">
                <a:solidFill>
                  <a:srgbClr val="000000"/>
                </a:solidFill>
                <a:latin typeface="Times New Roman" pitchFamily="18" charset="0"/>
              </a:rPr>
              <a:t> </a:t>
            </a:r>
            <a:r>
              <a:rPr lang="en-US" sz="2400" b="1" dirty="0">
                <a:solidFill>
                  <a:srgbClr val="FF0000"/>
                </a:solidFill>
                <a:latin typeface="Times New Roman" pitchFamily="18" charset="0"/>
              </a:rPr>
              <a:t>x</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là</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ẩn</a:t>
            </a:r>
            <a:r>
              <a:rPr lang="en-US" sz="2400" b="1" dirty="0">
                <a:solidFill>
                  <a:srgbClr val="000000"/>
                </a:solidFill>
                <a:latin typeface="Times New Roman" pitchFamily="18" charset="0"/>
              </a:rPr>
              <a:t>; </a:t>
            </a:r>
            <a:r>
              <a:rPr lang="en-US" sz="2400" b="1" dirty="0" err="1">
                <a:solidFill>
                  <a:srgbClr val="0000FF"/>
                </a:solidFill>
                <a:latin typeface="Times New Roman" pitchFamily="18" charset="0"/>
              </a:rPr>
              <a:t>a,b,c</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là</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các</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số</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cho</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trước</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gọi</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là</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các</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hệ</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số</a:t>
            </a:r>
            <a:r>
              <a:rPr lang="en-US" sz="2400" b="1" dirty="0">
                <a:solidFill>
                  <a:srgbClr val="000000"/>
                </a:solidFill>
                <a:latin typeface="Times New Roman" pitchFamily="18" charset="0"/>
              </a:rPr>
              <a:t> </a:t>
            </a:r>
            <a:r>
              <a:rPr lang="en-US" sz="2400" b="1" dirty="0" err="1">
                <a:solidFill>
                  <a:srgbClr val="000000"/>
                </a:solidFill>
                <a:latin typeface="Times New Roman" pitchFamily="18" charset="0"/>
              </a:rPr>
              <a:t>và</a:t>
            </a:r>
            <a:r>
              <a:rPr lang="en-US" sz="2400" b="1" dirty="0">
                <a:solidFill>
                  <a:srgbClr val="000000"/>
                </a:solidFill>
                <a:latin typeface="Times New Roman" pitchFamily="18" charset="0"/>
              </a:rPr>
              <a:t> </a:t>
            </a:r>
          </a:p>
        </p:txBody>
      </p:sp>
      <p:graphicFrame>
        <p:nvGraphicFramePr>
          <p:cNvPr id="7" name="Object 6"/>
          <p:cNvGraphicFramePr>
            <a:graphicFrameLocks noChangeAspect="1"/>
          </p:cNvGraphicFramePr>
          <p:nvPr>
            <p:extLst>
              <p:ext uri="{D42A27DB-BD31-4B8C-83A1-F6EECF244321}">
                <p14:modId xmlns:p14="http://schemas.microsoft.com/office/powerpoint/2010/main" val="1400809003"/>
              </p:ext>
            </p:extLst>
          </p:nvPr>
        </p:nvGraphicFramePr>
        <p:xfrm>
          <a:off x="3651249" y="3385709"/>
          <a:ext cx="963240" cy="481620"/>
        </p:xfrm>
        <a:graphic>
          <a:graphicData uri="http://schemas.openxmlformats.org/presentationml/2006/ole">
            <mc:AlternateContent xmlns:mc="http://schemas.openxmlformats.org/markup-compatibility/2006">
              <mc:Choice xmlns:v="urn:schemas-microsoft-com:vml" Requires="v">
                <p:oleObj spid="_x0000_s126114" name="Equation" r:id="rId10" imgW="355138" imgH="177569" progId="Equation.DSMT4">
                  <p:embed/>
                </p:oleObj>
              </mc:Choice>
              <mc:Fallback>
                <p:oleObj name="Equation" r:id="rId10" imgW="355138" imgH="177569" progId="Equation.DSMT4">
                  <p:embed/>
                  <p:pic>
                    <p:nvPicPr>
                      <p:cNvPr id="0"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51249" y="3385709"/>
                        <a:ext cx="963240" cy="481620"/>
                      </a:xfrm>
                      <a:prstGeom prst="rect">
                        <a:avLst/>
                      </a:prstGeom>
                      <a:noFill/>
                      <a:ln>
                        <a:noFill/>
                      </a:ln>
                      <a:effectLst/>
                    </p:spPr>
                  </p:pic>
                </p:oleObj>
              </mc:Fallback>
            </mc:AlternateContent>
          </a:graphicData>
        </a:graphic>
      </p:graphicFrame>
      <p:graphicFrame>
        <p:nvGraphicFramePr>
          <p:cNvPr id="71" name="Object 16"/>
          <p:cNvGraphicFramePr>
            <a:graphicFrameLocks noChangeAspect="1"/>
          </p:cNvGraphicFramePr>
          <p:nvPr>
            <p:extLst>
              <p:ext uri="{D42A27DB-BD31-4B8C-83A1-F6EECF244321}">
                <p14:modId xmlns:p14="http://schemas.microsoft.com/office/powerpoint/2010/main" val="288948646"/>
              </p:ext>
            </p:extLst>
          </p:nvPr>
        </p:nvGraphicFramePr>
        <p:xfrm>
          <a:off x="995362" y="4800600"/>
          <a:ext cx="3729038" cy="575021"/>
        </p:xfrm>
        <a:graphic>
          <a:graphicData uri="http://schemas.openxmlformats.org/presentationml/2006/ole">
            <mc:AlternateContent xmlns:mc="http://schemas.openxmlformats.org/markup-compatibility/2006">
              <mc:Choice xmlns:v="urn:schemas-microsoft-com:vml" Requires="v">
                <p:oleObj spid="_x0000_s126115" name="Equation" r:id="rId12" imgW="977760" imgH="203040" progId="Equation.DSMT4">
                  <p:embed/>
                </p:oleObj>
              </mc:Choice>
              <mc:Fallback>
                <p:oleObj name="Equation" r:id="rId12" imgW="977760" imgH="203040" progId="Equation.DSMT4">
                  <p:embed/>
                  <p:pic>
                    <p:nvPicPr>
                      <p:cNvPr id="0" name=""/>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95362" y="4800600"/>
                        <a:ext cx="3729038" cy="575021"/>
                      </a:xfrm>
                      <a:prstGeom prst="rect">
                        <a:avLst/>
                      </a:prstGeom>
                      <a:noFill/>
                      <a:ln>
                        <a:noFill/>
                      </a:ln>
                      <a:effectLst/>
                    </p:spPr>
                  </p:pic>
                </p:oleObj>
              </mc:Fallback>
            </mc:AlternateContent>
          </a:graphicData>
        </a:graphic>
      </p:graphicFrame>
      <p:graphicFrame>
        <p:nvGraphicFramePr>
          <p:cNvPr id="72" name="Object 17"/>
          <p:cNvGraphicFramePr>
            <a:graphicFrameLocks noChangeAspect="1"/>
          </p:cNvGraphicFramePr>
          <p:nvPr>
            <p:extLst>
              <p:ext uri="{D42A27DB-BD31-4B8C-83A1-F6EECF244321}">
                <p14:modId xmlns:p14="http://schemas.microsoft.com/office/powerpoint/2010/main" val="3347483964"/>
              </p:ext>
            </p:extLst>
          </p:nvPr>
        </p:nvGraphicFramePr>
        <p:xfrm>
          <a:off x="2362200" y="5639582"/>
          <a:ext cx="2362200" cy="543315"/>
        </p:xfrm>
        <a:graphic>
          <a:graphicData uri="http://schemas.openxmlformats.org/presentationml/2006/ole">
            <mc:AlternateContent xmlns:mc="http://schemas.openxmlformats.org/markup-compatibility/2006">
              <mc:Choice xmlns:v="urn:schemas-microsoft-com:vml" Requires="v">
                <p:oleObj spid="_x0000_s126116" name="Equation" r:id="rId14" imgW="622080" imgH="177480" progId="Equation.DSMT4">
                  <p:embed/>
                </p:oleObj>
              </mc:Choice>
              <mc:Fallback>
                <p:oleObj name="Equation" r:id="rId14" imgW="622080" imgH="177480" progId="Equation.DSMT4">
                  <p:embed/>
                  <p:pic>
                    <p:nvPicPr>
                      <p:cNvPr id="0" name=""/>
                      <p:cNvPicPr preferRelativeResize="0">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62200" y="5639582"/>
                        <a:ext cx="2362200" cy="543315"/>
                      </a:xfrm>
                      <a:prstGeom prst="rect">
                        <a:avLst/>
                      </a:prstGeom>
                      <a:noFill/>
                      <a:ln>
                        <a:noFill/>
                      </a:ln>
                      <a:effectLst/>
                    </p:spPr>
                  </p:pic>
                </p:oleObj>
              </mc:Fallback>
            </mc:AlternateContent>
          </a:graphicData>
        </a:graphic>
      </p:graphicFrame>
      <p:graphicFrame>
        <p:nvGraphicFramePr>
          <p:cNvPr id="73" name="Object 18"/>
          <p:cNvGraphicFramePr>
            <a:graphicFrameLocks noChangeAspect="1"/>
          </p:cNvGraphicFramePr>
          <p:nvPr>
            <p:extLst>
              <p:ext uri="{D42A27DB-BD31-4B8C-83A1-F6EECF244321}">
                <p14:modId xmlns:p14="http://schemas.microsoft.com/office/powerpoint/2010/main" val="1969756849"/>
              </p:ext>
            </p:extLst>
          </p:nvPr>
        </p:nvGraphicFramePr>
        <p:xfrm>
          <a:off x="2362201" y="5248446"/>
          <a:ext cx="457199" cy="540752"/>
        </p:xfrm>
        <a:graphic>
          <a:graphicData uri="http://schemas.openxmlformats.org/presentationml/2006/ole">
            <mc:AlternateContent xmlns:mc="http://schemas.openxmlformats.org/markup-compatibility/2006">
              <mc:Choice xmlns:v="urn:schemas-microsoft-com:vml" Requires="v">
                <p:oleObj spid="_x0000_s126117" name="Equation" r:id="rId16" imgW="139680" imgH="215640" progId="Equation.DSMT4">
                  <p:embed/>
                </p:oleObj>
              </mc:Choice>
              <mc:Fallback>
                <p:oleObj name="Equation" r:id="rId16" imgW="139680" imgH="215640" progId="Equation.DSMT4">
                  <p:embed/>
                  <p:pic>
                    <p:nvPicPr>
                      <p:cNvPr id="0" name=""/>
                      <p:cNvPicPr preferRelativeResize="0">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62201" y="5248446"/>
                        <a:ext cx="457199" cy="540752"/>
                      </a:xfrm>
                      <a:prstGeom prst="rect">
                        <a:avLst/>
                      </a:prstGeom>
                      <a:noFill/>
                      <a:ln>
                        <a:noFill/>
                      </a:ln>
                      <a:effectLst/>
                    </p:spPr>
                  </p:pic>
                </p:oleObj>
              </mc:Fallback>
            </mc:AlternateContent>
          </a:graphicData>
        </a:graphic>
      </p:graphicFrame>
      <p:grpSp>
        <p:nvGrpSpPr>
          <p:cNvPr id="34" name="Group 33"/>
          <p:cNvGrpSpPr/>
          <p:nvPr/>
        </p:nvGrpSpPr>
        <p:grpSpPr>
          <a:xfrm>
            <a:off x="-71438" y="3991428"/>
            <a:ext cx="3043238" cy="508837"/>
            <a:chOff x="-71438" y="3991428"/>
            <a:chExt cx="3043238" cy="508837"/>
          </a:xfrm>
        </p:grpSpPr>
        <p:sp>
          <p:nvSpPr>
            <p:cNvPr id="75" name="Text Box 18"/>
            <p:cNvSpPr txBox="1">
              <a:spLocks noChangeArrowheads="1"/>
            </p:cNvSpPr>
            <p:nvPr/>
          </p:nvSpPr>
          <p:spPr bwMode="auto">
            <a:xfrm>
              <a:off x="-71438" y="4038600"/>
              <a:ext cx="30432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tx1"/>
                  </a:solidFill>
                  <a:latin typeface=".VnTime" pitchFamily="34" charset="0"/>
                </a:defRPr>
              </a:lvl1pPr>
              <a:lvl2pPr marL="742950" indent="-285750" eaLnBrk="0" hangingPunct="0">
                <a:defRPr sz="2200">
                  <a:solidFill>
                    <a:schemeClr val="tx1"/>
                  </a:solidFill>
                  <a:latin typeface=".VnTime" pitchFamily="34" charset="0"/>
                </a:defRPr>
              </a:lvl2pPr>
              <a:lvl3pPr marL="1143000" indent="-228600" eaLnBrk="0" hangingPunct="0">
                <a:defRPr sz="2200">
                  <a:solidFill>
                    <a:schemeClr val="tx1"/>
                  </a:solidFill>
                  <a:latin typeface=".VnTime" pitchFamily="34" charset="0"/>
                </a:defRPr>
              </a:lvl3pPr>
              <a:lvl4pPr marL="1600200" indent="-228600" eaLnBrk="0" hangingPunct="0">
                <a:defRPr sz="2200">
                  <a:solidFill>
                    <a:schemeClr val="tx1"/>
                  </a:solidFill>
                  <a:latin typeface=".VnTime" pitchFamily="34" charset="0"/>
                </a:defRPr>
              </a:lvl4pPr>
              <a:lvl5pPr marL="2057400" indent="-228600" eaLnBrk="0" hangingPunct="0">
                <a:defRPr sz="2200">
                  <a:solidFill>
                    <a:schemeClr val="tx1"/>
                  </a:solidFill>
                  <a:latin typeface=".VnTime" pitchFamily="34" charset="0"/>
                </a:defRPr>
              </a:lvl5pPr>
              <a:lvl6pPr marL="2514600" indent="-228600" eaLnBrk="0" fontAlgn="base" hangingPunct="0">
                <a:spcBef>
                  <a:spcPct val="0"/>
                </a:spcBef>
                <a:spcAft>
                  <a:spcPct val="0"/>
                </a:spcAft>
                <a:defRPr sz="2200">
                  <a:solidFill>
                    <a:schemeClr val="tx1"/>
                  </a:solidFill>
                  <a:latin typeface=".VnTime" pitchFamily="34" charset="0"/>
                </a:defRPr>
              </a:lvl6pPr>
              <a:lvl7pPr marL="2971800" indent="-228600" eaLnBrk="0" fontAlgn="base" hangingPunct="0">
                <a:spcBef>
                  <a:spcPct val="0"/>
                </a:spcBef>
                <a:spcAft>
                  <a:spcPct val="0"/>
                </a:spcAft>
                <a:defRPr sz="2200">
                  <a:solidFill>
                    <a:schemeClr val="tx1"/>
                  </a:solidFill>
                  <a:latin typeface=".VnTime" pitchFamily="34" charset="0"/>
                </a:defRPr>
              </a:lvl7pPr>
              <a:lvl8pPr marL="3429000" indent="-228600" eaLnBrk="0" fontAlgn="base" hangingPunct="0">
                <a:spcBef>
                  <a:spcPct val="0"/>
                </a:spcBef>
                <a:spcAft>
                  <a:spcPct val="0"/>
                </a:spcAft>
                <a:defRPr sz="2200">
                  <a:solidFill>
                    <a:schemeClr val="tx1"/>
                  </a:solidFill>
                  <a:latin typeface=".VnTime" pitchFamily="34" charset="0"/>
                </a:defRPr>
              </a:lvl8pPr>
              <a:lvl9pPr marL="3886200" indent="-228600" eaLnBrk="0" fontAlgn="base" hangingPunct="0">
                <a:spcBef>
                  <a:spcPct val="0"/>
                </a:spcBef>
                <a:spcAft>
                  <a:spcPct val="0"/>
                </a:spcAft>
                <a:defRPr sz="2200">
                  <a:solidFill>
                    <a:schemeClr val="tx1"/>
                  </a:solidFill>
                  <a:latin typeface=".VnTime" pitchFamily="34" charset="0"/>
                </a:defRPr>
              </a:lvl9pPr>
            </a:lstStyle>
            <a:p>
              <a:pPr algn="ctr" eaLnBrk="1" hangingPunct="1">
                <a:spcBef>
                  <a:spcPct val="50000"/>
                </a:spcBef>
              </a:pPr>
              <a:r>
                <a:rPr lang="en-US" sz="2400" b="1" dirty="0">
                  <a:solidFill>
                    <a:srgbClr val="FF0000"/>
                  </a:solidFill>
                </a:rPr>
                <a:t>T¹i </a:t>
              </a:r>
              <a:r>
                <a:rPr lang="en-US" sz="2400" b="1" dirty="0" err="1">
                  <a:solidFill>
                    <a:srgbClr val="FF0000"/>
                  </a:solidFill>
                </a:rPr>
                <a:t>sao</a:t>
              </a:r>
              <a:r>
                <a:rPr lang="en-US" sz="2400" b="1" dirty="0">
                  <a:solidFill>
                    <a:srgbClr val="FF0000"/>
                  </a:solidFill>
                </a:rPr>
                <a:t>              ? </a:t>
              </a:r>
            </a:p>
          </p:txBody>
        </p:sp>
        <p:graphicFrame>
          <p:nvGraphicFramePr>
            <p:cNvPr id="76" name="Object 20"/>
            <p:cNvGraphicFramePr>
              <a:graphicFrameLocks noChangeAspect="1"/>
            </p:cNvGraphicFramePr>
            <p:nvPr>
              <p:extLst>
                <p:ext uri="{D42A27DB-BD31-4B8C-83A1-F6EECF244321}">
                  <p14:modId xmlns:p14="http://schemas.microsoft.com/office/powerpoint/2010/main" val="3505323520"/>
                </p:ext>
              </p:extLst>
            </p:nvPr>
          </p:nvGraphicFramePr>
          <p:xfrm>
            <a:off x="1421153" y="3991428"/>
            <a:ext cx="988784" cy="494392"/>
          </p:xfrm>
          <a:graphic>
            <a:graphicData uri="http://schemas.openxmlformats.org/presentationml/2006/ole">
              <mc:AlternateContent xmlns:mc="http://schemas.openxmlformats.org/markup-compatibility/2006">
                <mc:Choice xmlns:v="urn:schemas-microsoft-com:vml" Requires="v">
                  <p:oleObj spid="_x0000_s126118" name="Equation" r:id="rId18" imgW="355320" imgH="177480" progId="Equation.DSMT4">
                    <p:embed/>
                  </p:oleObj>
                </mc:Choice>
                <mc:Fallback>
                  <p:oleObj name="Equation" r:id="rId18" imgW="355320" imgH="177480" progId="Equation.DSMT4">
                    <p:embed/>
                    <p:pic>
                      <p:nvPicPr>
                        <p:cNvPr id="0" name=""/>
                        <p:cNvPicPr preferRelativeResize="0">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421153" y="3991428"/>
                          <a:ext cx="988784" cy="494392"/>
                        </a:xfrm>
                        <a:prstGeom prst="rect">
                          <a:avLst/>
                        </a:prstGeom>
                        <a:noFill/>
                        <a:ln>
                          <a:noFill/>
                        </a:ln>
                        <a:effectLst/>
                      </p:spPr>
                    </p:pic>
                  </p:oleObj>
                </mc:Fallback>
              </mc:AlternateContent>
            </a:graphicData>
          </a:graphic>
        </p:graphicFrame>
      </p:grpSp>
      <p:sp>
        <p:nvSpPr>
          <p:cNvPr id="24" name="TextBox 23"/>
          <p:cNvSpPr txBox="1"/>
          <p:nvPr/>
        </p:nvSpPr>
        <p:spPr>
          <a:xfrm>
            <a:off x="4572000" y="1022273"/>
            <a:ext cx="609600" cy="430887"/>
          </a:xfrm>
          <a:prstGeom prst="rect">
            <a:avLst/>
          </a:prstGeom>
          <a:noFill/>
        </p:spPr>
        <p:txBody>
          <a:bodyPr wrap="square" rtlCol="0">
            <a:spAutoFit/>
          </a:bodyPr>
          <a:lstStyle/>
          <a:p>
            <a:r>
              <a:rPr lang="en-US" b="1" dirty="0"/>
              <a:t>(1)</a:t>
            </a:r>
            <a:endParaRPr lang="vi-VN" b="1" dirty="0"/>
          </a:p>
        </p:txBody>
      </p:sp>
      <p:sp>
        <p:nvSpPr>
          <p:cNvPr id="33" name="TextBox 32"/>
          <p:cNvSpPr txBox="1"/>
          <p:nvPr/>
        </p:nvSpPr>
        <p:spPr>
          <a:xfrm>
            <a:off x="43384" y="4495800"/>
            <a:ext cx="5041532" cy="461665"/>
          </a:xfrm>
          <a:prstGeom prst="rect">
            <a:avLst/>
          </a:prstGeom>
          <a:noFill/>
        </p:spPr>
        <p:txBody>
          <a:bodyPr wrap="square" rtlCol="0">
            <a:spAutoFit/>
          </a:bodyPr>
          <a:lstStyle/>
          <a:p>
            <a:r>
              <a:rPr lang="en-US" sz="2400" dirty="0" err="1"/>
              <a:t>Nếu</a:t>
            </a:r>
            <a:r>
              <a:rPr lang="en-US" sz="2400" dirty="0"/>
              <a:t> a=0 </a:t>
            </a:r>
            <a:r>
              <a:rPr lang="en-US" sz="2400" dirty="0" err="1"/>
              <a:t>thì</a:t>
            </a:r>
            <a:r>
              <a:rPr lang="en-US" sz="2400" dirty="0"/>
              <a:t> </a:t>
            </a:r>
            <a:r>
              <a:rPr lang="en-US" sz="2400" dirty="0" err="1"/>
              <a:t>phương</a:t>
            </a:r>
            <a:r>
              <a:rPr lang="en-US" sz="2400" dirty="0"/>
              <a:t> </a:t>
            </a:r>
            <a:r>
              <a:rPr lang="en-US" sz="2400" dirty="0" err="1"/>
              <a:t>trình</a:t>
            </a:r>
            <a:r>
              <a:rPr lang="en-US" sz="2400" dirty="0"/>
              <a:t> (1) </a:t>
            </a:r>
            <a:r>
              <a:rPr lang="en-US" sz="2400" dirty="0" err="1"/>
              <a:t>trở</a:t>
            </a:r>
            <a:r>
              <a:rPr lang="en-US" sz="2400" dirty="0"/>
              <a:t> </a:t>
            </a:r>
            <a:r>
              <a:rPr lang="en-US" sz="2400" dirty="0" err="1"/>
              <a:t>thành</a:t>
            </a:r>
            <a:endParaRPr lang="vi-VN" sz="2400" dirty="0"/>
          </a:p>
        </p:txBody>
      </p:sp>
    </p:spTree>
    <p:extLst>
      <p:ext uri="{BB962C8B-B14F-4D97-AF65-F5344CB8AC3E}">
        <p14:creationId xmlns:p14="http://schemas.microsoft.com/office/powerpoint/2010/main" val="39194831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wipe(up)">
                                      <p:cBhvr>
                                        <p:cTn id="11" dur="500"/>
                                        <p:tgtEl>
                                          <p:spTgt spid="61"/>
                                        </p:tgtEl>
                                      </p:cBhvr>
                                    </p:animEffect>
                                  </p:childTnLst>
                                </p:cTn>
                              </p:par>
                              <p:par>
                                <p:cTn id="12" presetID="1" presetClass="entr" presetSubtype="0" fill="hold" grpId="0" nodeType="withEffect">
                                  <p:stCondLst>
                                    <p:cond delay="500"/>
                                  </p:stCondLst>
                                  <p:childTnLst>
                                    <p:set>
                                      <p:cBhvr>
                                        <p:cTn id="13" dur="1" fill="hold">
                                          <p:stCondLst>
                                            <p:cond delay="0"/>
                                          </p:stCondLst>
                                        </p:cTn>
                                        <p:tgtEl>
                                          <p:spTgt spid="6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wipe(up)">
                                      <p:cBhvr>
                                        <p:cTn id="18" dur="500"/>
                                        <p:tgtEl>
                                          <p:spTgt spid="6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7"/>
                                        </p:tgtEl>
                                        <p:attrNameLst>
                                          <p:attrName>style.visibility</p:attrName>
                                        </p:attrNameLst>
                                      </p:cBhvr>
                                      <p:to>
                                        <p:strVal val="visible"/>
                                      </p:to>
                                    </p:set>
                                    <p:animEffect transition="in" filter="wipe(down)">
                                      <p:cBhvr>
                                        <p:cTn id="21" dur="500"/>
                                        <p:tgtEl>
                                          <p:spTgt spid="67"/>
                                        </p:tgtEl>
                                      </p:cBhvr>
                                    </p:animEffect>
                                  </p:childTnLst>
                                </p:cTn>
                              </p:par>
                              <p:par>
                                <p:cTn id="22" presetID="1" presetClass="entr" presetSubtype="0" fill="hold" grpId="0" nodeType="withEffect">
                                  <p:stCondLst>
                                    <p:cond delay="500"/>
                                  </p:stCondLst>
                                  <p:childTnLst>
                                    <p:set>
                                      <p:cBhvr>
                                        <p:cTn id="23" dur="1" fill="hold">
                                          <p:stCondLst>
                                            <p:cond delay="0"/>
                                          </p:stCondLst>
                                        </p:cTn>
                                        <p:tgtEl>
                                          <p:spTgt spid="6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wipe(up)">
                                      <p:cBhvr>
                                        <p:cTn id="28" dur="500"/>
                                        <p:tgtEl>
                                          <p:spTgt spid="65"/>
                                        </p:tgtEl>
                                      </p:cBhvr>
                                    </p:animEffect>
                                  </p:childTnLst>
                                </p:cTn>
                              </p:par>
                              <p:par>
                                <p:cTn id="29" presetID="1" presetClass="entr" presetSubtype="0" fill="hold" grpId="0" nodeType="withEffect">
                                  <p:stCondLst>
                                    <p:cond delay="500"/>
                                  </p:stCondLst>
                                  <p:childTnLst>
                                    <p:set>
                                      <p:cBhvr>
                                        <p:cTn id="30" dur="1" fill="hold">
                                          <p:stCondLst>
                                            <p:cond delay="0"/>
                                          </p:stCondLst>
                                        </p:cTn>
                                        <p:tgtEl>
                                          <p:spTgt spid="6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59"/>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57"/>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67"/>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68"/>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61"/>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63"/>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65"/>
                                        </p:tgtEl>
                                        <p:attrNameLst>
                                          <p:attrName>style.visibility</p:attrName>
                                        </p:attrNameLst>
                                      </p:cBhvr>
                                      <p:to>
                                        <p:strVal val="hidden"/>
                                      </p:to>
                                    </p:set>
                                  </p:childTnLst>
                                </p:cTn>
                              </p:par>
                              <p:par>
                                <p:cTn id="47" presetID="64" presetClass="path" presetSubtype="0" accel="50000" decel="50000" fill="hold" grpId="1" nodeType="withEffect">
                                  <p:stCondLst>
                                    <p:cond delay="0"/>
                                  </p:stCondLst>
                                  <p:childTnLst>
                                    <p:animMotion origin="layout" path="M 1.11111E-6 0.00555 L 1.11111E-6 -0.18062 " pathEditMode="relative" rAng="0" ptsTypes="AA">
                                      <p:cBhvr>
                                        <p:cTn id="48" dur="2000" fill="hold"/>
                                        <p:tgtEl>
                                          <p:spTgt spid="62"/>
                                        </p:tgtEl>
                                        <p:attrNameLst>
                                          <p:attrName>ppt_x</p:attrName>
                                          <p:attrName>ppt_y</p:attrName>
                                        </p:attrNameLst>
                                      </p:cBhvr>
                                      <p:rCtr x="0" y="-9320"/>
                                    </p:animMotion>
                                  </p:childTnLst>
                                </p:cTn>
                              </p:par>
                              <p:par>
                                <p:cTn id="49" presetID="64" presetClass="path" presetSubtype="0" accel="50000" decel="50000" fill="hold" grpId="1" nodeType="withEffect">
                                  <p:stCondLst>
                                    <p:cond delay="0"/>
                                  </p:stCondLst>
                                  <p:childTnLst>
                                    <p:animMotion origin="layout" path="M -3.33333E-6 -4.44444E-6 L -3.33333E-6 -0.175 " pathEditMode="relative" rAng="0" ptsTypes="AA">
                                      <p:cBhvr>
                                        <p:cTn id="50" dur="2000" fill="hold"/>
                                        <p:tgtEl>
                                          <p:spTgt spid="64"/>
                                        </p:tgtEl>
                                        <p:attrNameLst>
                                          <p:attrName>ppt_x</p:attrName>
                                          <p:attrName>ppt_y</p:attrName>
                                        </p:attrNameLst>
                                      </p:cBhvr>
                                      <p:rCtr x="0" y="-8750"/>
                                    </p:animMotion>
                                  </p:childTnLst>
                                </p:cTn>
                              </p:par>
                              <p:par>
                                <p:cTn id="51" presetID="64" presetClass="path" presetSubtype="0" accel="50000" decel="50000" fill="hold" grpId="1" nodeType="withEffect">
                                  <p:stCondLst>
                                    <p:cond delay="0"/>
                                  </p:stCondLst>
                                  <p:childTnLst>
                                    <p:animMotion origin="layout" path="M 0 0.00555 L 0 -0.18016 " pathEditMode="relative" rAng="0" ptsTypes="AA">
                                      <p:cBhvr>
                                        <p:cTn id="52" dur="2000" fill="hold"/>
                                        <p:tgtEl>
                                          <p:spTgt spid="66"/>
                                        </p:tgtEl>
                                        <p:attrNameLst>
                                          <p:attrName>ppt_x</p:attrName>
                                          <p:attrName>ppt_y</p:attrName>
                                        </p:attrNameLst>
                                      </p:cBhvr>
                                      <p:rCtr x="0" y="-9297"/>
                                    </p:animMotion>
                                  </p:childTnLst>
                                </p:cTn>
                              </p:par>
                            </p:childTnLst>
                          </p:cTn>
                        </p:par>
                      </p:childTnLst>
                    </p:cTn>
                  </p:par>
                  <p:par>
                    <p:cTn id="53" fill="hold">
                      <p:stCondLst>
                        <p:cond delay="indefinite"/>
                      </p:stCondLst>
                      <p:childTnLst>
                        <p:par>
                          <p:cTn id="54" fill="hold">
                            <p:stCondLst>
                              <p:cond delay="0"/>
                            </p:stCondLst>
                            <p:childTnLst>
                              <p:par>
                                <p:cTn id="55" presetID="27" presetClass="entr" presetSubtype="0" fill="hold" nodeType="clickEffect">
                                  <p:stCondLst>
                                    <p:cond delay="0"/>
                                  </p:stCondLst>
                                  <p:iterate type="lt">
                                    <p:tmPct val="50000"/>
                                  </p:iterate>
                                  <p:childTnLst>
                                    <p:set>
                                      <p:cBhvr>
                                        <p:cTn id="56" dur="1" fill="hold">
                                          <p:stCondLst>
                                            <p:cond delay="0"/>
                                          </p:stCondLst>
                                        </p:cTn>
                                        <p:tgtEl>
                                          <p:spTgt spid="70">
                                            <p:txEl>
                                              <p:pRg st="0" end="0"/>
                                            </p:txEl>
                                          </p:spTgt>
                                        </p:tgtEl>
                                        <p:attrNameLst>
                                          <p:attrName>style.visibility</p:attrName>
                                        </p:attrNameLst>
                                      </p:cBhvr>
                                      <p:to>
                                        <p:strVal val="visible"/>
                                      </p:to>
                                    </p:set>
                                    <p:anim calcmode="discrete" valueType="clr">
                                      <p:cBhvr override="childStyle">
                                        <p:cTn id="57" dur="80"/>
                                        <p:tgtEl>
                                          <p:spTgt spid="7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8" dur="80"/>
                                        <p:tgtEl>
                                          <p:spTgt spid="70">
                                            <p:txEl>
                                              <p:pRg st="0" end="0"/>
                                            </p:txEl>
                                          </p:spTgt>
                                        </p:tgtEl>
                                        <p:attrNameLst>
                                          <p:attrName>fillcolor</p:attrName>
                                        </p:attrNameLst>
                                      </p:cBhvr>
                                      <p:tavLst>
                                        <p:tav tm="0">
                                          <p:val>
                                            <p:clrVal>
                                              <a:schemeClr val="accent2"/>
                                            </p:clrVal>
                                          </p:val>
                                        </p:tav>
                                        <p:tav tm="50000">
                                          <p:val>
                                            <p:clrVal>
                                              <a:schemeClr val="hlink"/>
                                            </p:clrVal>
                                          </p:val>
                                        </p:tav>
                                      </p:tavLst>
                                    </p:anim>
                                    <p:set>
                                      <p:cBhvr>
                                        <p:cTn id="59" dur="80"/>
                                        <p:tgtEl>
                                          <p:spTgt spid="70">
                                            <p:txEl>
                                              <p:pRg st="0" end="0"/>
                                            </p:txEl>
                                          </p:spTgt>
                                        </p:tgtEl>
                                        <p:attrNameLst>
                                          <p:attrName>fill.type</p:attrName>
                                        </p:attrNameLst>
                                      </p:cBhvr>
                                      <p:to>
                                        <p:strVal val="solid"/>
                                      </p:to>
                                    </p:set>
                                  </p:childTnLst>
                                </p:cTn>
                              </p:par>
                            </p:childTnLst>
                          </p:cTn>
                        </p:par>
                        <p:par>
                          <p:cTn id="60" fill="hold">
                            <p:stCondLst>
                              <p:cond delay="2800"/>
                            </p:stCondLst>
                            <p:childTnLst>
                              <p:par>
                                <p:cTn id="61" presetID="22" presetClass="entr" presetSubtype="8" fill="hold" nodeType="after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wipe(left)">
                                      <p:cBhvr>
                                        <p:cTn id="63" dur="500"/>
                                        <p:tgtEl>
                                          <p:spTgt spid="7"/>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1000"/>
                                        <p:tgtEl>
                                          <p:spTgt spid="34"/>
                                        </p:tgtEl>
                                      </p:cBhvr>
                                    </p:animEffect>
                                    <p:anim calcmode="lin" valueType="num">
                                      <p:cBhvr>
                                        <p:cTn id="69" dur="1000" fill="hold"/>
                                        <p:tgtEl>
                                          <p:spTgt spid="34"/>
                                        </p:tgtEl>
                                        <p:attrNameLst>
                                          <p:attrName>ppt_x</p:attrName>
                                        </p:attrNameLst>
                                      </p:cBhvr>
                                      <p:tavLst>
                                        <p:tav tm="0">
                                          <p:val>
                                            <p:strVal val="#ppt_x"/>
                                          </p:val>
                                        </p:tav>
                                        <p:tav tm="100000">
                                          <p:val>
                                            <p:strVal val="#ppt_x"/>
                                          </p:val>
                                        </p:tav>
                                      </p:tavLst>
                                    </p:anim>
                                    <p:anim calcmode="lin" valueType="num">
                                      <p:cBhvr>
                                        <p:cTn id="70" dur="1000" fill="hold"/>
                                        <p:tgtEl>
                                          <p:spTgt spid="34"/>
                                        </p:tgtEl>
                                        <p:attrNameLst>
                                          <p:attrName>ppt_y</p:attrName>
                                        </p:attrNameLst>
                                      </p:cBhvr>
                                      <p:tavLst>
                                        <p:tav tm="0">
                                          <p:val>
                                            <p:strVal val="#ppt_y+.1"/>
                                          </p:val>
                                        </p:tav>
                                        <p:tav tm="100000">
                                          <p:val>
                                            <p:strVal val="#ppt_y"/>
                                          </p:val>
                                        </p:tav>
                                      </p:tavLst>
                                    </p:anim>
                                  </p:childTnLst>
                                </p:cTn>
                              </p:par>
                            </p:childTnLst>
                          </p:cTn>
                        </p:par>
                        <p:par>
                          <p:cTn id="71" fill="hold">
                            <p:stCondLst>
                              <p:cond delay="1000"/>
                            </p:stCondLst>
                            <p:childTnLst>
                              <p:par>
                                <p:cTn id="72" presetID="6" presetClass="entr" presetSubtype="16" fill="hold" grpId="0" nodeType="after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circle(in)">
                                      <p:cBhvr>
                                        <p:cTn id="74" dur="2000"/>
                                        <p:tgtEl>
                                          <p:spTgt spid="24"/>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71"/>
                                        </p:tgtEl>
                                        <p:attrNameLst>
                                          <p:attrName>style.visibility</p:attrName>
                                        </p:attrNameLst>
                                      </p:cBhvr>
                                      <p:to>
                                        <p:strVal val="visible"/>
                                      </p:to>
                                    </p:set>
                                    <p:animEffect transition="in" filter="wipe(left)">
                                      <p:cBhvr>
                                        <p:cTn id="86" dur="500"/>
                                        <p:tgtEl>
                                          <p:spTgt spid="71"/>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1" fill="hold" nodeType="click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up)">
                                      <p:cBhvr>
                                        <p:cTn id="91" dur="500"/>
                                        <p:tgtEl>
                                          <p:spTgt spid="73"/>
                                        </p:tgtEl>
                                      </p:cBhvr>
                                    </p:animEffect>
                                  </p:childTnLst>
                                </p:cTn>
                              </p:par>
                            </p:childTnLst>
                          </p:cTn>
                        </p:par>
                        <p:par>
                          <p:cTn id="92" fill="hold">
                            <p:stCondLst>
                              <p:cond delay="500"/>
                            </p:stCondLst>
                            <p:childTnLst>
                              <p:par>
                                <p:cTn id="93" presetID="22" presetClass="entr" presetSubtype="8" fill="hold" nodeType="afterEffect">
                                  <p:stCondLst>
                                    <p:cond delay="0"/>
                                  </p:stCondLst>
                                  <p:childTnLst>
                                    <p:set>
                                      <p:cBhvr>
                                        <p:cTn id="94" dur="1" fill="hold">
                                          <p:stCondLst>
                                            <p:cond delay="0"/>
                                          </p:stCondLst>
                                        </p:cTn>
                                        <p:tgtEl>
                                          <p:spTgt spid="72"/>
                                        </p:tgtEl>
                                        <p:attrNameLst>
                                          <p:attrName>style.visibility</p:attrName>
                                        </p:attrNameLst>
                                      </p:cBhvr>
                                      <p:to>
                                        <p:strVal val="visible"/>
                                      </p:to>
                                    </p:set>
                                    <p:animEffect transition="in" filter="wipe(left)">
                                      <p:cBhvr>
                                        <p:cTn id="9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1" grpId="1" animBg="1"/>
      <p:bldP spid="62" grpId="0"/>
      <p:bldP spid="62" grpId="1"/>
      <p:bldP spid="63" grpId="0" animBg="1"/>
      <p:bldP spid="63" grpId="1" animBg="1"/>
      <p:bldP spid="64" grpId="0"/>
      <p:bldP spid="64" grpId="1"/>
      <p:bldP spid="65" grpId="0" animBg="1"/>
      <p:bldP spid="65" grpId="1" animBg="1"/>
      <p:bldP spid="66" grpId="0"/>
      <p:bldP spid="66" grpId="1"/>
      <p:bldP spid="67" grpId="0" animBg="1"/>
      <p:bldP spid="67" grpId="1" animBg="1"/>
      <p:bldP spid="24"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9810" name="Group 82"/>
          <p:cNvGrpSpPr>
            <a:grpSpLocks/>
          </p:cNvGrpSpPr>
          <p:nvPr/>
        </p:nvGrpSpPr>
        <p:grpSpPr bwMode="auto">
          <a:xfrm>
            <a:off x="0" y="15876"/>
            <a:ext cx="1371600" cy="517526"/>
            <a:chOff x="179" y="96"/>
            <a:chExt cx="822" cy="326"/>
          </a:xfrm>
        </p:grpSpPr>
        <p:sp>
          <p:nvSpPr>
            <p:cNvPr id="329811" name="AutoShape 83"/>
            <p:cNvSpPr>
              <a:spLocks noChangeArrowheads="1"/>
            </p:cNvSpPr>
            <p:nvPr/>
          </p:nvSpPr>
          <p:spPr bwMode="ltGray">
            <a:xfrm>
              <a:off x="179" y="122"/>
              <a:ext cx="822" cy="300"/>
            </a:xfrm>
            <a:prstGeom prst="roundRect">
              <a:avLst>
                <a:gd name="adj" fmla="val 16667"/>
              </a:avLst>
            </a:prstGeom>
            <a:gradFill rotWithShape="1">
              <a:gsLst>
                <a:gs pos="0">
                  <a:schemeClr val="hlink"/>
                </a:gs>
                <a:gs pos="100000">
                  <a:schemeClr val="hlink">
                    <a:gamma/>
                    <a:shade val="78824"/>
                    <a:invGamma/>
                  </a:schemeClr>
                </a:gs>
              </a:gsLst>
              <a:path path="rect">
                <a:fillToRect l="100000" b="100000"/>
              </a:path>
            </a:gradFill>
            <a:ln w="38100" algn="ctr">
              <a:solidFill>
                <a:srgbClr val="F8F8F8">
                  <a:alpha val="70000"/>
                </a:srgbClr>
              </a:solidFill>
              <a:round/>
              <a:headEnd/>
              <a:tailEnd/>
            </a:ln>
            <a:effectLst/>
          </p:spPr>
          <p:txBody>
            <a:bodyPr wrap="none" anchor="ctr"/>
            <a:lstStyle/>
            <a:p>
              <a:endParaRPr lang="en-US" sz="2000"/>
            </a:p>
          </p:txBody>
        </p:sp>
        <p:sp>
          <p:nvSpPr>
            <p:cNvPr id="329812" name="Text Box 84"/>
            <p:cNvSpPr txBox="1">
              <a:spLocks noChangeArrowheads="1"/>
            </p:cNvSpPr>
            <p:nvPr/>
          </p:nvSpPr>
          <p:spPr bwMode="black">
            <a:xfrm>
              <a:off x="205" y="134"/>
              <a:ext cx="779" cy="252"/>
            </a:xfrm>
            <a:prstGeom prst="rect">
              <a:avLst/>
            </a:prstGeom>
            <a:noFill/>
            <a:ln w="9525" algn="ctr">
              <a:noFill/>
              <a:miter lim="800000"/>
              <a:headEnd/>
              <a:tailEnd/>
            </a:ln>
            <a:effectLst/>
          </p:spPr>
          <p:txBody>
            <a:bodyPr>
              <a:spAutoFit/>
            </a:bodyPr>
            <a:lstStyle/>
            <a:p>
              <a:pPr>
                <a:spcBef>
                  <a:spcPct val="50000"/>
                </a:spcBef>
              </a:pPr>
              <a:r>
                <a:rPr lang="en-US" sz="2000" b="1" u="sng" dirty="0" err="1">
                  <a:solidFill>
                    <a:schemeClr val="bg1"/>
                  </a:solidFill>
                  <a:latin typeface="Arial" pitchFamily="34" charset="0"/>
                </a:rPr>
                <a:t>Tiết</a:t>
              </a:r>
              <a:r>
                <a:rPr lang="en-US" sz="2000" b="1" u="sng" dirty="0">
                  <a:solidFill>
                    <a:schemeClr val="bg1"/>
                  </a:solidFill>
                  <a:latin typeface="Arial" pitchFamily="34" charset="0"/>
                </a:rPr>
                <a:t> 45:</a:t>
              </a:r>
              <a:r>
                <a:rPr lang="en-US" sz="2000" b="1" dirty="0">
                  <a:solidFill>
                    <a:schemeClr val="bg1"/>
                  </a:solidFill>
                  <a:latin typeface="Arial" pitchFamily="34" charset="0"/>
                </a:rPr>
                <a:t> </a:t>
              </a:r>
            </a:p>
          </p:txBody>
        </p:sp>
        <p:pic>
          <p:nvPicPr>
            <p:cNvPr id="329813" name="Picture 85" descr="1"/>
            <p:cNvPicPr>
              <a:picLocks noChangeAspect="1" noChangeArrowheads="1"/>
            </p:cNvPicPr>
            <p:nvPr/>
          </p:nvPicPr>
          <p:blipFill>
            <a:blip r:embed="rId3"/>
            <a:srcRect/>
            <a:stretch>
              <a:fillRect/>
            </a:stretch>
          </p:blipFill>
          <p:spPr bwMode="auto">
            <a:xfrm>
              <a:off x="204" y="96"/>
              <a:ext cx="769" cy="98"/>
            </a:xfrm>
            <a:prstGeom prst="rect">
              <a:avLst/>
            </a:prstGeom>
            <a:noFill/>
          </p:spPr>
        </p:pic>
      </p:grpSp>
      <p:sp>
        <p:nvSpPr>
          <p:cNvPr id="329814" name="AutoShape 86"/>
          <p:cNvSpPr>
            <a:spLocks noChangeArrowheads="1"/>
          </p:cNvSpPr>
          <p:nvPr/>
        </p:nvSpPr>
        <p:spPr bwMode="gray">
          <a:xfrm>
            <a:off x="1600200" y="28122"/>
            <a:ext cx="7239000" cy="476250"/>
          </a:xfrm>
          <a:prstGeom prst="roundRect">
            <a:avLst>
              <a:gd name="adj" fmla="val 50000"/>
            </a:avLst>
          </a:prstGeom>
          <a:gradFill rotWithShape="1">
            <a:gsLst>
              <a:gs pos="0">
                <a:srgbClr val="49ACE3"/>
              </a:gs>
              <a:gs pos="50000">
                <a:srgbClr val="49ACE3">
                  <a:gamma/>
                  <a:tint val="24314"/>
                  <a:invGamma/>
                </a:srgbClr>
              </a:gs>
              <a:gs pos="100000">
                <a:srgbClr val="49ACE3"/>
              </a:gs>
            </a:gsLst>
            <a:lin ang="0" scaled="1"/>
          </a:gradFill>
          <a:ln w="38100" algn="ctr">
            <a:solidFill>
              <a:srgbClr val="FFFFFF"/>
            </a:solidFill>
            <a:round/>
            <a:headEnd/>
            <a:tailEnd/>
          </a:ln>
          <a:effectLst>
            <a:outerShdw dist="63500" dir="3187806" algn="ctr" rotWithShape="0">
              <a:srgbClr val="B2B2B2"/>
            </a:outerShdw>
          </a:effectLst>
        </p:spPr>
        <p:txBody>
          <a:bodyPr wrap="none" anchor="ctr"/>
          <a:lstStyle/>
          <a:p>
            <a:pPr>
              <a:defRPr/>
            </a:pPr>
            <a:r>
              <a:rPr lang="en-US" sz="2400" b="1" dirty="0">
                <a:solidFill>
                  <a:srgbClr val="FF0000"/>
                </a:solidFill>
                <a:effectLst>
                  <a:outerShdw blurRad="38100" dist="38100" dir="2700000" algn="tl">
                    <a:srgbClr val="000000">
                      <a:alpha val="43137"/>
                    </a:srgbClr>
                  </a:outerShdw>
                </a:effectLst>
              </a:rPr>
              <a:t>PHƯƠNG TRÌNH BẬC HAI MỘT ẨN</a:t>
            </a:r>
          </a:p>
        </p:txBody>
      </p:sp>
      <p:sp>
        <p:nvSpPr>
          <p:cNvPr id="3" name="TextBox 2"/>
          <p:cNvSpPr txBox="1"/>
          <p:nvPr/>
        </p:nvSpPr>
        <p:spPr>
          <a:xfrm>
            <a:off x="381000" y="1322320"/>
            <a:ext cx="8534400" cy="1643527"/>
          </a:xfrm>
          <a:prstGeom prst="rect">
            <a:avLst/>
          </a:prstGeom>
          <a:solidFill>
            <a:schemeClr val="accent6">
              <a:lumMod val="20000"/>
              <a:lumOff val="80000"/>
            </a:schemeClr>
          </a:solidFill>
          <a:ln>
            <a:solidFill>
              <a:schemeClr val="accent1"/>
            </a:solidFill>
          </a:ln>
        </p:spPr>
        <p:txBody>
          <a:bodyPr wrap="square" rtlCol="0">
            <a:spAutoFit/>
          </a:bodyPr>
          <a:lstStyle/>
          <a:p>
            <a:pPr algn="l">
              <a:lnSpc>
                <a:spcPct val="90000"/>
              </a:lnSpc>
              <a:buFontTx/>
              <a:buNone/>
            </a:pPr>
            <a:r>
              <a:rPr lang="en-US" sz="2800" b="1" dirty="0" err="1"/>
              <a:t>Phương</a:t>
            </a:r>
            <a:r>
              <a:rPr lang="en-US" sz="2800" b="1" dirty="0"/>
              <a:t> </a:t>
            </a:r>
            <a:r>
              <a:rPr lang="en-US" sz="2800" b="1" dirty="0" err="1"/>
              <a:t>trình</a:t>
            </a:r>
            <a:r>
              <a:rPr lang="en-US" sz="2800" b="1" dirty="0"/>
              <a:t> </a:t>
            </a:r>
            <a:r>
              <a:rPr lang="en-US" sz="2800" b="1" dirty="0" err="1"/>
              <a:t>bậc</a:t>
            </a:r>
            <a:r>
              <a:rPr lang="en-US" sz="2800" b="1" dirty="0"/>
              <a:t> </a:t>
            </a:r>
            <a:r>
              <a:rPr lang="en-US" sz="2800" b="1" dirty="0" err="1"/>
              <a:t>hai</a:t>
            </a:r>
            <a:r>
              <a:rPr lang="en-US" sz="2800" b="1" dirty="0"/>
              <a:t> </a:t>
            </a:r>
            <a:r>
              <a:rPr lang="en-US" sz="2800" b="1" dirty="0" err="1"/>
              <a:t>một</a:t>
            </a:r>
            <a:r>
              <a:rPr lang="en-US" sz="2800" b="1" dirty="0"/>
              <a:t> </a:t>
            </a:r>
            <a:r>
              <a:rPr lang="en-US" sz="2800" b="1" dirty="0" err="1"/>
              <a:t>ẩn</a:t>
            </a:r>
            <a:r>
              <a:rPr lang="en-US" sz="2800" b="1" dirty="0"/>
              <a:t>  (</a:t>
            </a:r>
            <a:r>
              <a:rPr lang="en-US" sz="2800" b="1" dirty="0" err="1"/>
              <a:t>nói</a:t>
            </a:r>
            <a:r>
              <a:rPr lang="en-US" sz="2800" b="1" dirty="0"/>
              <a:t> </a:t>
            </a:r>
            <a:r>
              <a:rPr lang="en-US" sz="2800" b="1" dirty="0" err="1"/>
              <a:t>gọn</a:t>
            </a:r>
            <a:r>
              <a:rPr lang="en-US" sz="2800" b="1" dirty="0"/>
              <a:t> </a:t>
            </a:r>
            <a:r>
              <a:rPr lang="en-US" sz="2800" b="1" dirty="0" err="1"/>
              <a:t>là</a:t>
            </a:r>
            <a:r>
              <a:rPr lang="en-US" sz="2800" b="1" dirty="0"/>
              <a:t> </a:t>
            </a:r>
            <a:r>
              <a:rPr lang="en-US" sz="2800" b="1" dirty="0" err="1"/>
              <a:t>phương</a:t>
            </a:r>
            <a:r>
              <a:rPr lang="en-US" sz="2800" b="1" dirty="0"/>
              <a:t> </a:t>
            </a:r>
            <a:r>
              <a:rPr lang="en-US" sz="2800" b="1" dirty="0" err="1"/>
              <a:t>trình</a:t>
            </a:r>
            <a:r>
              <a:rPr lang="en-US" sz="2800" b="1" dirty="0"/>
              <a:t> </a:t>
            </a:r>
            <a:r>
              <a:rPr lang="en-US" sz="2800" b="1" dirty="0" err="1"/>
              <a:t>bậc</a:t>
            </a:r>
            <a:r>
              <a:rPr lang="en-US" sz="2800" b="1" dirty="0"/>
              <a:t> </a:t>
            </a:r>
            <a:r>
              <a:rPr lang="en-US" sz="2800" b="1" dirty="0" err="1"/>
              <a:t>hai</a:t>
            </a:r>
            <a:r>
              <a:rPr lang="en-US" sz="2800" b="1" dirty="0"/>
              <a:t>) </a:t>
            </a:r>
            <a:r>
              <a:rPr lang="en-US" sz="2800" b="1" dirty="0" err="1"/>
              <a:t>là</a:t>
            </a:r>
            <a:r>
              <a:rPr lang="en-US" sz="2800" b="1" dirty="0"/>
              <a:t> </a:t>
            </a:r>
            <a:r>
              <a:rPr lang="en-US" sz="2800" b="1" dirty="0" err="1"/>
              <a:t>phương</a:t>
            </a:r>
            <a:r>
              <a:rPr lang="en-US" sz="2800" b="1" dirty="0"/>
              <a:t> </a:t>
            </a:r>
            <a:r>
              <a:rPr lang="en-US" sz="2800" b="1" dirty="0" err="1"/>
              <a:t>trình</a:t>
            </a:r>
            <a:r>
              <a:rPr lang="en-US" sz="2800" b="1" dirty="0"/>
              <a:t> </a:t>
            </a:r>
            <a:r>
              <a:rPr lang="en-US" sz="2800" b="1" dirty="0" err="1"/>
              <a:t>có</a:t>
            </a:r>
            <a:r>
              <a:rPr lang="en-US" sz="2800" b="1" dirty="0"/>
              <a:t> </a:t>
            </a:r>
            <a:r>
              <a:rPr lang="en-US" sz="2800" b="1" dirty="0" err="1"/>
              <a:t>dạng</a:t>
            </a:r>
            <a:r>
              <a:rPr lang="en-US" sz="2800" b="1" dirty="0"/>
              <a:t>:  </a:t>
            </a:r>
            <a:r>
              <a:rPr lang="en-US" sz="2800" b="1" dirty="0">
                <a:solidFill>
                  <a:srgbClr val="FF0000"/>
                </a:solidFill>
              </a:rPr>
              <a:t>ax</a:t>
            </a:r>
            <a:r>
              <a:rPr lang="en-US" sz="2800" b="1" baseline="30000" dirty="0">
                <a:solidFill>
                  <a:srgbClr val="FF0000"/>
                </a:solidFill>
              </a:rPr>
              <a:t>2 </a:t>
            </a:r>
            <a:r>
              <a:rPr lang="en-US" sz="2800" b="1" dirty="0">
                <a:solidFill>
                  <a:srgbClr val="FF0000"/>
                </a:solidFill>
              </a:rPr>
              <a:t>+ </a:t>
            </a:r>
            <a:r>
              <a:rPr lang="en-US" sz="2800" b="1" dirty="0" err="1">
                <a:solidFill>
                  <a:srgbClr val="FF0000"/>
                </a:solidFill>
              </a:rPr>
              <a:t>bx</a:t>
            </a:r>
            <a:r>
              <a:rPr lang="en-US" sz="2800" b="1" dirty="0">
                <a:solidFill>
                  <a:srgbClr val="FF0000"/>
                </a:solidFill>
              </a:rPr>
              <a:t> + c = 0, </a:t>
            </a:r>
            <a:r>
              <a:rPr lang="en-US" sz="2800" b="1" dirty="0" err="1"/>
              <a:t>trong</a:t>
            </a:r>
            <a:r>
              <a:rPr lang="en-US" sz="2800" b="1" dirty="0"/>
              <a:t> </a:t>
            </a:r>
            <a:r>
              <a:rPr lang="en-US" sz="2800" b="1" dirty="0" err="1"/>
              <a:t>đó</a:t>
            </a:r>
            <a:r>
              <a:rPr lang="en-US" sz="2800" b="1" dirty="0"/>
              <a:t> </a:t>
            </a:r>
            <a:r>
              <a:rPr lang="en-US" sz="2800" b="1" dirty="0">
                <a:solidFill>
                  <a:srgbClr val="FF0000"/>
                </a:solidFill>
              </a:rPr>
              <a:t>x</a:t>
            </a:r>
            <a:r>
              <a:rPr lang="en-US" sz="2800" b="1" dirty="0"/>
              <a:t> </a:t>
            </a:r>
            <a:r>
              <a:rPr lang="en-US" sz="2800" b="1" dirty="0" err="1"/>
              <a:t>là</a:t>
            </a:r>
            <a:r>
              <a:rPr lang="en-US" sz="2800" b="1" dirty="0"/>
              <a:t> </a:t>
            </a:r>
            <a:r>
              <a:rPr lang="en-US" sz="2800" b="1" dirty="0" err="1"/>
              <a:t>ẩn</a:t>
            </a:r>
            <a:r>
              <a:rPr lang="en-US" sz="2800" b="1" dirty="0"/>
              <a:t> ; </a:t>
            </a:r>
            <a:r>
              <a:rPr lang="en-US" sz="2800" b="1" dirty="0">
                <a:solidFill>
                  <a:srgbClr val="0000FF"/>
                </a:solidFill>
              </a:rPr>
              <a:t> a, b, c</a:t>
            </a:r>
            <a:r>
              <a:rPr lang="en-US" sz="2800" b="1" dirty="0"/>
              <a:t> </a:t>
            </a:r>
            <a:r>
              <a:rPr lang="en-US" sz="2800" b="1" dirty="0" err="1"/>
              <a:t>là</a:t>
            </a:r>
            <a:r>
              <a:rPr lang="en-US" sz="2800" b="1" dirty="0"/>
              <a:t> </a:t>
            </a:r>
            <a:r>
              <a:rPr lang="en-US" sz="2800" b="1" dirty="0" err="1"/>
              <a:t>những</a:t>
            </a:r>
            <a:r>
              <a:rPr lang="en-US" sz="2800" b="1" dirty="0"/>
              <a:t> </a:t>
            </a:r>
            <a:r>
              <a:rPr lang="en-US" sz="2800" b="1" dirty="0" err="1"/>
              <a:t>số</a:t>
            </a:r>
            <a:r>
              <a:rPr lang="en-US" sz="2800" b="1" dirty="0"/>
              <a:t> </a:t>
            </a:r>
            <a:r>
              <a:rPr lang="en-US" sz="2800" b="1" dirty="0" err="1"/>
              <a:t>cho</a:t>
            </a:r>
            <a:r>
              <a:rPr lang="en-US" sz="2800" b="1" dirty="0"/>
              <a:t> </a:t>
            </a:r>
            <a:r>
              <a:rPr lang="en-US" sz="2800" b="1" dirty="0" err="1"/>
              <a:t>trước</a:t>
            </a:r>
            <a:r>
              <a:rPr lang="en-US" sz="2800" b="1" dirty="0"/>
              <a:t> </a:t>
            </a:r>
            <a:r>
              <a:rPr lang="en-US" sz="2800" b="1" dirty="0" err="1"/>
              <a:t>gọi</a:t>
            </a:r>
            <a:r>
              <a:rPr lang="en-US" sz="2800" b="1" dirty="0"/>
              <a:t> </a:t>
            </a:r>
            <a:r>
              <a:rPr lang="en-US" sz="2800" b="1" dirty="0" err="1"/>
              <a:t>là</a:t>
            </a:r>
            <a:r>
              <a:rPr lang="en-US" sz="2800" b="1" dirty="0"/>
              <a:t> </a:t>
            </a:r>
            <a:r>
              <a:rPr lang="en-US" sz="2800" b="1" dirty="0" err="1"/>
              <a:t>các</a:t>
            </a:r>
            <a:r>
              <a:rPr lang="en-US" sz="2800" b="1" dirty="0"/>
              <a:t> </a:t>
            </a:r>
            <a:r>
              <a:rPr lang="en-US" sz="2800" b="1" dirty="0" err="1"/>
              <a:t>hệ</a:t>
            </a:r>
            <a:r>
              <a:rPr lang="en-US" sz="2800" b="1" dirty="0"/>
              <a:t> </a:t>
            </a:r>
            <a:r>
              <a:rPr lang="en-US" sz="2800" b="1" dirty="0" err="1"/>
              <a:t>số</a:t>
            </a:r>
            <a:r>
              <a:rPr lang="en-US" sz="2800" b="1" dirty="0"/>
              <a:t> </a:t>
            </a:r>
            <a:r>
              <a:rPr lang="en-US" sz="2800" b="1" dirty="0" err="1"/>
              <a:t>và</a:t>
            </a:r>
            <a:r>
              <a:rPr lang="en-US" sz="2800" b="1" dirty="0">
                <a:solidFill>
                  <a:srgbClr val="0000FF"/>
                </a:solidFill>
              </a:rPr>
              <a:t> </a:t>
            </a:r>
          </a:p>
        </p:txBody>
      </p:sp>
      <p:sp>
        <p:nvSpPr>
          <p:cNvPr id="19" name="TextBox 18"/>
          <p:cNvSpPr txBox="1"/>
          <p:nvPr/>
        </p:nvSpPr>
        <p:spPr>
          <a:xfrm>
            <a:off x="0" y="533400"/>
            <a:ext cx="4267200" cy="430887"/>
          </a:xfrm>
          <a:prstGeom prst="rect">
            <a:avLst/>
          </a:prstGeom>
          <a:noFill/>
        </p:spPr>
        <p:txBody>
          <a:bodyPr wrap="square" rtlCol="0">
            <a:spAutoFit/>
          </a:bodyPr>
          <a:lstStyle/>
          <a:p>
            <a:r>
              <a:rPr lang="en-US" b="1" u="sng" dirty="0">
                <a:solidFill>
                  <a:srgbClr val="FF0000"/>
                </a:solidFill>
              </a:rPr>
              <a:t>1.Bài </a:t>
            </a:r>
            <a:r>
              <a:rPr lang="en-US" b="1" u="sng" dirty="0" err="1">
                <a:solidFill>
                  <a:srgbClr val="FF0000"/>
                </a:solidFill>
              </a:rPr>
              <a:t>toán</a:t>
            </a:r>
            <a:r>
              <a:rPr lang="en-US" b="1" u="sng" dirty="0">
                <a:solidFill>
                  <a:srgbClr val="FF0000"/>
                </a:solidFill>
              </a:rPr>
              <a:t> </a:t>
            </a:r>
            <a:r>
              <a:rPr lang="en-US" b="1" u="sng" dirty="0" err="1">
                <a:solidFill>
                  <a:srgbClr val="FF0000"/>
                </a:solidFill>
              </a:rPr>
              <a:t>mở</a:t>
            </a:r>
            <a:r>
              <a:rPr lang="en-US" b="1" u="sng" dirty="0">
                <a:solidFill>
                  <a:srgbClr val="FF0000"/>
                </a:solidFill>
              </a:rPr>
              <a:t> </a:t>
            </a:r>
            <a:r>
              <a:rPr lang="en-US" b="1" u="sng" dirty="0" err="1">
                <a:solidFill>
                  <a:srgbClr val="FF0000"/>
                </a:solidFill>
              </a:rPr>
              <a:t>đầu</a:t>
            </a:r>
            <a:r>
              <a:rPr lang="en-US" b="1" u="sng" dirty="0">
                <a:solidFill>
                  <a:srgbClr val="FF0000"/>
                </a:solidFill>
              </a:rPr>
              <a:t>:</a:t>
            </a:r>
            <a:r>
              <a:rPr lang="en-US" b="1" dirty="0">
                <a:solidFill>
                  <a:srgbClr val="FF0000"/>
                </a:solidFill>
              </a:rPr>
              <a:t> (</a:t>
            </a:r>
            <a:r>
              <a:rPr lang="en-US" b="1" dirty="0" err="1">
                <a:solidFill>
                  <a:srgbClr val="FF0000"/>
                </a:solidFill>
              </a:rPr>
              <a:t>tr</a:t>
            </a:r>
            <a:r>
              <a:rPr lang="en-US" b="1" dirty="0">
                <a:solidFill>
                  <a:srgbClr val="0000FF"/>
                </a:solidFill>
              </a:rPr>
              <a:t> </a:t>
            </a:r>
            <a:r>
              <a:rPr lang="en-US" b="1" dirty="0">
                <a:solidFill>
                  <a:srgbClr val="FF0000"/>
                </a:solidFill>
              </a:rPr>
              <a:t>40 SGK)</a:t>
            </a:r>
          </a:p>
        </p:txBody>
      </p:sp>
      <p:sp>
        <p:nvSpPr>
          <p:cNvPr id="20" name="TextBox 19"/>
          <p:cNvSpPr txBox="1"/>
          <p:nvPr/>
        </p:nvSpPr>
        <p:spPr>
          <a:xfrm>
            <a:off x="-152400" y="864513"/>
            <a:ext cx="2370064" cy="430887"/>
          </a:xfrm>
          <a:prstGeom prst="rect">
            <a:avLst/>
          </a:prstGeom>
          <a:noFill/>
        </p:spPr>
        <p:txBody>
          <a:bodyPr wrap="square" rtlCol="0">
            <a:spAutoFit/>
          </a:bodyPr>
          <a:lstStyle/>
          <a:p>
            <a:r>
              <a:rPr lang="en-US" b="1" u="sng" dirty="0">
                <a:solidFill>
                  <a:srgbClr val="FF0000"/>
                </a:solidFill>
              </a:rPr>
              <a:t>2.Định </a:t>
            </a:r>
            <a:r>
              <a:rPr lang="en-US" b="1" u="sng" dirty="0" err="1">
                <a:solidFill>
                  <a:srgbClr val="FF0000"/>
                </a:solidFill>
              </a:rPr>
              <a:t>nghĩa</a:t>
            </a:r>
            <a:r>
              <a:rPr lang="en-US" b="1" u="sng" dirty="0">
                <a:solidFill>
                  <a:srgbClr val="FF0000"/>
                </a:solidFill>
              </a:rPr>
              <a:t>:</a:t>
            </a:r>
          </a:p>
        </p:txBody>
      </p:sp>
      <p:graphicFrame>
        <p:nvGraphicFramePr>
          <p:cNvPr id="21" name="Object 20"/>
          <p:cNvGraphicFramePr>
            <a:graphicFrameLocks noChangeAspect="1"/>
          </p:cNvGraphicFramePr>
          <p:nvPr>
            <p:extLst>
              <p:ext uri="{D42A27DB-BD31-4B8C-83A1-F6EECF244321}">
                <p14:modId xmlns:p14="http://schemas.microsoft.com/office/powerpoint/2010/main" val="1220846132"/>
              </p:ext>
            </p:extLst>
          </p:nvPr>
        </p:nvGraphicFramePr>
        <p:xfrm>
          <a:off x="2438400" y="2514600"/>
          <a:ext cx="1247976" cy="375047"/>
        </p:xfrm>
        <a:graphic>
          <a:graphicData uri="http://schemas.openxmlformats.org/presentationml/2006/ole">
            <mc:AlternateContent xmlns:mc="http://schemas.openxmlformats.org/markup-compatibility/2006">
              <mc:Choice xmlns:v="urn:schemas-microsoft-com:vml" Requires="v">
                <p:oleObj spid="_x0000_s123928" name="Equation" r:id="rId4" imgW="393529" imgH="190417" progId="Equation.DSMT4">
                  <p:embed/>
                </p:oleObj>
              </mc:Choice>
              <mc:Fallback>
                <p:oleObj name="Equation" r:id="rId4" imgW="393529" imgH="190417" progId="Equation.DSMT4">
                  <p:embed/>
                  <p:pic>
                    <p:nvPicPr>
                      <p:cNvPr id="0" name="Object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2514600"/>
                        <a:ext cx="1247976" cy="375047"/>
                      </a:xfrm>
                      <a:prstGeom prst="rect">
                        <a:avLst/>
                      </a:prstGeom>
                      <a:noFill/>
                      <a:ln>
                        <a:noFill/>
                      </a:ln>
                      <a:effectLst/>
                    </p:spPr>
                  </p:pic>
                </p:oleObj>
              </mc:Fallback>
            </mc:AlternateContent>
          </a:graphicData>
        </a:graphic>
      </p:graphicFrame>
      <p:sp>
        <p:nvSpPr>
          <p:cNvPr id="61" name="Text Box 17"/>
          <p:cNvSpPr txBox="1">
            <a:spLocks noChangeArrowheads="1"/>
          </p:cNvSpPr>
          <p:nvPr/>
        </p:nvSpPr>
        <p:spPr bwMode="auto">
          <a:xfrm>
            <a:off x="457200" y="3048000"/>
            <a:ext cx="822960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marL="342900" indent="-342900" algn="l" eaLnBrk="1" hangingPunct="1">
              <a:spcBef>
                <a:spcPct val="50000"/>
              </a:spcBef>
            </a:pPr>
            <a:r>
              <a:rPr lang="en-US" sz="2400" i="1" u="sng" dirty="0" err="1">
                <a:latin typeface="Times New Roman" pitchFamily="18" charset="0"/>
              </a:rPr>
              <a:t>Ví</a:t>
            </a:r>
            <a:r>
              <a:rPr lang="en-US" sz="2400" i="1" u="sng" dirty="0">
                <a:latin typeface="Times New Roman" pitchFamily="18" charset="0"/>
              </a:rPr>
              <a:t> </a:t>
            </a:r>
            <a:r>
              <a:rPr lang="en-US" sz="2400" i="1" u="sng" dirty="0" err="1">
                <a:latin typeface="Times New Roman" pitchFamily="18" charset="0"/>
              </a:rPr>
              <a:t>dụ</a:t>
            </a:r>
            <a:r>
              <a:rPr lang="en-US" sz="2400" i="1" u="sng" dirty="0">
                <a:latin typeface="Times New Roman" pitchFamily="18" charset="0"/>
              </a:rPr>
              <a:t>:</a:t>
            </a:r>
            <a:r>
              <a:rPr lang="en-US" sz="2400" dirty="0">
                <a:latin typeface="Times New Roman" pitchFamily="18" charset="0"/>
              </a:rPr>
              <a:t> </a:t>
            </a:r>
          </a:p>
          <a:p>
            <a:pPr marL="342900" indent="-342900" algn="l" eaLnBrk="1" hangingPunct="1">
              <a:spcBef>
                <a:spcPct val="50000"/>
              </a:spcBef>
            </a:pPr>
            <a:r>
              <a:rPr lang="en-US" sz="2400" dirty="0">
                <a:latin typeface="Times New Roman" pitchFamily="18" charset="0"/>
              </a:rPr>
              <a:t>a) </a:t>
            </a:r>
            <a:r>
              <a:rPr lang="en-US" sz="2400" b="1" i="1" dirty="0">
                <a:latin typeface="Times New Roman" pitchFamily="18" charset="0"/>
              </a:rPr>
              <a:t>x</a:t>
            </a:r>
            <a:r>
              <a:rPr lang="en-US" sz="2400" b="1" i="1" baseline="30000" dirty="0">
                <a:latin typeface="Times New Roman" pitchFamily="18" charset="0"/>
              </a:rPr>
              <a:t>2</a:t>
            </a:r>
            <a:r>
              <a:rPr lang="en-US" sz="2400" b="1" i="1" dirty="0">
                <a:latin typeface="Times New Roman" pitchFamily="18" charset="0"/>
              </a:rPr>
              <a:t> + 50x - 1500 = 0</a:t>
            </a:r>
            <a:r>
              <a:rPr lang="en-US" sz="2400" dirty="0">
                <a:latin typeface="Times New Roman" pitchFamily="18" charset="0"/>
              </a:rPr>
              <a:t>  </a:t>
            </a:r>
            <a:r>
              <a:rPr lang="en-US" sz="2400" dirty="0" err="1">
                <a:latin typeface="Times New Roman" pitchFamily="18" charset="0"/>
              </a:rPr>
              <a:t>là</a:t>
            </a:r>
            <a:r>
              <a:rPr lang="en-US" sz="2400" dirty="0">
                <a:latin typeface="Times New Roman" pitchFamily="18" charset="0"/>
              </a:rPr>
              <a:t> </a:t>
            </a:r>
            <a:r>
              <a:rPr lang="en-US" sz="2400" dirty="0" err="1">
                <a:latin typeface="Times New Roman" pitchFamily="18" charset="0"/>
              </a:rPr>
              <a:t>một</a:t>
            </a:r>
            <a:r>
              <a:rPr lang="en-US" sz="2400" dirty="0">
                <a:latin typeface="Times New Roman" pitchFamily="18" charset="0"/>
              </a:rPr>
              <a:t> </a:t>
            </a:r>
            <a:r>
              <a:rPr lang="en-US" sz="2400" dirty="0" err="1">
                <a:latin typeface="Times New Roman" pitchFamily="18" charset="0"/>
              </a:rPr>
              <a:t>phương</a:t>
            </a:r>
            <a:r>
              <a:rPr lang="en-US" sz="2400" dirty="0">
                <a:latin typeface="Times New Roman" pitchFamily="18" charset="0"/>
              </a:rPr>
              <a:t> </a:t>
            </a:r>
            <a:r>
              <a:rPr lang="en-US" sz="2400" dirty="0" err="1">
                <a:latin typeface="Times New Roman" pitchFamily="18" charset="0"/>
              </a:rPr>
              <a:t>trình</a:t>
            </a:r>
            <a:r>
              <a:rPr lang="en-US" sz="2400" dirty="0">
                <a:latin typeface="Times New Roman" pitchFamily="18" charset="0"/>
              </a:rPr>
              <a:t> </a:t>
            </a:r>
            <a:r>
              <a:rPr lang="en-US" sz="2400" dirty="0" err="1">
                <a:latin typeface="Times New Roman" pitchFamily="18" charset="0"/>
              </a:rPr>
              <a:t>bậc</a:t>
            </a:r>
            <a:r>
              <a:rPr lang="en-US" sz="2400" dirty="0">
                <a:latin typeface="Times New Roman" pitchFamily="18" charset="0"/>
              </a:rPr>
              <a:t> </a:t>
            </a:r>
            <a:r>
              <a:rPr lang="en-US" sz="2400" dirty="0" err="1">
                <a:latin typeface="Times New Roman" pitchFamily="18" charset="0"/>
              </a:rPr>
              <a:t>hai</a:t>
            </a:r>
            <a:r>
              <a:rPr lang="en-US" sz="2400" dirty="0">
                <a:latin typeface="Times New Roman" pitchFamily="18" charset="0"/>
              </a:rPr>
              <a:t> </a:t>
            </a:r>
            <a:r>
              <a:rPr lang="en-US" sz="2400" dirty="0" err="1">
                <a:latin typeface="Times New Roman" pitchFamily="18" charset="0"/>
              </a:rPr>
              <a:t>với</a:t>
            </a:r>
            <a:r>
              <a:rPr lang="en-US" sz="2400" dirty="0">
                <a:latin typeface="Times New Roman" pitchFamily="18" charset="0"/>
              </a:rPr>
              <a:t> </a:t>
            </a:r>
            <a:r>
              <a:rPr lang="en-US" sz="2400" dirty="0" err="1">
                <a:latin typeface="Times New Roman" pitchFamily="18" charset="0"/>
              </a:rPr>
              <a:t>các</a:t>
            </a:r>
            <a:r>
              <a:rPr lang="en-US" sz="2400" dirty="0">
                <a:latin typeface="Times New Roman" pitchFamily="18" charset="0"/>
              </a:rPr>
              <a:t> </a:t>
            </a:r>
            <a:r>
              <a:rPr lang="en-US" sz="2400" dirty="0" err="1">
                <a:latin typeface="Times New Roman" pitchFamily="18" charset="0"/>
              </a:rPr>
              <a:t>hệ</a:t>
            </a:r>
            <a:r>
              <a:rPr lang="en-US" sz="2400" dirty="0">
                <a:latin typeface="Times New Roman" pitchFamily="18" charset="0"/>
              </a:rPr>
              <a:t> </a:t>
            </a:r>
            <a:r>
              <a:rPr lang="en-US" sz="2400" dirty="0" err="1">
                <a:latin typeface="Times New Roman" pitchFamily="18" charset="0"/>
              </a:rPr>
              <a:t>số</a:t>
            </a:r>
            <a:r>
              <a:rPr lang="en-US" sz="2400" dirty="0">
                <a:latin typeface="Times New Roman" pitchFamily="18" charset="0"/>
              </a:rPr>
              <a:t> </a:t>
            </a:r>
            <a:r>
              <a:rPr lang="en-US" sz="2400" dirty="0">
                <a:solidFill>
                  <a:srgbClr val="FF0000"/>
                </a:solidFill>
                <a:latin typeface="Times New Roman" pitchFamily="18" charset="0"/>
              </a:rPr>
              <a:t>a = 1; b = 50; c = -1500.</a:t>
            </a:r>
          </a:p>
          <a:p>
            <a:pPr marL="342900" indent="-342900" algn="l" eaLnBrk="1" hangingPunct="1">
              <a:spcBef>
                <a:spcPct val="50000"/>
              </a:spcBef>
            </a:pPr>
            <a:r>
              <a:rPr lang="en-US" sz="2400" b="1" i="1" dirty="0">
                <a:latin typeface="Times New Roman" pitchFamily="18" charset="0"/>
              </a:rPr>
              <a:t> b) -2x</a:t>
            </a:r>
            <a:r>
              <a:rPr lang="en-US" sz="2400" b="1" i="1" baseline="30000" dirty="0">
                <a:latin typeface="Times New Roman" pitchFamily="18" charset="0"/>
              </a:rPr>
              <a:t>2</a:t>
            </a:r>
            <a:r>
              <a:rPr lang="en-US" sz="2400" b="1" i="1" dirty="0">
                <a:latin typeface="Times New Roman" pitchFamily="18" charset="0"/>
              </a:rPr>
              <a:t> + 5x = 0</a:t>
            </a:r>
            <a:r>
              <a:rPr lang="en-US" sz="2400" dirty="0">
                <a:latin typeface="Times New Roman" pitchFamily="18" charset="0"/>
              </a:rPr>
              <a:t> </a:t>
            </a:r>
            <a:r>
              <a:rPr lang="en-US" sz="2400" dirty="0" err="1">
                <a:latin typeface="Times New Roman" pitchFamily="18" charset="0"/>
              </a:rPr>
              <a:t>là</a:t>
            </a:r>
            <a:r>
              <a:rPr lang="en-US" sz="2400" dirty="0">
                <a:latin typeface="Times New Roman" pitchFamily="18" charset="0"/>
              </a:rPr>
              <a:t> </a:t>
            </a:r>
            <a:r>
              <a:rPr lang="en-US" sz="2400" dirty="0" err="1">
                <a:latin typeface="Times New Roman" pitchFamily="18" charset="0"/>
              </a:rPr>
              <a:t>một</a:t>
            </a:r>
            <a:r>
              <a:rPr lang="en-US" sz="2400" dirty="0">
                <a:latin typeface="Times New Roman" pitchFamily="18" charset="0"/>
              </a:rPr>
              <a:t> </a:t>
            </a:r>
            <a:r>
              <a:rPr lang="en-US" sz="2400" dirty="0" err="1">
                <a:latin typeface="Times New Roman" pitchFamily="18" charset="0"/>
              </a:rPr>
              <a:t>phương</a:t>
            </a:r>
            <a:r>
              <a:rPr lang="en-US" sz="2400" dirty="0">
                <a:latin typeface="Times New Roman" pitchFamily="18" charset="0"/>
              </a:rPr>
              <a:t> </a:t>
            </a:r>
            <a:r>
              <a:rPr lang="en-US" sz="2400" dirty="0" err="1">
                <a:latin typeface="Times New Roman" pitchFamily="18" charset="0"/>
              </a:rPr>
              <a:t>trình</a:t>
            </a:r>
            <a:r>
              <a:rPr lang="en-US" sz="2400" dirty="0">
                <a:latin typeface="Times New Roman" pitchFamily="18" charset="0"/>
              </a:rPr>
              <a:t> </a:t>
            </a:r>
            <a:r>
              <a:rPr lang="en-US" sz="2400" dirty="0" err="1">
                <a:latin typeface="Times New Roman" pitchFamily="18" charset="0"/>
              </a:rPr>
              <a:t>bậc</a:t>
            </a:r>
            <a:r>
              <a:rPr lang="en-US" sz="2400" dirty="0">
                <a:latin typeface="Times New Roman" pitchFamily="18" charset="0"/>
              </a:rPr>
              <a:t> </a:t>
            </a:r>
            <a:r>
              <a:rPr lang="en-US" sz="2400" dirty="0" err="1">
                <a:latin typeface="Times New Roman" pitchFamily="18" charset="0"/>
              </a:rPr>
              <a:t>hai</a:t>
            </a:r>
            <a:r>
              <a:rPr lang="en-US" sz="2400" dirty="0">
                <a:latin typeface="Times New Roman" pitchFamily="18" charset="0"/>
              </a:rPr>
              <a:t> </a:t>
            </a:r>
            <a:r>
              <a:rPr lang="en-US" sz="2400" dirty="0" err="1">
                <a:latin typeface="Times New Roman" pitchFamily="18" charset="0"/>
              </a:rPr>
              <a:t>với</a:t>
            </a:r>
            <a:r>
              <a:rPr lang="en-US" sz="2400" dirty="0">
                <a:latin typeface="Times New Roman" pitchFamily="18" charset="0"/>
              </a:rPr>
              <a:t> </a:t>
            </a:r>
            <a:r>
              <a:rPr lang="en-US" sz="2400" dirty="0" err="1">
                <a:latin typeface="Times New Roman" pitchFamily="18" charset="0"/>
              </a:rPr>
              <a:t>các</a:t>
            </a:r>
            <a:r>
              <a:rPr lang="en-US" sz="2400" dirty="0">
                <a:latin typeface="Times New Roman" pitchFamily="18" charset="0"/>
              </a:rPr>
              <a:t> </a:t>
            </a:r>
            <a:r>
              <a:rPr lang="en-US" sz="2400" dirty="0" err="1">
                <a:latin typeface="Times New Roman" pitchFamily="18" charset="0"/>
              </a:rPr>
              <a:t>hệ</a:t>
            </a:r>
            <a:r>
              <a:rPr lang="en-US" sz="2400" dirty="0">
                <a:latin typeface="Times New Roman" pitchFamily="18" charset="0"/>
              </a:rPr>
              <a:t> </a:t>
            </a:r>
            <a:r>
              <a:rPr lang="en-US" sz="2400" dirty="0" err="1">
                <a:latin typeface="Times New Roman" pitchFamily="18" charset="0"/>
              </a:rPr>
              <a:t>số</a:t>
            </a:r>
            <a:endParaRPr lang="en-US" sz="2400" dirty="0">
              <a:latin typeface="Times New Roman" pitchFamily="18" charset="0"/>
            </a:endParaRPr>
          </a:p>
          <a:p>
            <a:pPr marL="342900" indent="-342900" algn="l" eaLnBrk="1" hangingPunct="1">
              <a:spcBef>
                <a:spcPct val="50000"/>
              </a:spcBef>
            </a:pPr>
            <a:r>
              <a:rPr lang="en-US" sz="2400" dirty="0">
                <a:latin typeface="Times New Roman" pitchFamily="18" charset="0"/>
              </a:rPr>
              <a:t> </a:t>
            </a:r>
            <a:r>
              <a:rPr lang="en-US" sz="2400" dirty="0">
                <a:solidFill>
                  <a:srgbClr val="FF0000"/>
                </a:solidFill>
                <a:latin typeface="Times New Roman" pitchFamily="18" charset="0"/>
              </a:rPr>
              <a:t>a = -2; b = 5; c = 0.</a:t>
            </a:r>
          </a:p>
          <a:p>
            <a:pPr marL="342900" indent="-342900" algn="l" eaLnBrk="1" hangingPunct="1"/>
            <a:r>
              <a:rPr lang="en-US" sz="2400" dirty="0">
                <a:latin typeface="Times New Roman" pitchFamily="18" charset="0"/>
              </a:rPr>
              <a:t>c)  </a:t>
            </a:r>
            <a:r>
              <a:rPr lang="en-US" sz="2400" b="1" i="1" dirty="0">
                <a:latin typeface="Times New Roman" pitchFamily="18" charset="0"/>
              </a:rPr>
              <a:t>2x</a:t>
            </a:r>
            <a:r>
              <a:rPr lang="en-US" sz="2400" b="1" i="1" baseline="30000" dirty="0">
                <a:latin typeface="Times New Roman" pitchFamily="18" charset="0"/>
              </a:rPr>
              <a:t>2 </a:t>
            </a:r>
            <a:r>
              <a:rPr lang="en-US" sz="2400" b="1" i="1" dirty="0">
                <a:latin typeface="Times New Roman" pitchFamily="18" charset="0"/>
              </a:rPr>
              <a:t>- 8 = 0</a:t>
            </a:r>
            <a:r>
              <a:rPr lang="en-US" sz="2400" dirty="0">
                <a:latin typeface="Times New Roman" pitchFamily="18" charset="0"/>
              </a:rPr>
              <a:t> </a:t>
            </a:r>
            <a:r>
              <a:rPr lang="en-US" sz="2400" dirty="0" err="1">
                <a:latin typeface="Times New Roman" pitchFamily="18" charset="0"/>
              </a:rPr>
              <a:t>là</a:t>
            </a:r>
            <a:r>
              <a:rPr lang="en-US" sz="2400" dirty="0">
                <a:latin typeface="Times New Roman" pitchFamily="18" charset="0"/>
              </a:rPr>
              <a:t> </a:t>
            </a:r>
            <a:r>
              <a:rPr lang="en-US" sz="2400" dirty="0" err="1">
                <a:latin typeface="Times New Roman" pitchFamily="18" charset="0"/>
              </a:rPr>
              <a:t>một</a:t>
            </a:r>
            <a:r>
              <a:rPr lang="en-US" sz="2400" dirty="0">
                <a:latin typeface="Times New Roman" pitchFamily="18" charset="0"/>
              </a:rPr>
              <a:t> </a:t>
            </a:r>
            <a:r>
              <a:rPr lang="en-US" sz="2400" dirty="0" err="1">
                <a:latin typeface="Times New Roman" pitchFamily="18" charset="0"/>
              </a:rPr>
              <a:t>phương</a:t>
            </a:r>
            <a:r>
              <a:rPr lang="en-US" sz="2400" dirty="0">
                <a:latin typeface="Times New Roman" pitchFamily="18" charset="0"/>
              </a:rPr>
              <a:t> </a:t>
            </a:r>
            <a:r>
              <a:rPr lang="en-US" sz="2400" dirty="0" err="1">
                <a:latin typeface="Times New Roman" pitchFamily="18" charset="0"/>
              </a:rPr>
              <a:t>trình</a:t>
            </a:r>
            <a:r>
              <a:rPr lang="en-US" sz="2400" dirty="0">
                <a:latin typeface="Times New Roman" pitchFamily="18" charset="0"/>
              </a:rPr>
              <a:t> </a:t>
            </a:r>
            <a:r>
              <a:rPr lang="en-US" sz="2400" dirty="0" err="1">
                <a:latin typeface="Times New Roman" pitchFamily="18" charset="0"/>
              </a:rPr>
              <a:t>bậc</a:t>
            </a:r>
            <a:r>
              <a:rPr lang="en-US" sz="2400" dirty="0">
                <a:latin typeface="Times New Roman" pitchFamily="18" charset="0"/>
              </a:rPr>
              <a:t> </a:t>
            </a:r>
            <a:r>
              <a:rPr lang="en-US" sz="2400" dirty="0" err="1">
                <a:latin typeface="Times New Roman" pitchFamily="18" charset="0"/>
              </a:rPr>
              <a:t>hai</a:t>
            </a:r>
            <a:r>
              <a:rPr lang="en-US" sz="2400" dirty="0">
                <a:latin typeface="Times New Roman" pitchFamily="18" charset="0"/>
              </a:rPr>
              <a:t> </a:t>
            </a:r>
            <a:r>
              <a:rPr lang="en-US" sz="2400" dirty="0" err="1">
                <a:latin typeface="Times New Roman" pitchFamily="18" charset="0"/>
              </a:rPr>
              <a:t>với</a:t>
            </a:r>
            <a:r>
              <a:rPr lang="en-US" sz="2400" dirty="0">
                <a:latin typeface="Times New Roman" pitchFamily="18" charset="0"/>
              </a:rPr>
              <a:t> </a:t>
            </a:r>
            <a:r>
              <a:rPr lang="en-US" sz="2400" dirty="0" err="1">
                <a:latin typeface="Times New Roman" pitchFamily="18" charset="0"/>
              </a:rPr>
              <a:t>các</a:t>
            </a:r>
            <a:r>
              <a:rPr lang="en-US" sz="2400" dirty="0">
                <a:latin typeface="Times New Roman" pitchFamily="18" charset="0"/>
              </a:rPr>
              <a:t> </a:t>
            </a:r>
            <a:r>
              <a:rPr lang="en-US" sz="2400" dirty="0" err="1">
                <a:latin typeface="Times New Roman" pitchFamily="18" charset="0"/>
              </a:rPr>
              <a:t>hệ</a:t>
            </a:r>
            <a:r>
              <a:rPr lang="en-US" sz="2400" dirty="0">
                <a:latin typeface="Times New Roman" pitchFamily="18" charset="0"/>
              </a:rPr>
              <a:t> </a:t>
            </a:r>
            <a:r>
              <a:rPr lang="en-US" sz="2400" dirty="0" err="1">
                <a:latin typeface="Times New Roman" pitchFamily="18" charset="0"/>
              </a:rPr>
              <a:t>số</a:t>
            </a:r>
            <a:r>
              <a:rPr lang="en-US" sz="2400" dirty="0">
                <a:latin typeface="Times New Roman" pitchFamily="18" charset="0"/>
              </a:rPr>
              <a:t> </a:t>
            </a:r>
            <a:r>
              <a:rPr lang="en-US" sz="2400" dirty="0">
                <a:solidFill>
                  <a:srgbClr val="FF0000"/>
                </a:solidFill>
                <a:latin typeface="Times New Roman" pitchFamily="18" charset="0"/>
              </a:rPr>
              <a:t>a = 2; b = 0; c = -8.</a:t>
            </a:r>
          </a:p>
        </p:txBody>
      </p:sp>
    </p:spTree>
    <p:extLst>
      <p:ext uri="{BB962C8B-B14F-4D97-AF65-F5344CB8AC3E}">
        <p14:creationId xmlns:p14="http://schemas.microsoft.com/office/powerpoint/2010/main" val="35253580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4" presetClass="entr" presetSubtype="16"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ox(in)">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1">
                                            <p:txEl>
                                              <p:pRg st="0" end="0"/>
                                            </p:txEl>
                                          </p:spTgt>
                                        </p:tgtEl>
                                        <p:attrNameLst>
                                          <p:attrName>style.visibility</p:attrName>
                                        </p:attrNameLst>
                                      </p:cBhvr>
                                      <p:to>
                                        <p:strVal val="visible"/>
                                      </p:to>
                                    </p:set>
                                    <p:animEffect transition="in" filter="blinds(horizontal)">
                                      <p:cBhvr>
                                        <p:cTn id="20" dur="500"/>
                                        <p:tgtEl>
                                          <p:spTgt spid="6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61">
                                            <p:txEl>
                                              <p:pRg st="1" end="1"/>
                                            </p:txEl>
                                          </p:spTgt>
                                        </p:tgtEl>
                                        <p:attrNameLst>
                                          <p:attrName>style.visibility</p:attrName>
                                        </p:attrNameLst>
                                      </p:cBhvr>
                                      <p:to>
                                        <p:strVal val="visible"/>
                                      </p:to>
                                    </p:set>
                                    <p:animEffect transition="in" filter="blinds(horizontal)">
                                      <p:cBhvr>
                                        <p:cTn id="25" dur="500"/>
                                        <p:tgtEl>
                                          <p:spTgt spid="6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61">
                                            <p:txEl>
                                              <p:pRg st="2" end="2"/>
                                            </p:txEl>
                                          </p:spTgt>
                                        </p:tgtEl>
                                        <p:attrNameLst>
                                          <p:attrName>style.visibility</p:attrName>
                                        </p:attrNameLst>
                                      </p:cBhvr>
                                      <p:to>
                                        <p:strVal val="visible"/>
                                      </p:to>
                                    </p:set>
                                    <p:animEffect transition="in" filter="blinds(horizontal)">
                                      <p:cBhvr>
                                        <p:cTn id="30" dur="500"/>
                                        <p:tgtEl>
                                          <p:spTgt spid="61">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61">
                                            <p:txEl>
                                              <p:pRg st="3" end="3"/>
                                            </p:txEl>
                                          </p:spTgt>
                                        </p:tgtEl>
                                        <p:attrNameLst>
                                          <p:attrName>style.visibility</p:attrName>
                                        </p:attrNameLst>
                                      </p:cBhvr>
                                      <p:to>
                                        <p:strVal val="visible"/>
                                      </p:to>
                                    </p:set>
                                    <p:animEffect transition="in" filter="blinds(horizontal)">
                                      <p:cBhvr>
                                        <p:cTn id="35" dur="500"/>
                                        <p:tgtEl>
                                          <p:spTgt spid="61">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61">
                                            <p:txEl>
                                              <p:pRg st="4" end="4"/>
                                            </p:txEl>
                                          </p:spTgt>
                                        </p:tgtEl>
                                        <p:attrNameLst>
                                          <p:attrName>style.visibility</p:attrName>
                                        </p:attrNameLst>
                                      </p:cBhvr>
                                      <p:to>
                                        <p:strVal val="visible"/>
                                      </p:to>
                                    </p:set>
                                    <p:animEffect transition="in" filter="blinds(horizontal)">
                                      <p:cBhvr>
                                        <p:cTn id="40" dur="500"/>
                                        <p:tgtEl>
                                          <p:spTgt spid="6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9810" name="Group 82"/>
          <p:cNvGrpSpPr>
            <a:grpSpLocks/>
          </p:cNvGrpSpPr>
          <p:nvPr/>
        </p:nvGrpSpPr>
        <p:grpSpPr bwMode="auto">
          <a:xfrm>
            <a:off x="0" y="15876"/>
            <a:ext cx="1371600" cy="517526"/>
            <a:chOff x="179" y="96"/>
            <a:chExt cx="822" cy="326"/>
          </a:xfrm>
        </p:grpSpPr>
        <p:sp>
          <p:nvSpPr>
            <p:cNvPr id="329811" name="AutoShape 83"/>
            <p:cNvSpPr>
              <a:spLocks noChangeArrowheads="1"/>
            </p:cNvSpPr>
            <p:nvPr/>
          </p:nvSpPr>
          <p:spPr bwMode="ltGray">
            <a:xfrm>
              <a:off x="179" y="122"/>
              <a:ext cx="822" cy="300"/>
            </a:xfrm>
            <a:prstGeom prst="roundRect">
              <a:avLst>
                <a:gd name="adj" fmla="val 16667"/>
              </a:avLst>
            </a:prstGeom>
            <a:gradFill rotWithShape="1">
              <a:gsLst>
                <a:gs pos="0">
                  <a:schemeClr val="hlink"/>
                </a:gs>
                <a:gs pos="100000">
                  <a:schemeClr val="hlink">
                    <a:gamma/>
                    <a:shade val="78824"/>
                    <a:invGamma/>
                  </a:schemeClr>
                </a:gs>
              </a:gsLst>
              <a:path path="rect">
                <a:fillToRect l="100000" b="100000"/>
              </a:path>
            </a:gradFill>
            <a:ln w="38100" algn="ctr">
              <a:solidFill>
                <a:srgbClr val="F8F8F8">
                  <a:alpha val="70000"/>
                </a:srgbClr>
              </a:solidFill>
              <a:round/>
              <a:headEnd/>
              <a:tailEnd/>
            </a:ln>
            <a:effectLst/>
          </p:spPr>
          <p:txBody>
            <a:bodyPr wrap="none" anchor="ctr"/>
            <a:lstStyle/>
            <a:p>
              <a:endParaRPr lang="en-US" sz="2000"/>
            </a:p>
          </p:txBody>
        </p:sp>
        <p:sp>
          <p:nvSpPr>
            <p:cNvPr id="329812" name="Text Box 84"/>
            <p:cNvSpPr txBox="1">
              <a:spLocks noChangeArrowheads="1"/>
            </p:cNvSpPr>
            <p:nvPr/>
          </p:nvSpPr>
          <p:spPr bwMode="black">
            <a:xfrm>
              <a:off x="205" y="134"/>
              <a:ext cx="779" cy="252"/>
            </a:xfrm>
            <a:prstGeom prst="rect">
              <a:avLst/>
            </a:prstGeom>
            <a:noFill/>
            <a:ln w="9525" algn="ctr">
              <a:noFill/>
              <a:miter lim="800000"/>
              <a:headEnd/>
              <a:tailEnd/>
            </a:ln>
            <a:effectLst/>
          </p:spPr>
          <p:txBody>
            <a:bodyPr>
              <a:spAutoFit/>
            </a:bodyPr>
            <a:lstStyle/>
            <a:p>
              <a:pPr>
                <a:spcBef>
                  <a:spcPct val="50000"/>
                </a:spcBef>
              </a:pPr>
              <a:r>
                <a:rPr lang="en-US" sz="2000" b="1" u="sng" dirty="0" err="1">
                  <a:solidFill>
                    <a:schemeClr val="bg1"/>
                  </a:solidFill>
                  <a:latin typeface="Arial" pitchFamily="34" charset="0"/>
                </a:rPr>
                <a:t>Tiết</a:t>
              </a:r>
              <a:r>
                <a:rPr lang="en-US" sz="2000" b="1" u="sng" dirty="0">
                  <a:solidFill>
                    <a:schemeClr val="bg1"/>
                  </a:solidFill>
                  <a:latin typeface="Arial" pitchFamily="34" charset="0"/>
                </a:rPr>
                <a:t> 45:</a:t>
              </a:r>
              <a:r>
                <a:rPr lang="en-US" sz="2000" b="1" dirty="0">
                  <a:solidFill>
                    <a:schemeClr val="bg1"/>
                  </a:solidFill>
                  <a:latin typeface="Arial" pitchFamily="34" charset="0"/>
                </a:rPr>
                <a:t> </a:t>
              </a:r>
            </a:p>
          </p:txBody>
        </p:sp>
        <p:pic>
          <p:nvPicPr>
            <p:cNvPr id="329813" name="Picture 85" descr="1"/>
            <p:cNvPicPr>
              <a:picLocks noChangeAspect="1" noChangeArrowheads="1"/>
            </p:cNvPicPr>
            <p:nvPr/>
          </p:nvPicPr>
          <p:blipFill>
            <a:blip r:embed="rId3"/>
            <a:srcRect/>
            <a:stretch>
              <a:fillRect/>
            </a:stretch>
          </p:blipFill>
          <p:spPr bwMode="auto">
            <a:xfrm>
              <a:off x="204" y="96"/>
              <a:ext cx="769" cy="98"/>
            </a:xfrm>
            <a:prstGeom prst="rect">
              <a:avLst/>
            </a:prstGeom>
            <a:noFill/>
          </p:spPr>
        </p:pic>
      </p:grpSp>
      <p:sp>
        <p:nvSpPr>
          <p:cNvPr id="329814" name="AutoShape 86"/>
          <p:cNvSpPr>
            <a:spLocks noChangeArrowheads="1"/>
          </p:cNvSpPr>
          <p:nvPr/>
        </p:nvSpPr>
        <p:spPr bwMode="gray">
          <a:xfrm>
            <a:off x="1600200" y="28122"/>
            <a:ext cx="7239000" cy="476250"/>
          </a:xfrm>
          <a:prstGeom prst="roundRect">
            <a:avLst>
              <a:gd name="adj" fmla="val 50000"/>
            </a:avLst>
          </a:prstGeom>
          <a:gradFill rotWithShape="1">
            <a:gsLst>
              <a:gs pos="0">
                <a:srgbClr val="49ACE3"/>
              </a:gs>
              <a:gs pos="50000">
                <a:srgbClr val="49ACE3">
                  <a:gamma/>
                  <a:tint val="24314"/>
                  <a:invGamma/>
                </a:srgbClr>
              </a:gs>
              <a:gs pos="100000">
                <a:srgbClr val="49ACE3"/>
              </a:gs>
            </a:gsLst>
            <a:lin ang="0" scaled="1"/>
          </a:gradFill>
          <a:ln w="38100" algn="ctr">
            <a:solidFill>
              <a:srgbClr val="FFFFFF"/>
            </a:solidFill>
            <a:round/>
            <a:headEnd/>
            <a:tailEnd/>
          </a:ln>
          <a:effectLst>
            <a:outerShdw dist="63500" dir="3187806" algn="ctr" rotWithShape="0">
              <a:srgbClr val="B2B2B2"/>
            </a:outerShdw>
          </a:effectLst>
        </p:spPr>
        <p:txBody>
          <a:bodyPr wrap="none" anchor="ctr"/>
          <a:lstStyle/>
          <a:p>
            <a:pPr>
              <a:defRPr/>
            </a:pPr>
            <a:r>
              <a:rPr lang="en-US" sz="2400" b="1" dirty="0">
                <a:solidFill>
                  <a:srgbClr val="FF0000"/>
                </a:solidFill>
                <a:effectLst>
                  <a:outerShdw blurRad="38100" dist="38100" dir="2700000" algn="tl">
                    <a:srgbClr val="000000">
                      <a:alpha val="43137"/>
                    </a:srgbClr>
                  </a:outerShdw>
                </a:effectLst>
              </a:rPr>
              <a:t>PHƯƠNG TRÌNH BẬC HAI MỘT ẨN</a:t>
            </a:r>
          </a:p>
        </p:txBody>
      </p:sp>
      <p:sp>
        <p:nvSpPr>
          <p:cNvPr id="7" name="Rectangle 12"/>
          <p:cNvSpPr>
            <a:spLocks noGrp="1" noChangeArrowheads="1"/>
          </p:cNvSpPr>
          <p:nvPr>
            <p:ph type="title"/>
          </p:nvPr>
        </p:nvSpPr>
        <p:spPr>
          <a:xfrm>
            <a:off x="4159930" y="700314"/>
            <a:ext cx="4907869" cy="1066800"/>
          </a:xfrm>
          <a:solidFill>
            <a:srgbClr val="FFFF00"/>
          </a:solidFill>
        </p:spPr>
        <p:txBody>
          <a:bodyPr/>
          <a:lstStyle/>
          <a:p>
            <a:pPr algn="l" eaLnBrk="1" hangingPunct="1"/>
            <a:r>
              <a:rPr lang="en-US" sz="2000" b="1" i="1" dirty="0" err="1">
                <a:latin typeface="Times New Roman" pitchFamily="18" charset="0"/>
              </a:rPr>
              <a:t>Trong</a:t>
            </a:r>
            <a:r>
              <a:rPr lang="en-US" sz="2000" b="1" i="1" dirty="0">
                <a:latin typeface="Times New Roman" pitchFamily="18" charset="0"/>
              </a:rPr>
              <a:t> </a:t>
            </a:r>
            <a:r>
              <a:rPr lang="en-US" sz="2000" b="1" i="1" dirty="0" err="1">
                <a:latin typeface="Times New Roman" pitchFamily="18" charset="0"/>
              </a:rPr>
              <a:t>các</a:t>
            </a:r>
            <a:r>
              <a:rPr lang="en-US" sz="2000" b="1" i="1" dirty="0">
                <a:latin typeface="Times New Roman" pitchFamily="18" charset="0"/>
              </a:rPr>
              <a:t> </a:t>
            </a:r>
            <a:r>
              <a:rPr lang="en-US" sz="2000" b="1" i="1" dirty="0" err="1">
                <a:latin typeface="Times New Roman" pitchFamily="18" charset="0"/>
              </a:rPr>
              <a:t>phương</a:t>
            </a:r>
            <a:r>
              <a:rPr lang="en-US" sz="2000" b="1" i="1" dirty="0">
                <a:latin typeface="Times New Roman" pitchFamily="18" charset="0"/>
              </a:rPr>
              <a:t> </a:t>
            </a:r>
            <a:r>
              <a:rPr lang="en-US" sz="2000" b="1" i="1" dirty="0" err="1">
                <a:latin typeface="Times New Roman" pitchFamily="18" charset="0"/>
              </a:rPr>
              <a:t>trình</a:t>
            </a:r>
            <a:r>
              <a:rPr lang="en-US" sz="2000" b="1" i="1" dirty="0">
                <a:latin typeface="Times New Roman" pitchFamily="18" charset="0"/>
              </a:rPr>
              <a:t> </a:t>
            </a:r>
            <a:r>
              <a:rPr lang="en-US" sz="2000" b="1" i="1" dirty="0" err="1">
                <a:latin typeface="Times New Roman" pitchFamily="18" charset="0"/>
              </a:rPr>
              <a:t>sau</a:t>
            </a:r>
            <a:r>
              <a:rPr lang="en-US" sz="2000" b="1" i="1" dirty="0">
                <a:latin typeface="Times New Roman" pitchFamily="18" charset="0"/>
              </a:rPr>
              <a:t>, </a:t>
            </a:r>
            <a:r>
              <a:rPr lang="en-US" sz="2000" b="1" i="1" dirty="0" err="1">
                <a:latin typeface="Times New Roman" pitchFamily="18" charset="0"/>
              </a:rPr>
              <a:t>phương</a:t>
            </a:r>
            <a:r>
              <a:rPr lang="en-US" sz="2000" b="1" i="1" dirty="0">
                <a:latin typeface="Times New Roman" pitchFamily="18" charset="0"/>
              </a:rPr>
              <a:t> </a:t>
            </a:r>
            <a:r>
              <a:rPr lang="en-US" sz="2000" b="1" i="1" dirty="0" err="1">
                <a:latin typeface="Times New Roman" pitchFamily="18" charset="0"/>
              </a:rPr>
              <a:t>trình</a:t>
            </a:r>
            <a:r>
              <a:rPr lang="en-US" sz="2000" b="1" i="1" dirty="0">
                <a:latin typeface="Times New Roman" pitchFamily="18" charset="0"/>
              </a:rPr>
              <a:t> </a:t>
            </a:r>
            <a:r>
              <a:rPr lang="en-US" sz="2000" b="1" i="1" dirty="0" err="1">
                <a:latin typeface="Times New Roman" pitchFamily="18" charset="0"/>
              </a:rPr>
              <a:t>nào</a:t>
            </a:r>
            <a:r>
              <a:rPr lang="en-US" sz="2000" b="1" i="1" dirty="0">
                <a:latin typeface="Times New Roman" pitchFamily="18" charset="0"/>
              </a:rPr>
              <a:t> </a:t>
            </a:r>
            <a:r>
              <a:rPr lang="en-US" sz="2000" b="1" i="1" dirty="0" err="1">
                <a:latin typeface="Times New Roman" pitchFamily="18" charset="0"/>
              </a:rPr>
              <a:t>là</a:t>
            </a:r>
            <a:r>
              <a:rPr lang="en-US" sz="2000" b="1" i="1" dirty="0">
                <a:latin typeface="Times New Roman" pitchFamily="18" charset="0"/>
              </a:rPr>
              <a:t> </a:t>
            </a:r>
            <a:r>
              <a:rPr lang="en-US" sz="2000" b="1" i="1" dirty="0" err="1">
                <a:latin typeface="Times New Roman" pitchFamily="18" charset="0"/>
              </a:rPr>
              <a:t>phương</a:t>
            </a:r>
            <a:r>
              <a:rPr lang="en-US" sz="2000" b="1" i="1" dirty="0">
                <a:latin typeface="Times New Roman" pitchFamily="18" charset="0"/>
              </a:rPr>
              <a:t> </a:t>
            </a:r>
            <a:r>
              <a:rPr lang="en-US" sz="2000" b="1" i="1" dirty="0" err="1">
                <a:latin typeface="Times New Roman" pitchFamily="18" charset="0"/>
              </a:rPr>
              <a:t>trình</a:t>
            </a:r>
            <a:r>
              <a:rPr lang="en-US" sz="2000" b="1" i="1" dirty="0">
                <a:latin typeface="Times New Roman" pitchFamily="18" charset="0"/>
              </a:rPr>
              <a:t> </a:t>
            </a:r>
            <a:r>
              <a:rPr lang="en-US" sz="2000" b="1" i="1" dirty="0" err="1">
                <a:latin typeface="Times New Roman" pitchFamily="18" charset="0"/>
              </a:rPr>
              <a:t>bậc</a:t>
            </a:r>
            <a:r>
              <a:rPr lang="en-US" sz="2000" b="1" i="1" dirty="0">
                <a:latin typeface="Times New Roman" pitchFamily="18" charset="0"/>
              </a:rPr>
              <a:t> </a:t>
            </a:r>
            <a:r>
              <a:rPr lang="en-US" sz="2000" b="1" i="1" dirty="0" err="1">
                <a:latin typeface="Times New Roman" pitchFamily="18" charset="0"/>
              </a:rPr>
              <a:t>hai</a:t>
            </a:r>
            <a:r>
              <a:rPr lang="en-US" sz="2000" b="1" i="1" dirty="0">
                <a:latin typeface="Times New Roman" pitchFamily="18" charset="0"/>
              </a:rPr>
              <a:t> ?  </a:t>
            </a:r>
            <a:r>
              <a:rPr lang="en-US" sz="2000" b="1" i="1" dirty="0" err="1">
                <a:latin typeface="Times New Roman" pitchFamily="18" charset="0"/>
              </a:rPr>
              <a:t>Chỉ</a:t>
            </a:r>
            <a:r>
              <a:rPr lang="en-US" sz="2000" b="1" i="1" dirty="0">
                <a:latin typeface="Times New Roman" pitchFamily="18" charset="0"/>
              </a:rPr>
              <a:t> </a:t>
            </a:r>
            <a:r>
              <a:rPr lang="en-US" sz="2000" b="1" i="1" dirty="0" err="1">
                <a:latin typeface="Times New Roman" pitchFamily="18" charset="0"/>
              </a:rPr>
              <a:t>rõ</a:t>
            </a:r>
            <a:r>
              <a:rPr lang="en-US" sz="2000" b="1" i="1" dirty="0">
                <a:latin typeface="Times New Roman" pitchFamily="18" charset="0"/>
              </a:rPr>
              <a:t> </a:t>
            </a:r>
            <a:r>
              <a:rPr lang="en-US" sz="2000" b="1" i="1" dirty="0" err="1">
                <a:latin typeface="Times New Roman" pitchFamily="18" charset="0"/>
              </a:rPr>
              <a:t>các</a:t>
            </a:r>
            <a:r>
              <a:rPr lang="en-US" sz="2000" b="1" i="1" dirty="0">
                <a:latin typeface="Times New Roman" pitchFamily="18" charset="0"/>
              </a:rPr>
              <a:t> </a:t>
            </a:r>
            <a:r>
              <a:rPr lang="en-US" sz="2000" b="1" i="1" dirty="0" err="1">
                <a:latin typeface="Times New Roman" pitchFamily="18" charset="0"/>
              </a:rPr>
              <a:t>hệ</a:t>
            </a:r>
            <a:r>
              <a:rPr lang="en-US" sz="2000" b="1" i="1" dirty="0">
                <a:latin typeface="Times New Roman" pitchFamily="18" charset="0"/>
              </a:rPr>
              <a:t> </a:t>
            </a:r>
            <a:r>
              <a:rPr lang="en-US" sz="2000" b="1" i="1" dirty="0" err="1">
                <a:latin typeface="Times New Roman" pitchFamily="18" charset="0"/>
              </a:rPr>
              <a:t>số</a:t>
            </a:r>
            <a:r>
              <a:rPr lang="en-US" sz="2000" b="1" i="1" dirty="0">
                <a:latin typeface="Times New Roman" pitchFamily="18" charset="0"/>
              </a:rPr>
              <a:t> a, b, c </a:t>
            </a:r>
            <a:r>
              <a:rPr lang="en-US" sz="2000" b="1" i="1" dirty="0" err="1">
                <a:latin typeface="Times New Roman" pitchFamily="18" charset="0"/>
              </a:rPr>
              <a:t>của</a:t>
            </a:r>
            <a:r>
              <a:rPr lang="en-US" sz="2000" b="1" i="1" dirty="0">
                <a:latin typeface="Times New Roman" pitchFamily="18" charset="0"/>
              </a:rPr>
              <a:t> </a:t>
            </a:r>
            <a:r>
              <a:rPr lang="en-US" sz="2000" b="1" i="1" dirty="0" err="1">
                <a:latin typeface="Times New Roman" pitchFamily="18" charset="0"/>
              </a:rPr>
              <a:t>mỗi</a:t>
            </a:r>
            <a:r>
              <a:rPr lang="en-US" sz="2000" b="1" i="1" dirty="0">
                <a:latin typeface="Times New Roman" pitchFamily="18" charset="0"/>
              </a:rPr>
              <a:t> </a:t>
            </a:r>
            <a:r>
              <a:rPr lang="en-US" sz="2000" b="1" i="1" dirty="0" err="1">
                <a:latin typeface="Times New Roman" pitchFamily="18" charset="0"/>
              </a:rPr>
              <a:t>phương</a:t>
            </a:r>
            <a:r>
              <a:rPr lang="en-US" sz="2000" b="1" i="1" dirty="0">
                <a:latin typeface="Times New Roman" pitchFamily="18" charset="0"/>
              </a:rPr>
              <a:t> </a:t>
            </a:r>
            <a:r>
              <a:rPr lang="en-US" sz="2000" b="1" i="1" dirty="0" err="1">
                <a:latin typeface="Times New Roman" pitchFamily="18" charset="0"/>
              </a:rPr>
              <a:t>trình</a:t>
            </a:r>
            <a:r>
              <a:rPr lang="en-US" sz="2000" b="1" i="1" dirty="0">
                <a:latin typeface="Times New Roman" pitchFamily="18" charset="0"/>
              </a:rPr>
              <a:t> </a:t>
            </a:r>
            <a:r>
              <a:rPr lang="en-US" sz="2000" b="1" i="1" dirty="0" err="1">
                <a:latin typeface="Times New Roman" pitchFamily="18" charset="0"/>
              </a:rPr>
              <a:t>ấy</a:t>
            </a:r>
            <a:r>
              <a:rPr lang="en-US" sz="2000" b="1" i="1" dirty="0">
                <a:latin typeface="Times New Roman" pitchFamily="18" charset="0"/>
              </a:rPr>
              <a:t>:</a:t>
            </a:r>
          </a:p>
        </p:txBody>
      </p:sp>
      <p:sp>
        <p:nvSpPr>
          <p:cNvPr id="8" name="Text Box 13"/>
          <p:cNvSpPr txBox="1">
            <a:spLocks noChangeArrowheads="1"/>
          </p:cNvSpPr>
          <p:nvPr/>
        </p:nvSpPr>
        <p:spPr bwMode="auto">
          <a:xfrm>
            <a:off x="3733800" y="685800"/>
            <a:ext cx="533400" cy="376238"/>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eaLnBrk="1" hangingPunct="1">
              <a:spcBef>
                <a:spcPct val="50000"/>
              </a:spcBef>
            </a:pPr>
            <a:r>
              <a:rPr lang="en-US" sz="1800" b="1" dirty="0">
                <a:solidFill>
                  <a:schemeClr val="bg1"/>
                </a:solidFill>
                <a:latin typeface="Times New Roman" pitchFamily="18" charset="0"/>
              </a:rPr>
              <a:t>?1</a:t>
            </a:r>
          </a:p>
        </p:txBody>
      </p:sp>
      <p:graphicFrame>
        <p:nvGraphicFramePr>
          <p:cNvPr id="9" name="Group 36"/>
          <p:cNvGraphicFramePr>
            <a:graphicFrameLocks noGrp="1"/>
          </p:cNvGraphicFramePr>
          <p:nvPr>
            <p:extLst>
              <p:ext uri="{D42A27DB-BD31-4B8C-83A1-F6EECF244321}">
                <p14:modId xmlns:p14="http://schemas.microsoft.com/office/powerpoint/2010/main" val="1535550255"/>
              </p:ext>
            </p:extLst>
          </p:nvPr>
        </p:nvGraphicFramePr>
        <p:xfrm>
          <a:off x="3962400" y="2008067"/>
          <a:ext cx="4953000" cy="3706933"/>
        </p:xfrm>
        <a:graphic>
          <a:graphicData uri="http://schemas.openxmlformats.org/drawingml/2006/table">
            <a:tbl>
              <a:tblPr/>
              <a:tblGrid>
                <a:gridCol w="434975">
                  <a:extLst>
                    <a:ext uri="{9D8B030D-6E8A-4147-A177-3AD203B41FA5}">
                      <a16:colId xmlns:a16="http://schemas.microsoft.com/office/drawing/2014/main" val="20000"/>
                    </a:ext>
                  </a:extLst>
                </a:gridCol>
                <a:gridCol w="1851025">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tblGrid>
              <a:tr h="396211">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?1</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 Phương trình</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Phương trình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bậc hai</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rPr>
                        <a:t>Hệ</a:t>
                      </a:r>
                      <a:r>
                        <a:rPr kumimoji="0" lang="en-US" sz="2000" b="0" i="0" u="none" strike="noStrike" cap="none" normalizeH="0" baseline="0" dirty="0">
                          <a:ln>
                            <a:noFill/>
                          </a:ln>
                          <a:solidFill>
                            <a:schemeClr val="tx1"/>
                          </a:solidFill>
                          <a:effectLst/>
                          <a:latin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rPr>
                        <a:t>số</a:t>
                      </a:r>
                      <a:endParaRPr kumimoji="0" lang="en-US" sz="2000" b="0" i="0" u="none" strike="noStrike" cap="none" normalizeH="0" baseline="0" dirty="0">
                        <a:ln>
                          <a:noFill/>
                        </a:ln>
                        <a:solidFill>
                          <a:schemeClr val="tx1"/>
                        </a:solidFill>
                        <a:effectLst/>
                        <a:latin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000"/>
                  </a:ext>
                </a:extLst>
              </a:tr>
              <a:tr h="670525">
                <a:tc vMerge="1">
                  <a:txBody>
                    <a:bodyPr/>
                    <a:lstStyle/>
                    <a:p>
                      <a:endParaRPr lang="vi-VN"/>
                    </a:p>
                  </a:txBody>
                  <a:tcPr/>
                </a:tc>
                <a:tc vMerge="1">
                  <a:txBody>
                    <a:bodyPr/>
                    <a:lstStyle/>
                    <a:p>
                      <a:endParaRPr lang="vi-VN"/>
                    </a:p>
                  </a:txBody>
                  <a:tcPr/>
                </a:tc>
                <a:tc vMerge="1">
                  <a:txBody>
                    <a:bodyPr/>
                    <a:lstStyle/>
                    <a:p>
                      <a:endParaRPr lang="vi-VN"/>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 </a:t>
                      </a:r>
                      <a:r>
                        <a:rPr kumimoji="0" lang="en-US" sz="2800" b="0" i="0" u="none" strike="noStrike" cap="none" normalizeH="0" baseline="0">
                          <a:ln>
                            <a:noFill/>
                          </a:ln>
                          <a:solidFill>
                            <a:schemeClr val="tx1"/>
                          </a:solidFill>
                          <a:effectLst/>
                          <a:latin typeface="Times New Roman" pitchFamily="18" charset="0"/>
                        </a:rPr>
                        <a:t>a</a:t>
                      </a:r>
                      <a:endParaRPr kumimoji="0" lang="en-US" sz="1800" b="0" i="0" u="none" strike="noStrike" cap="none" normalizeH="0" baseline="0">
                        <a:ln>
                          <a:noFill/>
                        </a:ln>
                        <a:solidFill>
                          <a:schemeClr val="tx1"/>
                        </a:solidFill>
                        <a:effectLst/>
                        <a:latin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b</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c</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r h="5349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a)</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x</a:t>
                      </a:r>
                      <a:r>
                        <a:rPr kumimoji="0" lang="en-US" sz="2000" b="0" i="0" u="none" strike="noStrike" cap="none" normalizeH="0" baseline="30000">
                          <a:ln>
                            <a:noFill/>
                          </a:ln>
                          <a:solidFill>
                            <a:schemeClr val="tx1"/>
                          </a:solidFill>
                          <a:effectLst/>
                          <a:latin typeface="Times New Roman" pitchFamily="18" charset="0"/>
                        </a:rPr>
                        <a:t>2</a:t>
                      </a:r>
                      <a:r>
                        <a:rPr kumimoji="0" lang="en-US" sz="2000" b="0" i="0" u="none" strike="noStrike" cap="none" normalizeH="0" baseline="0">
                          <a:ln>
                            <a:noFill/>
                          </a:ln>
                          <a:solidFill>
                            <a:schemeClr val="tx1"/>
                          </a:solidFill>
                          <a:effectLst/>
                          <a:latin typeface="Times New Roman" pitchFamily="18" charset="0"/>
                        </a:rPr>
                        <a:t> – 4 = 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dirty="0">
                        <a:ln>
                          <a:noFill/>
                        </a:ln>
                        <a:solidFill>
                          <a:schemeClr val="tx1"/>
                        </a:solidFill>
                        <a:effectLst/>
                        <a:latin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a:ln>
                          <a:noFill/>
                        </a:ln>
                        <a:solidFill>
                          <a:schemeClr val="tx1"/>
                        </a:solidFill>
                        <a:effectLst/>
                        <a:latin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a:ln>
                          <a:noFill/>
                        </a:ln>
                        <a:solidFill>
                          <a:schemeClr val="tx1"/>
                        </a:solidFill>
                        <a:effectLst/>
                        <a:latin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507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b)</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x</a:t>
                      </a:r>
                      <a:r>
                        <a:rPr kumimoji="0" lang="en-US" sz="2000" b="0" i="0" u="none" strike="noStrike" cap="none" normalizeH="0" baseline="30000">
                          <a:ln>
                            <a:noFill/>
                          </a:ln>
                          <a:solidFill>
                            <a:schemeClr val="tx1"/>
                          </a:solidFill>
                          <a:effectLst/>
                          <a:latin typeface="Times New Roman" pitchFamily="18" charset="0"/>
                        </a:rPr>
                        <a:t>3</a:t>
                      </a:r>
                      <a:r>
                        <a:rPr kumimoji="0" lang="en-US" sz="2000" b="0" i="0" u="none" strike="noStrike" cap="none" normalizeH="0" baseline="0">
                          <a:ln>
                            <a:noFill/>
                          </a:ln>
                          <a:solidFill>
                            <a:schemeClr val="tx1"/>
                          </a:solidFill>
                          <a:effectLst/>
                          <a:latin typeface="Times New Roman" pitchFamily="18" charset="0"/>
                        </a:rPr>
                        <a:t> – 4x</a:t>
                      </a:r>
                      <a:r>
                        <a:rPr kumimoji="0" lang="en-US" sz="2000" b="0" i="0" u="none" strike="noStrike" cap="none" normalizeH="0" baseline="30000">
                          <a:ln>
                            <a:noFill/>
                          </a:ln>
                          <a:solidFill>
                            <a:schemeClr val="tx1"/>
                          </a:solidFill>
                          <a:effectLst/>
                          <a:latin typeface="Times New Roman" pitchFamily="18" charset="0"/>
                        </a:rPr>
                        <a:t>2</a:t>
                      </a:r>
                      <a:r>
                        <a:rPr kumimoji="0" lang="en-US" sz="2000" b="0" i="0" u="none" strike="noStrike" cap="none" normalizeH="0" baseline="0">
                          <a:ln>
                            <a:noFill/>
                          </a:ln>
                          <a:solidFill>
                            <a:schemeClr val="tx1"/>
                          </a:solidFill>
                          <a:effectLst/>
                          <a:latin typeface="Times New Roman" pitchFamily="18" charset="0"/>
                        </a:rPr>
                        <a:t> -2 = 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a:ln>
                          <a:noFill/>
                        </a:ln>
                        <a:solidFill>
                          <a:schemeClr val="tx1"/>
                        </a:solidFill>
                        <a:effectLst/>
                        <a:latin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c)</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2x</a:t>
                      </a:r>
                      <a:r>
                        <a:rPr kumimoji="0" lang="en-US" sz="2000" b="0" i="0" u="none" strike="noStrike" cap="none" normalizeH="0" baseline="30000" dirty="0">
                          <a:ln>
                            <a:noFill/>
                          </a:ln>
                          <a:solidFill>
                            <a:schemeClr val="tx1"/>
                          </a:solidFill>
                          <a:effectLst/>
                          <a:latin typeface="Times New Roman" pitchFamily="18" charset="0"/>
                        </a:rPr>
                        <a:t>2</a:t>
                      </a:r>
                      <a:r>
                        <a:rPr kumimoji="0" lang="en-US" sz="2000" b="0" i="0" u="none" strike="noStrike" cap="none" normalizeH="0" baseline="0" dirty="0">
                          <a:ln>
                            <a:noFill/>
                          </a:ln>
                          <a:solidFill>
                            <a:schemeClr val="tx1"/>
                          </a:solidFill>
                          <a:effectLst/>
                          <a:latin typeface="Times New Roman" pitchFamily="18" charset="0"/>
                        </a:rPr>
                        <a:t> + 5x = 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a:ln>
                          <a:noFill/>
                        </a:ln>
                        <a:solidFill>
                          <a:schemeClr val="tx1"/>
                        </a:solidFill>
                        <a:effectLst/>
                        <a:latin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a:ln>
                          <a:noFill/>
                        </a:ln>
                        <a:solidFill>
                          <a:schemeClr val="tx1"/>
                        </a:solidFill>
                        <a:effectLst/>
                        <a:latin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8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d)</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4x – 5 = 0</a:t>
                      </a: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Times New Roman" pitchFamily="18" charset="0"/>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a:ln>
                          <a:noFill/>
                        </a:ln>
                        <a:solidFill>
                          <a:schemeClr val="tx1"/>
                        </a:solidFill>
                        <a:effectLst/>
                        <a:latin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a:ln>
                          <a:noFill/>
                        </a:ln>
                        <a:solidFill>
                          <a:schemeClr val="tx1"/>
                        </a:solidFill>
                        <a:effectLst/>
                        <a:latin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a:ln>
                          <a:noFill/>
                        </a:ln>
                        <a:solidFill>
                          <a:schemeClr val="tx1"/>
                        </a:solidFill>
                        <a:effectLst/>
                        <a:latin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e)</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- 3x</a:t>
                      </a:r>
                      <a:r>
                        <a:rPr kumimoji="0" lang="en-US" sz="2000" b="0" i="0" u="none" strike="noStrike" cap="none" normalizeH="0" baseline="30000" dirty="0">
                          <a:ln>
                            <a:noFill/>
                          </a:ln>
                          <a:solidFill>
                            <a:schemeClr val="tx1"/>
                          </a:solidFill>
                          <a:effectLst/>
                          <a:latin typeface="Times New Roman" pitchFamily="18" charset="0"/>
                        </a:rPr>
                        <a:t>2</a:t>
                      </a:r>
                      <a:r>
                        <a:rPr kumimoji="0" lang="en-US" sz="2000" b="0" i="0" u="none" strike="noStrike" cap="none" normalizeH="0" baseline="0" dirty="0">
                          <a:ln>
                            <a:noFill/>
                          </a:ln>
                          <a:solidFill>
                            <a:schemeClr val="tx1"/>
                          </a:solidFill>
                          <a:effectLst/>
                          <a:latin typeface="Times New Roman" pitchFamily="18" charset="0"/>
                        </a:rPr>
                        <a:t> = 0</a:t>
                      </a: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a:ln>
                          <a:noFill/>
                        </a:ln>
                        <a:solidFill>
                          <a:schemeClr val="tx1"/>
                        </a:solidFill>
                        <a:effectLst/>
                        <a:latin typeface="Times New Roman" pitchFamily="18" charset="0"/>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a:ln>
                          <a:noFill/>
                        </a:ln>
                        <a:solidFill>
                          <a:schemeClr val="tx1"/>
                        </a:solidFill>
                        <a:effectLst/>
                        <a:latin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a:ln>
                          <a:noFill/>
                        </a:ln>
                        <a:solidFill>
                          <a:schemeClr val="tx1"/>
                        </a:solidFill>
                        <a:effectLst/>
                        <a:latin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a:ln>
                          <a:noFill/>
                        </a:ln>
                        <a:solidFill>
                          <a:schemeClr val="tx1"/>
                        </a:solidFill>
                        <a:effectLst/>
                        <a:latin typeface="Times New Roman" pitchFamily="18"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0" name="Text Box 89"/>
          <p:cNvSpPr txBox="1">
            <a:spLocks noChangeArrowheads="1"/>
          </p:cNvSpPr>
          <p:nvPr/>
        </p:nvSpPr>
        <p:spPr bwMode="auto">
          <a:xfrm>
            <a:off x="6324600" y="4191000"/>
            <a:ext cx="62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sz="2400" b="1" dirty="0">
                <a:solidFill>
                  <a:srgbClr val="FF0000"/>
                </a:solidFill>
                <a:latin typeface="Times New Roman" pitchFamily="18" charset="0"/>
              </a:rPr>
              <a:t>X</a:t>
            </a:r>
          </a:p>
        </p:txBody>
      </p:sp>
      <p:sp>
        <p:nvSpPr>
          <p:cNvPr id="11" name="Text Box 90"/>
          <p:cNvSpPr txBox="1">
            <a:spLocks noChangeArrowheads="1"/>
          </p:cNvSpPr>
          <p:nvPr/>
        </p:nvSpPr>
        <p:spPr bwMode="auto">
          <a:xfrm>
            <a:off x="6291263" y="3124200"/>
            <a:ext cx="62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sz="2400" b="1" dirty="0">
                <a:solidFill>
                  <a:srgbClr val="FF0000"/>
                </a:solidFill>
                <a:latin typeface="Times New Roman" pitchFamily="18" charset="0"/>
              </a:rPr>
              <a:t>X</a:t>
            </a:r>
          </a:p>
        </p:txBody>
      </p:sp>
      <p:sp>
        <p:nvSpPr>
          <p:cNvPr id="12" name="Text Box 91"/>
          <p:cNvSpPr txBox="1">
            <a:spLocks noChangeArrowheads="1"/>
          </p:cNvSpPr>
          <p:nvPr/>
        </p:nvSpPr>
        <p:spPr bwMode="auto">
          <a:xfrm>
            <a:off x="6324600" y="5181600"/>
            <a:ext cx="62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sz="2400" b="1" dirty="0">
                <a:solidFill>
                  <a:srgbClr val="FF0000"/>
                </a:solidFill>
                <a:latin typeface="Times New Roman" pitchFamily="18" charset="0"/>
              </a:rPr>
              <a:t>X</a:t>
            </a:r>
          </a:p>
        </p:txBody>
      </p:sp>
      <p:sp>
        <p:nvSpPr>
          <p:cNvPr id="13" name="Text Box 92"/>
          <p:cNvSpPr txBox="1">
            <a:spLocks noChangeArrowheads="1"/>
          </p:cNvSpPr>
          <p:nvPr/>
        </p:nvSpPr>
        <p:spPr bwMode="auto">
          <a:xfrm>
            <a:off x="7143750" y="3122613"/>
            <a:ext cx="17716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r" eaLnBrk="1" hangingPunct="1">
              <a:spcBef>
                <a:spcPct val="50000"/>
              </a:spcBef>
            </a:pPr>
            <a:r>
              <a:rPr lang="en-US" sz="2200" b="1" dirty="0">
                <a:latin typeface="Times New Roman" pitchFamily="18" charset="0"/>
              </a:rPr>
              <a:t>1     </a:t>
            </a:r>
            <a:r>
              <a:rPr lang="en-US" sz="2200" b="1" dirty="0">
                <a:solidFill>
                  <a:srgbClr val="000099"/>
                </a:solidFill>
                <a:latin typeface="Times New Roman" pitchFamily="18" charset="0"/>
              </a:rPr>
              <a:t>0</a:t>
            </a:r>
            <a:r>
              <a:rPr lang="en-US" sz="2200" b="1" dirty="0">
                <a:latin typeface="Times New Roman" pitchFamily="18" charset="0"/>
              </a:rPr>
              <a:t>     - 4</a:t>
            </a:r>
          </a:p>
        </p:txBody>
      </p:sp>
      <p:sp>
        <p:nvSpPr>
          <p:cNvPr id="14" name="Text Box 93"/>
          <p:cNvSpPr txBox="1">
            <a:spLocks noChangeArrowheads="1"/>
          </p:cNvSpPr>
          <p:nvPr/>
        </p:nvSpPr>
        <p:spPr bwMode="auto">
          <a:xfrm>
            <a:off x="7162800" y="4205288"/>
            <a:ext cx="1676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200" b="1" dirty="0">
                <a:latin typeface="Times New Roman" pitchFamily="18" charset="0"/>
              </a:rPr>
              <a:t>  2      5      </a:t>
            </a:r>
            <a:r>
              <a:rPr lang="en-US" sz="2200" b="1" dirty="0">
                <a:solidFill>
                  <a:srgbClr val="000099"/>
                </a:solidFill>
                <a:latin typeface="Times New Roman" pitchFamily="18" charset="0"/>
              </a:rPr>
              <a:t>0</a:t>
            </a:r>
          </a:p>
        </p:txBody>
      </p:sp>
      <p:sp>
        <p:nvSpPr>
          <p:cNvPr id="15" name="Text Box 94"/>
          <p:cNvSpPr txBox="1">
            <a:spLocks noChangeArrowheads="1"/>
          </p:cNvSpPr>
          <p:nvPr/>
        </p:nvSpPr>
        <p:spPr bwMode="auto">
          <a:xfrm>
            <a:off x="7162800" y="5197475"/>
            <a:ext cx="17526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200" b="1" dirty="0">
                <a:latin typeface="Times New Roman" pitchFamily="18" charset="0"/>
              </a:rPr>
              <a:t>- 3     </a:t>
            </a:r>
            <a:r>
              <a:rPr lang="en-US" sz="2200" b="1" dirty="0">
                <a:solidFill>
                  <a:srgbClr val="000099"/>
                </a:solidFill>
                <a:latin typeface="Times New Roman" pitchFamily="18" charset="0"/>
              </a:rPr>
              <a:t>0</a:t>
            </a:r>
            <a:r>
              <a:rPr lang="en-US" sz="2200" b="1" dirty="0">
                <a:latin typeface="Times New Roman" pitchFamily="18" charset="0"/>
              </a:rPr>
              <a:t>      </a:t>
            </a:r>
            <a:r>
              <a:rPr lang="en-US" sz="2200" b="1" dirty="0">
                <a:solidFill>
                  <a:srgbClr val="000099"/>
                </a:solidFill>
                <a:latin typeface="Times New Roman" pitchFamily="18" charset="0"/>
              </a:rPr>
              <a:t>0</a:t>
            </a:r>
          </a:p>
        </p:txBody>
      </p:sp>
      <p:sp>
        <p:nvSpPr>
          <p:cNvPr id="16" name="TextBox 15"/>
          <p:cNvSpPr txBox="1"/>
          <p:nvPr/>
        </p:nvSpPr>
        <p:spPr>
          <a:xfrm>
            <a:off x="0" y="533400"/>
            <a:ext cx="4267200" cy="430887"/>
          </a:xfrm>
          <a:prstGeom prst="rect">
            <a:avLst/>
          </a:prstGeom>
          <a:noFill/>
        </p:spPr>
        <p:txBody>
          <a:bodyPr wrap="square" rtlCol="0">
            <a:spAutoFit/>
          </a:bodyPr>
          <a:lstStyle/>
          <a:p>
            <a:pPr algn="l"/>
            <a:r>
              <a:rPr lang="en-US" b="1" u="sng" dirty="0">
                <a:solidFill>
                  <a:srgbClr val="FF0000"/>
                </a:solidFill>
              </a:rPr>
              <a:t>1.Bài </a:t>
            </a:r>
            <a:r>
              <a:rPr lang="en-US" b="1" u="sng" dirty="0" err="1">
                <a:solidFill>
                  <a:srgbClr val="FF0000"/>
                </a:solidFill>
              </a:rPr>
              <a:t>toán</a:t>
            </a:r>
            <a:r>
              <a:rPr lang="en-US" b="1" u="sng" dirty="0">
                <a:solidFill>
                  <a:srgbClr val="FF0000"/>
                </a:solidFill>
              </a:rPr>
              <a:t> </a:t>
            </a:r>
            <a:r>
              <a:rPr lang="en-US" b="1" u="sng" dirty="0" err="1">
                <a:solidFill>
                  <a:srgbClr val="FF0000"/>
                </a:solidFill>
              </a:rPr>
              <a:t>mở</a:t>
            </a:r>
            <a:r>
              <a:rPr lang="en-US" b="1" u="sng" dirty="0">
                <a:solidFill>
                  <a:srgbClr val="FF0000"/>
                </a:solidFill>
              </a:rPr>
              <a:t> </a:t>
            </a:r>
            <a:r>
              <a:rPr lang="en-US" b="1" u="sng" dirty="0" err="1">
                <a:solidFill>
                  <a:srgbClr val="FF0000"/>
                </a:solidFill>
              </a:rPr>
              <a:t>đầu</a:t>
            </a:r>
            <a:r>
              <a:rPr lang="en-US" b="1" u="sng" dirty="0">
                <a:solidFill>
                  <a:srgbClr val="FF0000"/>
                </a:solidFill>
              </a:rPr>
              <a:t>:</a:t>
            </a:r>
            <a:r>
              <a:rPr lang="en-US" b="1" dirty="0">
                <a:solidFill>
                  <a:srgbClr val="FF0000"/>
                </a:solidFill>
              </a:rPr>
              <a:t> ( SGK)</a:t>
            </a:r>
          </a:p>
        </p:txBody>
      </p:sp>
      <p:sp>
        <p:nvSpPr>
          <p:cNvPr id="17" name="TextBox 16"/>
          <p:cNvSpPr txBox="1"/>
          <p:nvPr/>
        </p:nvSpPr>
        <p:spPr>
          <a:xfrm>
            <a:off x="-152400" y="864513"/>
            <a:ext cx="2370064" cy="430887"/>
          </a:xfrm>
          <a:prstGeom prst="rect">
            <a:avLst/>
          </a:prstGeom>
          <a:noFill/>
        </p:spPr>
        <p:txBody>
          <a:bodyPr wrap="square" rtlCol="0">
            <a:spAutoFit/>
          </a:bodyPr>
          <a:lstStyle/>
          <a:p>
            <a:r>
              <a:rPr lang="en-US" b="1" u="sng" dirty="0">
                <a:solidFill>
                  <a:srgbClr val="FF0000"/>
                </a:solidFill>
              </a:rPr>
              <a:t>2.Định </a:t>
            </a:r>
            <a:r>
              <a:rPr lang="en-US" b="1" u="sng" dirty="0" err="1">
                <a:solidFill>
                  <a:srgbClr val="FF0000"/>
                </a:solidFill>
              </a:rPr>
              <a:t>nghĩa</a:t>
            </a:r>
            <a:r>
              <a:rPr lang="en-US" b="1" u="sng" dirty="0">
                <a:solidFill>
                  <a:srgbClr val="FF0000"/>
                </a:solidFill>
              </a:rPr>
              <a:t>:</a:t>
            </a:r>
          </a:p>
        </p:txBody>
      </p:sp>
      <p:sp>
        <p:nvSpPr>
          <p:cNvPr id="18" name="TextBox 17"/>
          <p:cNvSpPr txBox="1"/>
          <p:nvPr/>
        </p:nvSpPr>
        <p:spPr>
          <a:xfrm>
            <a:off x="152400" y="1322320"/>
            <a:ext cx="3505200" cy="2751522"/>
          </a:xfrm>
          <a:prstGeom prst="rect">
            <a:avLst/>
          </a:prstGeom>
          <a:solidFill>
            <a:schemeClr val="accent6">
              <a:lumMod val="20000"/>
              <a:lumOff val="80000"/>
            </a:schemeClr>
          </a:solidFill>
          <a:ln>
            <a:solidFill>
              <a:schemeClr val="accent1"/>
            </a:solidFill>
          </a:ln>
        </p:spPr>
        <p:txBody>
          <a:bodyPr wrap="square" rtlCol="0">
            <a:spAutoFit/>
          </a:bodyPr>
          <a:lstStyle/>
          <a:p>
            <a:pPr algn="l">
              <a:lnSpc>
                <a:spcPct val="90000"/>
              </a:lnSpc>
              <a:buFontTx/>
              <a:buNone/>
            </a:pPr>
            <a:r>
              <a:rPr lang="en-US" sz="2400" b="1" dirty="0" err="1"/>
              <a:t>Phương</a:t>
            </a:r>
            <a:r>
              <a:rPr lang="en-US" sz="2400" b="1" dirty="0"/>
              <a:t> </a:t>
            </a:r>
            <a:r>
              <a:rPr lang="en-US" sz="2400" b="1" dirty="0" err="1"/>
              <a:t>trình</a:t>
            </a:r>
            <a:r>
              <a:rPr lang="en-US" sz="2400" b="1" dirty="0"/>
              <a:t> </a:t>
            </a:r>
            <a:r>
              <a:rPr lang="en-US" sz="2400" b="1" dirty="0" err="1"/>
              <a:t>bậc</a:t>
            </a:r>
            <a:r>
              <a:rPr lang="en-US" sz="2400" b="1" dirty="0"/>
              <a:t> </a:t>
            </a:r>
            <a:r>
              <a:rPr lang="en-US" sz="2400" b="1" dirty="0" err="1"/>
              <a:t>hai</a:t>
            </a:r>
            <a:r>
              <a:rPr lang="en-US" sz="2400" b="1" dirty="0"/>
              <a:t> </a:t>
            </a:r>
            <a:r>
              <a:rPr lang="en-US" sz="2400" b="1" dirty="0" err="1"/>
              <a:t>một</a:t>
            </a:r>
            <a:r>
              <a:rPr lang="en-US" sz="2400" b="1" dirty="0"/>
              <a:t> </a:t>
            </a:r>
            <a:r>
              <a:rPr lang="en-US" sz="2400" b="1" dirty="0" err="1"/>
              <a:t>ẩn</a:t>
            </a:r>
            <a:r>
              <a:rPr lang="en-US" sz="2400" b="1" dirty="0"/>
              <a:t>  (</a:t>
            </a:r>
            <a:r>
              <a:rPr lang="en-US" sz="2400" b="1" dirty="0" err="1"/>
              <a:t>nói</a:t>
            </a:r>
            <a:r>
              <a:rPr lang="en-US" sz="2400" b="1" dirty="0"/>
              <a:t> </a:t>
            </a:r>
            <a:r>
              <a:rPr lang="en-US" sz="2400" b="1" dirty="0" err="1"/>
              <a:t>gọn</a:t>
            </a:r>
            <a:r>
              <a:rPr lang="en-US" sz="2400" b="1" dirty="0"/>
              <a:t> </a:t>
            </a:r>
            <a:r>
              <a:rPr lang="en-US" sz="2400" b="1" dirty="0" err="1"/>
              <a:t>là</a:t>
            </a:r>
            <a:r>
              <a:rPr lang="en-US" sz="2400" b="1" dirty="0"/>
              <a:t> </a:t>
            </a:r>
            <a:r>
              <a:rPr lang="en-US" sz="2400" b="1" dirty="0" err="1"/>
              <a:t>phương</a:t>
            </a:r>
            <a:r>
              <a:rPr lang="en-US" sz="2400" b="1" dirty="0"/>
              <a:t> </a:t>
            </a:r>
            <a:r>
              <a:rPr lang="en-US" sz="2400" b="1" dirty="0" err="1"/>
              <a:t>trình</a:t>
            </a:r>
            <a:r>
              <a:rPr lang="en-US" sz="2400" b="1" dirty="0"/>
              <a:t> </a:t>
            </a:r>
            <a:r>
              <a:rPr lang="en-US" sz="2400" b="1" dirty="0" err="1"/>
              <a:t>bậc</a:t>
            </a:r>
            <a:r>
              <a:rPr lang="en-US" sz="2400" b="1" dirty="0"/>
              <a:t> </a:t>
            </a:r>
            <a:r>
              <a:rPr lang="en-US" sz="2400" b="1" dirty="0" err="1"/>
              <a:t>hai</a:t>
            </a:r>
            <a:r>
              <a:rPr lang="en-US" sz="2400" b="1" dirty="0"/>
              <a:t>) </a:t>
            </a:r>
            <a:r>
              <a:rPr lang="en-US" sz="2400" b="1" dirty="0" err="1"/>
              <a:t>là</a:t>
            </a:r>
            <a:r>
              <a:rPr lang="en-US" sz="2400" b="1" dirty="0"/>
              <a:t> </a:t>
            </a:r>
            <a:r>
              <a:rPr lang="en-US" sz="2400" b="1" dirty="0" err="1"/>
              <a:t>phương</a:t>
            </a:r>
            <a:r>
              <a:rPr lang="en-US" sz="2400" b="1" dirty="0"/>
              <a:t> </a:t>
            </a:r>
            <a:r>
              <a:rPr lang="en-US" sz="2400" b="1" dirty="0" err="1"/>
              <a:t>trình</a:t>
            </a:r>
            <a:r>
              <a:rPr lang="en-US" sz="2400" b="1" dirty="0"/>
              <a:t> </a:t>
            </a:r>
            <a:r>
              <a:rPr lang="en-US" sz="2400" b="1" dirty="0" err="1"/>
              <a:t>có</a:t>
            </a:r>
            <a:r>
              <a:rPr lang="en-US" sz="2400" b="1" dirty="0"/>
              <a:t> </a:t>
            </a:r>
            <a:r>
              <a:rPr lang="en-US" sz="2400" b="1" dirty="0" err="1"/>
              <a:t>dạng</a:t>
            </a:r>
            <a:r>
              <a:rPr lang="en-US" sz="2400" b="1" dirty="0"/>
              <a:t>:  </a:t>
            </a:r>
            <a:r>
              <a:rPr lang="en-US" sz="2400" b="1" dirty="0">
                <a:solidFill>
                  <a:srgbClr val="FF0000"/>
                </a:solidFill>
              </a:rPr>
              <a:t>ax</a:t>
            </a:r>
            <a:r>
              <a:rPr lang="en-US" sz="2400" b="1" baseline="30000" dirty="0">
                <a:solidFill>
                  <a:srgbClr val="FF0000"/>
                </a:solidFill>
              </a:rPr>
              <a:t>2 </a:t>
            </a:r>
            <a:r>
              <a:rPr lang="en-US" sz="2400" b="1" dirty="0">
                <a:solidFill>
                  <a:srgbClr val="FF0000"/>
                </a:solidFill>
              </a:rPr>
              <a:t>+ </a:t>
            </a:r>
            <a:r>
              <a:rPr lang="en-US" sz="2400" b="1" dirty="0" err="1">
                <a:solidFill>
                  <a:srgbClr val="FF0000"/>
                </a:solidFill>
              </a:rPr>
              <a:t>bx</a:t>
            </a:r>
            <a:r>
              <a:rPr lang="en-US" sz="2400" b="1" dirty="0">
                <a:solidFill>
                  <a:srgbClr val="FF0000"/>
                </a:solidFill>
              </a:rPr>
              <a:t> + c = 0, </a:t>
            </a:r>
            <a:r>
              <a:rPr lang="en-US" sz="2400" b="1" dirty="0" err="1"/>
              <a:t>trong</a:t>
            </a:r>
            <a:r>
              <a:rPr lang="en-US" sz="2400" b="1" dirty="0"/>
              <a:t> </a:t>
            </a:r>
            <a:r>
              <a:rPr lang="en-US" sz="2400" b="1" dirty="0" err="1"/>
              <a:t>đó</a:t>
            </a:r>
            <a:r>
              <a:rPr lang="en-US" sz="2400" b="1" dirty="0"/>
              <a:t> </a:t>
            </a:r>
            <a:r>
              <a:rPr lang="en-US" sz="2400" b="1" dirty="0">
                <a:solidFill>
                  <a:srgbClr val="FF0000"/>
                </a:solidFill>
              </a:rPr>
              <a:t>x</a:t>
            </a:r>
            <a:r>
              <a:rPr lang="en-US" sz="2400" b="1" dirty="0"/>
              <a:t> </a:t>
            </a:r>
            <a:r>
              <a:rPr lang="en-US" sz="2400" b="1" dirty="0" err="1"/>
              <a:t>là</a:t>
            </a:r>
            <a:r>
              <a:rPr lang="en-US" sz="2400" b="1" dirty="0"/>
              <a:t> </a:t>
            </a:r>
            <a:r>
              <a:rPr lang="en-US" sz="2400" b="1" dirty="0" err="1"/>
              <a:t>ẩn</a:t>
            </a:r>
            <a:r>
              <a:rPr lang="en-US" sz="2400" b="1" dirty="0"/>
              <a:t> ; </a:t>
            </a:r>
            <a:r>
              <a:rPr lang="en-US" sz="2400" b="1" dirty="0">
                <a:solidFill>
                  <a:srgbClr val="0000FF"/>
                </a:solidFill>
              </a:rPr>
              <a:t> a, b, c</a:t>
            </a:r>
            <a:r>
              <a:rPr lang="en-US" sz="2400" b="1" dirty="0"/>
              <a:t> </a:t>
            </a:r>
            <a:r>
              <a:rPr lang="en-US" sz="2400" b="1" dirty="0" err="1"/>
              <a:t>là</a:t>
            </a:r>
            <a:r>
              <a:rPr lang="en-US" sz="2400" b="1" dirty="0"/>
              <a:t> </a:t>
            </a:r>
            <a:r>
              <a:rPr lang="en-US" sz="2400" b="1" dirty="0" err="1"/>
              <a:t>những</a:t>
            </a:r>
            <a:r>
              <a:rPr lang="en-US" sz="2400" b="1" dirty="0"/>
              <a:t> </a:t>
            </a:r>
            <a:r>
              <a:rPr lang="en-US" sz="2400" b="1" dirty="0" err="1"/>
              <a:t>số</a:t>
            </a:r>
            <a:r>
              <a:rPr lang="en-US" sz="2400" b="1" dirty="0"/>
              <a:t> </a:t>
            </a:r>
            <a:r>
              <a:rPr lang="en-US" sz="2400" b="1" dirty="0" err="1"/>
              <a:t>cho</a:t>
            </a:r>
            <a:r>
              <a:rPr lang="en-US" sz="2400" b="1" dirty="0"/>
              <a:t> </a:t>
            </a:r>
            <a:r>
              <a:rPr lang="en-US" sz="2400" b="1" dirty="0" err="1"/>
              <a:t>trước</a:t>
            </a:r>
            <a:r>
              <a:rPr lang="en-US" sz="2400" b="1" dirty="0"/>
              <a:t> </a:t>
            </a:r>
            <a:r>
              <a:rPr lang="en-US" sz="2400" b="1" dirty="0" err="1"/>
              <a:t>gọi</a:t>
            </a:r>
            <a:r>
              <a:rPr lang="en-US" sz="2400" b="1" dirty="0"/>
              <a:t> </a:t>
            </a:r>
            <a:r>
              <a:rPr lang="en-US" sz="2400" b="1" dirty="0" err="1"/>
              <a:t>là</a:t>
            </a:r>
            <a:r>
              <a:rPr lang="en-US" sz="2400" b="1" dirty="0"/>
              <a:t> </a:t>
            </a:r>
            <a:r>
              <a:rPr lang="en-US" sz="2400" b="1" dirty="0" err="1"/>
              <a:t>các</a:t>
            </a:r>
            <a:r>
              <a:rPr lang="en-US" sz="2400" b="1" dirty="0"/>
              <a:t> </a:t>
            </a:r>
            <a:r>
              <a:rPr lang="en-US" sz="2400" b="1" dirty="0" err="1"/>
              <a:t>hệ</a:t>
            </a:r>
            <a:r>
              <a:rPr lang="en-US" sz="2400" b="1" dirty="0"/>
              <a:t> </a:t>
            </a:r>
            <a:r>
              <a:rPr lang="en-US" sz="2400" b="1" dirty="0" err="1"/>
              <a:t>số</a:t>
            </a:r>
            <a:r>
              <a:rPr lang="en-US" sz="2400" b="1" dirty="0"/>
              <a:t> </a:t>
            </a:r>
            <a:r>
              <a:rPr lang="en-US" sz="2400" b="1" dirty="0" err="1"/>
              <a:t>và</a:t>
            </a:r>
            <a:r>
              <a:rPr lang="en-US" sz="2400" b="1" dirty="0">
                <a:solidFill>
                  <a:srgbClr val="0000FF"/>
                </a:solidFill>
              </a:rPr>
              <a:t> </a:t>
            </a:r>
          </a:p>
        </p:txBody>
      </p:sp>
      <p:graphicFrame>
        <p:nvGraphicFramePr>
          <p:cNvPr id="19" name="Object 18"/>
          <p:cNvGraphicFramePr>
            <a:graphicFrameLocks noChangeAspect="1"/>
          </p:cNvGraphicFramePr>
          <p:nvPr>
            <p:extLst>
              <p:ext uri="{D42A27DB-BD31-4B8C-83A1-F6EECF244321}">
                <p14:modId xmlns:p14="http://schemas.microsoft.com/office/powerpoint/2010/main" val="4045933184"/>
              </p:ext>
            </p:extLst>
          </p:nvPr>
        </p:nvGraphicFramePr>
        <p:xfrm>
          <a:off x="976212" y="3638834"/>
          <a:ext cx="1247976" cy="375047"/>
        </p:xfrm>
        <a:graphic>
          <a:graphicData uri="http://schemas.openxmlformats.org/presentationml/2006/ole">
            <mc:AlternateContent xmlns:mc="http://schemas.openxmlformats.org/markup-compatibility/2006">
              <mc:Choice xmlns:v="urn:schemas-microsoft-com:vml" Requires="v">
                <p:oleObj spid="_x0000_s128022" name="Equation" r:id="rId4" imgW="393529" imgH="190417" progId="Equation.DSMT4">
                  <p:embed/>
                </p:oleObj>
              </mc:Choice>
              <mc:Fallback>
                <p:oleObj name="Equation" r:id="rId4" imgW="393529" imgH="190417"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6212" y="3638834"/>
                        <a:ext cx="1247976" cy="375047"/>
                      </a:xfrm>
                      <a:prstGeom prst="rect">
                        <a:avLst/>
                      </a:prstGeom>
                      <a:noFill/>
                      <a:ln>
                        <a:noFill/>
                      </a:ln>
                      <a:effectLst/>
                    </p:spPr>
                  </p:pic>
                </p:oleObj>
              </mc:Fallback>
            </mc:AlternateContent>
          </a:graphicData>
        </a:graphic>
      </p:graphicFrame>
      <p:cxnSp>
        <p:nvCxnSpPr>
          <p:cNvPr id="3" name="Straight Connector 2"/>
          <p:cNvCxnSpPr/>
          <p:nvPr/>
        </p:nvCxnSpPr>
        <p:spPr bwMode="auto">
          <a:xfrm>
            <a:off x="3657600" y="964287"/>
            <a:ext cx="76200" cy="5588913"/>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
        <p:nvSpPr>
          <p:cNvPr id="4" name="Rectangular Callout 3"/>
          <p:cNvSpPr/>
          <p:nvPr/>
        </p:nvSpPr>
        <p:spPr bwMode="auto">
          <a:xfrm>
            <a:off x="457200" y="4205288"/>
            <a:ext cx="2971800" cy="595312"/>
          </a:xfrm>
          <a:prstGeom prst="wedgeRectCallout">
            <a:avLst>
              <a:gd name="adj1" fmla="val 80298"/>
              <a:gd name="adj2" fmla="val -183748"/>
            </a:avLst>
          </a:prstGeom>
          <a:solidFill>
            <a:srgbClr val="FFFF00"/>
          </a:solid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cs typeface="Arial" pitchFamily="34" charset="0"/>
              </a:rPr>
              <a:t>P/t </a:t>
            </a:r>
            <a:r>
              <a:rPr kumimoji="0" lang="en-US" sz="2400" b="1" i="0" u="none" strike="noStrike" cap="none" normalizeH="0" baseline="0" dirty="0" err="1">
                <a:ln>
                  <a:noFill/>
                </a:ln>
                <a:solidFill>
                  <a:schemeClr val="tx1"/>
                </a:solidFill>
                <a:effectLst/>
                <a:latin typeface="Times New Roman" pitchFamily="18" charset="0"/>
                <a:cs typeface="Arial" pitchFamily="34" charset="0"/>
              </a:rPr>
              <a:t>bậc</a:t>
            </a:r>
            <a:r>
              <a:rPr kumimoji="0" lang="en-US" sz="2400" b="1" i="0" u="none" strike="noStrike" cap="none" normalizeH="0" dirty="0">
                <a:ln>
                  <a:noFill/>
                </a:ln>
                <a:solidFill>
                  <a:schemeClr val="tx1"/>
                </a:solidFill>
                <a:effectLst/>
                <a:latin typeface="Times New Roman" pitchFamily="18" charset="0"/>
                <a:cs typeface="Arial" pitchFamily="34" charset="0"/>
              </a:rPr>
              <a:t> </a:t>
            </a:r>
            <a:r>
              <a:rPr kumimoji="0" lang="en-US" sz="2400" b="1" i="0" u="none" strike="noStrike" cap="none" normalizeH="0" dirty="0" err="1">
                <a:ln>
                  <a:noFill/>
                </a:ln>
                <a:solidFill>
                  <a:schemeClr val="tx1"/>
                </a:solidFill>
                <a:effectLst/>
                <a:latin typeface="Times New Roman" pitchFamily="18" charset="0"/>
                <a:cs typeface="Arial" pitchFamily="34" charset="0"/>
              </a:rPr>
              <a:t>hai</a:t>
            </a:r>
            <a:r>
              <a:rPr kumimoji="0" lang="en-US" sz="2400" b="1" i="0" u="none" strike="noStrike" cap="none" normalizeH="0" dirty="0">
                <a:ln>
                  <a:noFill/>
                </a:ln>
                <a:solidFill>
                  <a:schemeClr val="tx1"/>
                </a:solidFill>
                <a:effectLst/>
                <a:latin typeface="Times New Roman" pitchFamily="18" charset="0"/>
                <a:cs typeface="Arial" pitchFamily="34" charset="0"/>
              </a:rPr>
              <a:t> </a:t>
            </a:r>
            <a:r>
              <a:rPr kumimoji="0" lang="en-US" sz="2400" b="1" i="0" u="none" strike="noStrike" cap="none" normalizeH="0" dirty="0" err="1">
                <a:ln>
                  <a:noFill/>
                </a:ln>
                <a:solidFill>
                  <a:schemeClr val="tx1"/>
                </a:solidFill>
                <a:effectLst/>
                <a:latin typeface="Times New Roman" pitchFamily="18" charset="0"/>
                <a:cs typeface="Arial" pitchFamily="34" charset="0"/>
              </a:rPr>
              <a:t>khuyết</a:t>
            </a:r>
            <a:r>
              <a:rPr kumimoji="0" lang="en-US" sz="2400" b="1" i="0" u="none" strike="noStrike" cap="none" normalizeH="0" dirty="0">
                <a:ln>
                  <a:noFill/>
                </a:ln>
                <a:solidFill>
                  <a:schemeClr val="tx1"/>
                </a:solidFill>
                <a:effectLst/>
                <a:latin typeface="Times New Roman" pitchFamily="18" charset="0"/>
                <a:cs typeface="Arial" pitchFamily="34" charset="0"/>
              </a:rPr>
              <a:t> b</a:t>
            </a:r>
            <a:endParaRPr kumimoji="0" lang="vi-VN" sz="2400" b="1" i="0" u="none" strike="noStrike" cap="none" normalizeH="0" baseline="0" dirty="0">
              <a:ln>
                <a:noFill/>
              </a:ln>
              <a:solidFill>
                <a:schemeClr val="tx1"/>
              </a:solidFill>
              <a:effectLst/>
              <a:latin typeface="Times New Roman" pitchFamily="18" charset="0"/>
              <a:cs typeface="Arial" pitchFamily="34" charset="0"/>
            </a:endParaRPr>
          </a:p>
        </p:txBody>
      </p:sp>
      <p:sp>
        <p:nvSpPr>
          <p:cNvPr id="23" name="Rectangular Callout 22"/>
          <p:cNvSpPr/>
          <p:nvPr/>
        </p:nvSpPr>
        <p:spPr bwMode="auto">
          <a:xfrm>
            <a:off x="457200" y="5029200"/>
            <a:ext cx="2971800" cy="595312"/>
          </a:xfrm>
          <a:prstGeom prst="wedgeRectCallout">
            <a:avLst>
              <a:gd name="adj1" fmla="val 84416"/>
              <a:gd name="adj2" fmla="val -154491"/>
            </a:avLst>
          </a:prstGeom>
          <a:solidFill>
            <a:srgbClr val="FFFF00"/>
          </a:solid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cs typeface="Arial" pitchFamily="34" charset="0"/>
              </a:rPr>
              <a:t>P/t </a:t>
            </a:r>
            <a:r>
              <a:rPr kumimoji="0" lang="en-US" sz="2400" b="1" i="0" u="none" strike="noStrike" cap="none" normalizeH="0" baseline="0" dirty="0" err="1">
                <a:ln>
                  <a:noFill/>
                </a:ln>
                <a:solidFill>
                  <a:schemeClr val="tx1"/>
                </a:solidFill>
                <a:effectLst/>
                <a:latin typeface="Times New Roman" pitchFamily="18" charset="0"/>
                <a:cs typeface="Arial" pitchFamily="34" charset="0"/>
              </a:rPr>
              <a:t>bậc</a:t>
            </a:r>
            <a:r>
              <a:rPr kumimoji="0" lang="en-US" sz="2400" b="1" i="0" u="none" strike="noStrike" cap="none" normalizeH="0" dirty="0">
                <a:ln>
                  <a:noFill/>
                </a:ln>
                <a:solidFill>
                  <a:schemeClr val="tx1"/>
                </a:solidFill>
                <a:effectLst/>
                <a:latin typeface="Times New Roman" pitchFamily="18" charset="0"/>
                <a:cs typeface="Arial" pitchFamily="34" charset="0"/>
              </a:rPr>
              <a:t> </a:t>
            </a:r>
            <a:r>
              <a:rPr kumimoji="0" lang="en-US" sz="2400" b="1" i="0" u="none" strike="noStrike" cap="none" normalizeH="0" dirty="0" err="1">
                <a:ln>
                  <a:noFill/>
                </a:ln>
                <a:solidFill>
                  <a:schemeClr val="tx1"/>
                </a:solidFill>
                <a:effectLst/>
                <a:latin typeface="Times New Roman" pitchFamily="18" charset="0"/>
                <a:cs typeface="Arial" pitchFamily="34" charset="0"/>
              </a:rPr>
              <a:t>hai</a:t>
            </a:r>
            <a:r>
              <a:rPr kumimoji="0" lang="en-US" sz="2400" b="1" i="0" u="none" strike="noStrike" cap="none" normalizeH="0" dirty="0">
                <a:ln>
                  <a:noFill/>
                </a:ln>
                <a:solidFill>
                  <a:schemeClr val="tx1"/>
                </a:solidFill>
                <a:effectLst/>
                <a:latin typeface="Times New Roman" pitchFamily="18" charset="0"/>
                <a:cs typeface="Arial" pitchFamily="34" charset="0"/>
              </a:rPr>
              <a:t> </a:t>
            </a:r>
            <a:r>
              <a:rPr kumimoji="0" lang="en-US" sz="2400" b="1" i="0" u="none" strike="noStrike" cap="none" normalizeH="0" dirty="0" err="1">
                <a:ln>
                  <a:noFill/>
                </a:ln>
                <a:solidFill>
                  <a:schemeClr val="tx1"/>
                </a:solidFill>
                <a:effectLst/>
                <a:latin typeface="Times New Roman" pitchFamily="18" charset="0"/>
                <a:cs typeface="Arial" pitchFamily="34" charset="0"/>
              </a:rPr>
              <a:t>khuyết</a:t>
            </a:r>
            <a:r>
              <a:rPr kumimoji="0" lang="en-US" sz="2400" b="1" i="0" u="none" strike="noStrike" cap="none" normalizeH="0" dirty="0">
                <a:ln>
                  <a:noFill/>
                </a:ln>
                <a:solidFill>
                  <a:schemeClr val="tx1"/>
                </a:solidFill>
                <a:effectLst/>
                <a:latin typeface="Times New Roman" pitchFamily="18" charset="0"/>
                <a:cs typeface="Arial" pitchFamily="34" charset="0"/>
              </a:rPr>
              <a:t> c</a:t>
            </a:r>
            <a:endParaRPr kumimoji="0" lang="vi-VN" sz="2400" b="1" i="0" u="none" strike="noStrike" cap="none" normalizeH="0" baseline="0" dirty="0">
              <a:ln>
                <a:noFill/>
              </a:ln>
              <a:solidFill>
                <a:schemeClr val="tx1"/>
              </a:solidFill>
              <a:effectLst/>
              <a:latin typeface="Times New Roman" pitchFamily="18" charset="0"/>
              <a:cs typeface="Arial" pitchFamily="34" charset="0"/>
            </a:endParaRPr>
          </a:p>
        </p:txBody>
      </p:sp>
      <p:sp>
        <p:nvSpPr>
          <p:cNvPr id="24" name="Rectangular Callout 23"/>
          <p:cNvSpPr/>
          <p:nvPr/>
        </p:nvSpPr>
        <p:spPr bwMode="auto">
          <a:xfrm>
            <a:off x="457200" y="5867400"/>
            <a:ext cx="2971800" cy="595312"/>
          </a:xfrm>
          <a:prstGeom prst="wedgeRectCallout">
            <a:avLst>
              <a:gd name="adj1" fmla="val 76180"/>
              <a:gd name="adj2" fmla="val -125234"/>
            </a:avLst>
          </a:prstGeom>
          <a:solidFill>
            <a:srgbClr val="FFFF00"/>
          </a:solid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cs typeface="Arial" pitchFamily="34" charset="0"/>
              </a:rPr>
              <a:t>P/t </a:t>
            </a:r>
            <a:r>
              <a:rPr kumimoji="0" lang="en-US" sz="2400" b="1" i="0" u="none" strike="noStrike" cap="none" normalizeH="0" baseline="0" dirty="0" err="1">
                <a:ln>
                  <a:noFill/>
                </a:ln>
                <a:solidFill>
                  <a:schemeClr val="tx1"/>
                </a:solidFill>
                <a:effectLst/>
                <a:latin typeface="Times New Roman" pitchFamily="18" charset="0"/>
                <a:cs typeface="Arial" pitchFamily="34" charset="0"/>
              </a:rPr>
              <a:t>bậc</a:t>
            </a:r>
            <a:r>
              <a:rPr kumimoji="0" lang="en-US" sz="2400" b="1" i="0" u="none" strike="noStrike" cap="none" normalizeH="0" dirty="0">
                <a:ln>
                  <a:noFill/>
                </a:ln>
                <a:solidFill>
                  <a:schemeClr val="tx1"/>
                </a:solidFill>
                <a:effectLst/>
                <a:latin typeface="Times New Roman" pitchFamily="18" charset="0"/>
                <a:cs typeface="Arial" pitchFamily="34" charset="0"/>
              </a:rPr>
              <a:t> </a:t>
            </a:r>
            <a:r>
              <a:rPr kumimoji="0" lang="en-US" sz="2400" b="1" i="0" u="none" strike="noStrike" cap="none" normalizeH="0" dirty="0" err="1">
                <a:ln>
                  <a:noFill/>
                </a:ln>
                <a:solidFill>
                  <a:schemeClr val="tx1"/>
                </a:solidFill>
                <a:effectLst/>
                <a:latin typeface="Times New Roman" pitchFamily="18" charset="0"/>
                <a:cs typeface="Arial" pitchFamily="34" charset="0"/>
              </a:rPr>
              <a:t>hai</a:t>
            </a:r>
            <a:r>
              <a:rPr kumimoji="0" lang="en-US" sz="2400" b="1" i="0" u="none" strike="noStrike" cap="none" normalizeH="0" dirty="0">
                <a:ln>
                  <a:noFill/>
                </a:ln>
                <a:solidFill>
                  <a:schemeClr val="tx1"/>
                </a:solidFill>
                <a:effectLst/>
                <a:latin typeface="Times New Roman" pitchFamily="18" charset="0"/>
                <a:cs typeface="Arial" pitchFamily="34" charset="0"/>
              </a:rPr>
              <a:t> </a:t>
            </a:r>
            <a:r>
              <a:rPr kumimoji="0" lang="en-US" sz="2400" b="1" i="0" u="none" strike="noStrike" cap="none" normalizeH="0" dirty="0" err="1">
                <a:ln>
                  <a:noFill/>
                </a:ln>
                <a:solidFill>
                  <a:schemeClr val="tx1"/>
                </a:solidFill>
                <a:effectLst/>
                <a:latin typeface="Times New Roman" pitchFamily="18" charset="0"/>
                <a:cs typeface="Arial" pitchFamily="34" charset="0"/>
              </a:rPr>
              <a:t>khuyết</a:t>
            </a:r>
            <a:r>
              <a:rPr kumimoji="0" lang="en-US" sz="2400" b="1" i="0" u="none" strike="noStrike" cap="none" normalizeH="0" dirty="0">
                <a:ln>
                  <a:noFill/>
                </a:ln>
                <a:solidFill>
                  <a:schemeClr val="tx1"/>
                </a:solidFill>
                <a:effectLst/>
                <a:latin typeface="Times New Roman" pitchFamily="18" charset="0"/>
                <a:cs typeface="Arial" pitchFamily="34" charset="0"/>
              </a:rPr>
              <a:t> </a:t>
            </a:r>
            <a:r>
              <a:rPr kumimoji="0" lang="en-US" sz="2400" b="1" i="0" u="none" strike="noStrike" cap="none" normalizeH="0" dirty="0" err="1">
                <a:ln>
                  <a:noFill/>
                </a:ln>
                <a:solidFill>
                  <a:schemeClr val="tx1"/>
                </a:solidFill>
                <a:effectLst/>
                <a:latin typeface="Times New Roman" pitchFamily="18" charset="0"/>
                <a:cs typeface="Arial" pitchFamily="34" charset="0"/>
              </a:rPr>
              <a:t>b,c</a:t>
            </a:r>
            <a:endParaRPr kumimoji="0" lang="vi-VN" sz="2400" b="1" i="0" u="none" strike="noStrike" cap="none" normalizeH="0" baseline="0" dirty="0">
              <a:ln>
                <a:noFill/>
              </a:ln>
              <a:solidFill>
                <a:schemeClr val="tx1"/>
              </a:solidFill>
              <a:effectLst/>
              <a:latin typeface="Times New Roman" pitchFamily="18" charset="0"/>
              <a:cs typeface="Arial" pitchFamily="34" charset="0"/>
            </a:endParaRPr>
          </a:p>
        </p:txBody>
      </p:sp>
    </p:spTree>
    <p:extLst>
      <p:ext uri="{BB962C8B-B14F-4D97-AF65-F5344CB8AC3E}">
        <p14:creationId xmlns:p14="http://schemas.microsoft.com/office/powerpoint/2010/main" val="32886383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down)">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down)">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down)">
                                      <p:cBhvr>
                                        <p:cTn id="5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utoUpdateAnimBg="0"/>
      <p:bldP spid="11" grpId="0" autoUpdateAnimBg="0"/>
      <p:bldP spid="12" grpId="0" autoUpdateAnimBg="0"/>
      <p:bldP spid="13" grpId="0" autoUpdateAnimBg="0"/>
      <p:bldP spid="14" grpId="0" autoUpdateAnimBg="0"/>
      <p:bldP spid="15" grpId="0" autoUpdateAnimBg="0"/>
      <p:bldP spid="4"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9810" name="Group 82"/>
          <p:cNvGrpSpPr>
            <a:grpSpLocks/>
          </p:cNvGrpSpPr>
          <p:nvPr/>
        </p:nvGrpSpPr>
        <p:grpSpPr bwMode="auto">
          <a:xfrm>
            <a:off x="0" y="15876"/>
            <a:ext cx="1371600" cy="517526"/>
            <a:chOff x="179" y="96"/>
            <a:chExt cx="822" cy="326"/>
          </a:xfrm>
        </p:grpSpPr>
        <p:sp>
          <p:nvSpPr>
            <p:cNvPr id="329811" name="AutoShape 83"/>
            <p:cNvSpPr>
              <a:spLocks noChangeArrowheads="1"/>
            </p:cNvSpPr>
            <p:nvPr/>
          </p:nvSpPr>
          <p:spPr bwMode="ltGray">
            <a:xfrm>
              <a:off x="179" y="122"/>
              <a:ext cx="822" cy="300"/>
            </a:xfrm>
            <a:prstGeom prst="roundRect">
              <a:avLst>
                <a:gd name="adj" fmla="val 16667"/>
              </a:avLst>
            </a:prstGeom>
            <a:gradFill rotWithShape="1">
              <a:gsLst>
                <a:gs pos="0">
                  <a:schemeClr val="hlink"/>
                </a:gs>
                <a:gs pos="100000">
                  <a:schemeClr val="hlink">
                    <a:gamma/>
                    <a:shade val="78824"/>
                    <a:invGamma/>
                  </a:schemeClr>
                </a:gs>
              </a:gsLst>
              <a:path path="rect">
                <a:fillToRect l="100000" b="100000"/>
              </a:path>
            </a:gradFill>
            <a:ln w="38100" algn="ctr">
              <a:solidFill>
                <a:srgbClr val="F8F8F8">
                  <a:alpha val="70000"/>
                </a:srgbClr>
              </a:solidFill>
              <a:round/>
              <a:headEnd/>
              <a:tailEnd/>
            </a:ln>
            <a:effectLst/>
          </p:spPr>
          <p:txBody>
            <a:bodyPr wrap="none" anchor="ctr"/>
            <a:lstStyle/>
            <a:p>
              <a:endParaRPr lang="en-US" sz="2000"/>
            </a:p>
          </p:txBody>
        </p:sp>
        <p:sp>
          <p:nvSpPr>
            <p:cNvPr id="329812" name="Text Box 84"/>
            <p:cNvSpPr txBox="1">
              <a:spLocks noChangeArrowheads="1"/>
            </p:cNvSpPr>
            <p:nvPr/>
          </p:nvSpPr>
          <p:spPr bwMode="black">
            <a:xfrm>
              <a:off x="205" y="134"/>
              <a:ext cx="779" cy="252"/>
            </a:xfrm>
            <a:prstGeom prst="rect">
              <a:avLst/>
            </a:prstGeom>
            <a:noFill/>
            <a:ln w="9525" algn="ctr">
              <a:noFill/>
              <a:miter lim="800000"/>
              <a:headEnd/>
              <a:tailEnd/>
            </a:ln>
            <a:effectLst/>
          </p:spPr>
          <p:txBody>
            <a:bodyPr>
              <a:spAutoFit/>
            </a:bodyPr>
            <a:lstStyle/>
            <a:p>
              <a:pPr>
                <a:spcBef>
                  <a:spcPct val="50000"/>
                </a:spcBef>
              </a:pPr>
              <a:r>
                <a:rPr lang="en-US" sz="2000" b="1" u="sng" dirty="0" err="1">
                  <a:solidFill>
                    <a:schemeClr val="bg1"/>
                  </a:solidFill>
                  <a:latin typeface="Arial" pitchFamily="34" charset="0"/>
                </a:rPr>
                <a:t>Tiết</a:t>
              </a:r>
              <a:r>
                <a:rPr lang="en-US" sz="2000" b="1" u="sng" dirty="0">
                  <a:solidFill>
                    <a:schemeClr val="bg1"/>
                  </a:solidFill>
                  <a:latin typeface="Arial" pitchFamily="34" charset="0"/>
                </a:rPr>
                <a:t> 45:</a:t>
              </a:r>
              <a:r>
                <a:rPr lang="en-US" sz="2000" b="1" dirty="0">
                  <a:solidFill>
                    <a:schemeClr val="bg1"/>
                  </a:solidFill>
                  <a:latin typeface="Arial" pitchFamily="34" charset="0"/>
                </a:rPr>
                <a:t> </a:t>
              </a:r>
            </a:p>
          </p:txBody>
        </p:sp>
        <p:pic>
          <p:nvPicPr>
            <p:cNvPr id="329813" name="Picture 85" descr="1"/>
            <p:cNvPicPr>
              <a:picLocks noChangeAspect="1" noChangeArrowheads="1"/>
            </p:cNvPicPr>
            <p:nvPr/>
          </p:nvPicPr>
          <p:blipFill>
            <a:blip r:embed="rId3"/>
            <a:srcRect/>
            <a:stretch>
              <a:fillRect/>
            </a:stretch>
          </p:blipFill>
          <p:spPr bwMode="auto">
            <a:xfrm>
              <a:off x="204" y="96"/>
              <a:ext cx="769" cy="98"/>
            </a:xfrm>
            <a:prstGeom prst="rect">
              <a:avLst/>
            </a:prstGeom>
            <a:noFill/>
          </p:spPr>
        </p:pic>
      </p:grpSp>
      <p:sp>
        <p:nvSpPr>
          <p:cNvPr id="329814" name="AutoShape 86"/>
          <p:cNvSpPr>
            <a:spLocks noChangeArrowheads="1"/>
          </p:cNvSpPr>
          <p:nvPr/>
        </p:nvSpPr>
        <p:spPr bwMode="gray">
          <a:xfrm>
            <a:off x="1600200" y="28122"/>
            <a:ext cx="7239000" cy="476250"/>
          </a:xfrm>
          <a:prstGeom prst="roundRect">
            <a:avLst>
              <a:gd name="adj" fmla="val 50000"/>
            </a:avLst>
          </a:prstGeom>
          <a:gradFill rotWithShape="1">
            <a:gsLst>
              <a:gs pos="0">
                <a:srgbClr val="49ACE3"/>
              </a:gs>
              <a:gs pos="50000">
                <a:srgbClr val="49ACE3">
                  <a:gamma/>
                  <a:tint val="24314"/>
                  <a:invGamma/>
                </a:srgbClr>
              </a:gs>
              <a:gs pos="100000">
                <a:srgbClr val="49ACE3"/>
              </a:gs>
            </a:gsLst>
            <a:lin ang="0" scaled="1"/>
          </a:gradFill>
          <a:ln w="38100" algn="ctr">
            <a:solidFill>
              <a:srgbClr val="FFFFFF"/>
            </a:solidFill>
            <a:round/>
            <a:headEnd/>
            <a:tailEnd/>
          </a:ln>
          <a:effectLst>
            <a:outerShdw dist="63500" dir="3187806" algn="ctr" rotWithShape="0">
              <a:srgbClr val="B2B2B2"/>
            </a:outerShdw>
          </a:effectLst>
        </p:spPr>
        <p:txBody>
          <a:bodyPr wrap="none" anchor="ctr"/>
          <a:lstStyle/>
          <a:p>
            <a:pPr>
              <a:defRPr/>
            </a:pPr>
            <a:r>
              <a:rPr lang="en-US" sz="2400" b="1" dirty="0">
                <a:solidFill>
                  <a:srgbClr val="FF0000"/>
                </a:solidFill>
                <a:effectLst>
                  <a:outerShdw blurRad="38100" dist="38100" dir="2700000" algn="tl">
                    <a:srgbClr val="000000">
                      <a:alpha val="43137"/>
                    </a:srgbClr>
                  </a:outerShdw>
                </a:effectLst>
              </a:rPr>
              <a:t>PHƯƠNG TRÌNH BẬC HAI MỘT ẨN</a:t>
            </a:r>
          </a:p>
        </p:txBody>
      </p:sp>
      <p:cxnSp>
        <p:nvCxnSpPr>
          <p:cNvPr id="19" name="Straight Connector 18"/>
          <p:cNvCxnSpPr/>
          <p:nvPr/>
        </p:nvCxnSpPr>
        <p:spPr bwMode="auto">
          <a:xfrm>
            <a:off x="3886200" y="1085910"/>
            <a:ext cx="0" cy="581562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graphicFrame>
        <p:nvGraphicFramePr>
          <p:cNvPr id="11" name="Object 80"/>
          <p:cNvGraphicFramePr>
            <a:graphicFrameLocks noGrp="1" noChangeAspect="1"/>
          </p:cNvGraphicFramePr>
          <p:nvPr>
            <p:ph sz="quarter" idx="4294967295"/>
            <p:extLst>
              <p:ext uri="{D42A27DB-BD31-4B8C-83A1-F6EECF244321}">
                <p14:modId xmlns:p14="http://schemas.microsoft.com/office/powerpoint/2010/main" val="3754159582"/>
              </p:ext>
            </p:extLst>
          </p:nvPr>
        </p:nvGraphicFramePr>
        <p:xfrm>
          <a:off x="381000" y="5084762"/>
          <a:ext cx="3911292" cy="782638"/>
        </p:xfrm>
        <a:graphic>
          <a:graphicData uri="http://schemas.openxmlformats.org/presentationml/2006/ole">
            <mc:AlternateContent xmlns:mc="http://schemas.openxmlformats.org/markup-compatibility/2006">
              <mc:Choice xmlns:v="urn:schemas-microsoft-com:vml" Requires="v">
                <p:oleObj spid="_x0000_s136298" name="Equation" r:id="rId4" imgW="1600200" imgH="393700" progId="Equation.3">
                  <p:embed/>
                </p:oleObj>
              </mc:Choice>
              <mc:Fallback>
                <p:oleObj name="Equation" r:id="rId4" imgW="1600200" imgH="393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5084762"/>
                        <a:ext cx="3911292" cy="782638"/>
                      </a:xfrm>
                      <a:prstGeom prst="rect">
                        <a:avLst/>
                      </a:prstGeom>
                      <a:noFill/>
                      <a:ln>
                        <a:noFill/>
                      </a:ln>
                      <a:effectLst/>
                    </p:spPr>
                  </p:pic>
                </p:oleObj>
              </mc:Fallback>
            </mc:AlternateContent>
          </a:graphicData>
        </a:graphic>
      </p:graphicFrame>
      <p:sp>
        <p:nvSpPr>
          <p:cNvPr id="12" name="Text Box 66"/>
          <p:cNvSpPr txBox="1">
            <a:spLocks noChangeArrowheads="1"/>
          </p:cNvSpPr>
          <p:nvPr/>
        </p:nvSpPr>
        <p:spPr bwMode="auto">
          <a:xfrm>
            <a:off x="76201" y="533402"/>
            <a:ext cx="2438400" cy="400110"/>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eaLnBrk="1" hangingPunct="1">
              <a:spcBef>
                <a:spcPct val="50000"/>
              </a:spcBef>
            </a:pPr>
            <a:r>
              <a:rPr lang="en-US" sz="2000" b="1" dirty="0">
                <a:solidFill>
                  <a:schemeClr val="bg1"/>
                </a:solidFill>
                <a:latin typeface="Times New Roman" pitchFamily="18" charset="0"/>
              </a:rPr>
              <a:t> </a:t>
            </a:r>
            <a:r>
              <a:rPr lang="en-US" sz="2000" b="1" dirty="0" err="1">
                <a:solidFill>
                  <a:schemeClr val="bg1"/>
                </a:solidFill>
                <a:latin typeface="Times New Roman" pitchFamily="18" charset="0"/>
              </a:rPr>
              <a:t>Bài</a:t>
            </a:r>
            <a:r>
              <a:rPr lang="en-US" sz="2000" b="1" dirty="0">
                <a:solidFill>
                  <a:schemeClr val="bg1"/>
                </a:solidFill>
                <a:latin typeface="Times New Roman" pitchFamily="18" charset="0"/>
              </a:rPr>
              <a:t> </a:t>
            </a:r>
            <a:r>
              <a:rPr lang="en-US" sz="2000" b="1" dirty="0" err="1">
                <a:solidFill>
                  <a:schemeClr val="bg1"/>
                </a:solidFill>
                <a:latin typeface="Times New Roman" pitchFamily="18" charset="0"/>
              </a:rPr>
              <a:t>tập</a:t>
            </a:r>
            <a:r>
              <a:rPr lang="en-US" sz="2000" b="1" dirty="0">
                <a:solidFill>
                  <a:schemeClr val="bg1"/>
                </a:solidFill>
                <a:latin typeface="Times New Roman" pitchFamily="18" charset="0"/>
              </a:rPr>
              <a:t> 11 (Sgk-42)</a:t>
            </a:r>
          </a:p>
        </p:txBody>
      </p:sp>
      <p:graphicFrame>
        <p:nvGraphicFramePr>
          <p:cNvPr id="13" name="Object 67"/>
          <p:cNvGraphicFramePr>
            <a:graphicFrameLocks noChangeAspect="1"/>
          </p:cNvGraphicFramePr>
          <p:nvPr>
            <p:extLst>
              <p:ext uri="{D42A27DB-BD31-4B8C-83A1-F6EECF244321}">
                <p14:modId xmlns:p14="http://schemas.microsoft.com/office/powerpoint/2010/main" val="1411344199"/>
              </p:ext>
            </p:extLst>
          </p:nvPr>
        </p:nvGraphicFramePr>
        <p:xfrm>
          <a:off x="165100" y="3627438"/>
          <a:ext cx="3111500" cy="715962"/>
        </p:xfrm>
        <a:graphic>
          <a:graphicData uri="http://schemas.openxmlformats.org/presentationml/2006/ole">
            <mc:AlternateContent xmlns:mc="http://schemas.openxmlformats.org/markup-compatibility/2006">
              <mc:Choice xmlns:v="urn:schemas-microsoft-com:vml" Requires="v">
                <p:oleObj spid="_x0000_s136299" name="Equation" r:id="rId6" imgW="1562100" imgH="393700" progId="Equation.DSMT4">
                  <p:embed/>
                </p:oleObj>
              </mc:Choice>
              <mc:Fallback>
                <p:oleObj name="Equation" r:id="rId6" imgW="1562100" imgH="3937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5100" y="3627438"/>
                        <a:ext cx="3111500" cy="71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Rectangle 69"/>
          <p:cNvSpPr>
            <a:spLocks noChangeArrowheads="1"/>
          </p:cNvSpPr>
          <p:nvPr/>
        </p:nvSpPr>
        <p:spPr bwMode="auto">
          <a:xfrm>
            <a:off x="216233" y="1295400"/>
            <a:ext cx="298416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20000"/>
              </a:spcBef>
            </a:pPr>
            <a:r>
              <a:rPr lang="en-US" sz="2400" b="1" dirty="0">
                <a:latin typeface="Times New Roman" pitchFamily="18" charset="0"/>
              </a:rPr>
              <a:t>a/ 5x² + 2x = 4 - x</a:t>
            </a:r>
            <a:r>
              <a:rPr lang="en-US" sz="2400" dirty="0">
                <a:latin typeface="Times New Roman" pitchFamily="18" charset="0"/>
              </a:rPr>
              <a:t>               </a:t>
            </a:r>
          </a:p>
        </p:txBody>
      </p:sp>
      <p:sp>
        <p:nvSpPr>
          <p:cNvPr id="15" name="Rectangle 70"/>
          <p:cNvSpPr>
            <a:spLocks noChangeArrowheads="1"/>
          </p:cNvSpPr>
          <p:nvPr/>
        </p:nvSpPr>
        <p:spPr bwMode="auto">
          <a:xfrm>
            <a:off x="241300" y="1792287"/>
            <a:ext cx="34163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1" hangingPunct="1"/>
            <a:r>
              <a:rPr lang="en-US" sz="2400" dirty="0">
                <a:latin typeface="Times New Roman" pitchFamily="18" charset="0"/>
                <a:sym typeface="Symbol" pitchFamily="18" charset="2"/>
              </a:rPr>
              <a:t>  </a:t>
            </a:r>
            <a:r>
              <a:rPr lang="en-US" sz="2400" dirty="0">
                <a:latin typeface="Times New Roman" pitchFamily="18" charset="0"/>
              </a:rPr>
              <a:t>5x² + 2x  + x - 4 = 0 </a:t>
            </a:r>
          </a:p>
        </p:txBody>
      </p:sp>
      <p:grpSp>
        <p:nvGrpSpPr>
          <p:cNvPr id="16" name="Group 71"/>
          <p:cNvGrpSpPr>
            <a:grpSpLocks/>
          </p:cNvGrpSpPr>
          <p:nvPr/>
        </p:nvGrpSpPr>
        <p:grpSpPr bwMode="auto">
          <a:xfrm>
            <a:off x="381000" y="4292802"/>
            <a:ext cx="3429000" cy="888798"/>
            <a:chOff x="3144" y="2234"/>
            <a:chExt cx="2568" cy="456"/>
          </a:xfrm>
        </p:grpSpPr>
        <p:graphicFrame>
          <p:nvGraphicFramePr>
            <p:cNvPr id="17" name="Object 72"/>
            <p:cNvGraphicFramePr>
              <a:graphicFrameLocks noChangeAspect="1"/>
            </p:cNvGraphicFramePr>
            <p:nvPr/>
          </p:nvGraphicFramePr>
          <p:xfrm>
            <a:off x="3144" y="2234"/>
            <a:ext cx="2568" cy="390"/>
          </p:xfrm>
          <a:graphic>
            <a:graphicData uri="http://schemas.openxmlformats.org/presentationml/2006/ole">
              <mc:AlternateContent xmlns:mc="http://schemas.openxmlformats.org/markup-compatibility/2006">
                <mc:Choice xmlns:v="urn:schemas-microsoft-com:vml" Requires="v">
                  <p:oleObj spid="_x0000_s136300" name="Equation" r:id="rId8" imgW="1739900" imgH="393700" progId="Equation.3">
                    <p:embed/>
                  </p:oleObj>
                </mc:Choice>
                <mc:Fallback>
                  <p:oleObj name="Equation" r:id="rId8" imgW="1739900" imgH="3937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44" y="2234"/>
                          <a:ext cx="2568" cy="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Text Box 73"/>
            <p:cNvSpPr txBox="1">
              <a:spLocks noChangeArrowheads="1"/>
            </p:cNvSpPr>
            <p:nvPr/>
          </p:nvSpPr>
          <p:spPr bwMode="auto">
            <a:xfrm>
              <a:off x="4110" y="2485"/>
              <a:ext cx="138"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endParaRPr lang="vi-VN" sz="2000">
                <a:latin typeface="Times New Roman" pitchFamily="18" charset="0"/>
              </a:endParaRPr>
            </a:p>
          </p:txBody>
        </p:sp>
      </p:grpSp>
      <p:sp>
        <p:nvSpPr>
          <p:cNvPr id="20" name="Rectangle 76"/>
          <p:cNvSpPr>
            <a:spLocks noChangeArrowheads="1"/>
          </p:cNvSpPr>
          <p:nvPr/>
        </p:nvSpPr>
        <p:spPr bwMode="auto">
          <a:xfrm>
            <a:off x="2590801" y="552512"/>
            <a:ext cx="6096000" cy="707886"/>
          </a:xfrm>
          <a:prstGeom prst="rect">
            <a:avLst/>
          </a:prstGeom>
          <a:solidFill>
            <a:schemeClr val="accent6">
              <a:lumMod val="20000"/>
              <a:lumOff val="80000"/>
            </a:schemeClr>
          </a:solidFill>
          <a:ln>
            <a:noFill/>
          </a:ln>
          <a:effectLst/>
        </p:spPr>
        <p:txBody>
          <a:bodyPr wrap="square">
            <a:spAutoFit/>
          </a:bodyPr>
          <a:lstStyle/>
          <a:p>
            <a:pPr algn="l" eaLnBrk="1" hangingPunct="1"/>
            <a:r>
              <a:rPr lang="en-US" sz="2000" b="1" i="1" dirty="0" err="1">
                <a:solidFill>
                  <a:srgbClr val="0000CC"/>
                </a:solidFill>
                <a:latin typeface="Times New Roman" pitchFamily="18" charset="0"/>
              </a:rPr>
              <a:t>Đưa</a:t>
            </a:r>
            <a:r>
              <a:rPr lang="en-US" sz="2000" b="1" i="1" dirty="0">
                <a:solidFill>
                  <a:srgbClr val="0000CC"/>
                </a:solidFill>
                <a:latin typeface="Times New Roman" pitchFamily="18" charset="0"/>
              </a:rPr>
              <a:t> </a:t>
            </a:r>
            <a:r>
              <a:rPr lang="en-US" sz="2000" b="1" i="1" dirty="0" err="1">
                <a:solidFill>
                  <a:srgbClr val="0000CC"/>
                </a:solidFill>
                <a:latin typeface="Times New Roman" pitchFamily="18" charset="0"/>
              </a:rPr>
              <a:t>các</a:t>
            </a:r>
            <a:r>
              <a:rPr lang="en-US" sz="2000" b="1" i="1" dirty="0">
                <a:solidFill>
                  <a:srgbClr val="0000CC"/>
                </a:solidFill>
                <a:latin typeface="Times New Roman" pitchFamily="18" charset="0"/>
              </a:rPr>
              <a:t> </a:t>
            </a:r>
            <a:r>
              <a:rPr lang="en-US" sz="2000" b="1" i="1" dirty="0" err="1">
                <a:solidFill>
                  <a:srgbClr val="0000CC"/>
                </a:solidFill>
                <a:latin typeface="Times New Roman" pitchFamily="18" charset="0"/>
              </a:rPr>
              <a:t>phương</a:t>
            </a:r>
            <a:r>
              <a:rPr lang="en-US" sz="2000" b="1" i="1" dirty="0">
                <a:solidFill>
                  <a:srgbClr val="0000CC"/>
                </a:solidFill>
                <a:latin typeface="Times New Roman" pitchFamily="18" charset="0"/>
              </a:rPr>
              <a:t> </a:t>
            </a:r>
            <a:r>
              <a:rPr lang="en-US" sz="2000" b="1" i="1" dirty="0" err="1">
                <a:solidFill>
                  <a:srgbClr val="0000CC"/>
                </a:solidFill>
                <a:latin typeface="Times New Roman" pitchFamily="18" charset="0"/>
              </a:rPr>
              <a:t>trình</a:t>
            </a:r>
            <a:r>
              <a:rPr lang="en-US" sz="2000" b="1" i="1" dirty="0">
                <a:solidFill>
                  <a:srgbClr val="0000CC"/>
                </a:solidFill>
                <a:latin typeface="Times New Roman" pitchFamily="18" charset="0"/>
              </a:rPr>
              <a:t> </a:t>
            </a:r>
            <a:r>
              <a:rPr lang="en-US" sz="2000" b="1" i="1" dirty="0" err="1">
                <a:solidFill>
                  <a:srgbClr val="0000CC"/>
                </a:solidFill>
                <a:latin typeface="Times New Roman" pitchFamily="18" charset="0"/>
              </a:rPr>
              <a:t>sau</a:t>
            </a:r>
            <a:r>
              <a:rPr lang="en-US" sz="2000" b="1" i="1" dirty="0">
                <a:solidFill>
                  <a:srgbClr val="0000CC"/>
                </a:solidFill>
                <a:latin typeface="Times New Roman" pitchFamily="18" charset="0"/>
              </a:rPr>
              <a:t> </a:t>
            </a:r>
            <a:r>
              <a:rPr lang="en-US" sz="2000" b="1" i="1" dirty="0" err="1">
                <a:solidFill>
                  <a:srgbClr val="0000CC"/>
                </a:solidFill>
                <a:latin typeface="Times New Roman" pitchFamily="18" charset="0"/>
              </a:rPr>
              <a:t>về</a:t>
            </a:r>
            <a:r>
              <a:rPr lang="en-US" sz="2000" b="1" i="1" dirty="0">
                <a:solidFill>
                  <a:srgbClr val="0000CC"/>
                </a:solidFill>
                <a:latin typeface="Times New Roman" pitchFamily="18" charset="0"/>
              </a:rPr>
              <a:t> </a:t>
            </a:r>
            <a:r>
              <a:rPr lang="en-US" sz="2000" b="1" i="1" dirty="0" err="1">
                <a:solidFill>
                  <a:srgbClr val="0000CC"/>
                </a:solidFill>
                <a:latin typeface="Times New Roman" pitchFamily="18" charset="0"/>
              </a:rPr>
              <a:t>dạng</a:t>
            </a:r>
            <a:r>
              <a:rPr lang="en-US" sz="2000" b="1" i="1" dirty="0">
                <a:solidFill>
                  <a:srgbClr val="0000CC"/>
                </a:solidFill>
                <a:latin typeface="Times New Roman" pitchFamily="18" charset="0"/>
              </a:rPr>
              <a:t> ax² + </a:t>
            </a:r>
            <a:r>
              <a:rPr lang="en-US" sz="2000" b="1" i="1" dirty="0" err="1">
                <a:solidFill>
                  <a:srgbClr val="0000CC"/>
                </a:solidFill>
                <a:latin typeface="Times New Roman" pitchFamily="18" charset="0"/>
              </a:rPr>
              <a:t>bx</a:t>
            </a:r>
            <a:r>
              <a:rPr lang="en-US" sz="2000" b="1" i="1" dirty="0">
                <a:solidFill>
                  <a:srgbClr val="0000CC"/>
                </a:solidFill>
                <a:latin typeface="Times New Roman" pitchFamily="18" charset="0"/>
              </a:rPr>
              <a:t> + c = 0 </a:t>
            </a:r>
          </a:p>
          <a:p>
            <a:pPr algn="l" eaLnBrk="1" hangingPunct="1"/>
            <a:r>
              <a:rPr lang="en-US" sz="2000" b="1" i="1" dirty="0" err="1">
                <a:solidFill>
                  <a:srgbClr val="0000CC"/>
                </a:solidFill>
                <a:latin typeface="Times New Roman" pitchFamily="18" charset="0"/>
              </a:rPr>
              <a:t>và</a:t>
            </a:r>
            <a:r>
              <a:rPr lang="en-US" sz="2000" b="1" i="1" dirty="0">
                <a:solidFill>
                  <a:srgbClr val="0000CC"/>
                </a:solidFill>
                <a:latin typeface="Times New Roman" pitchFamily="18" charset="0"/>
              </a:rPr>
              <a:t> </a:t>
            </a:r>
            <a:r>
              <a:rPr lang="en-US" sz="2000" b="1" i="1" dirty="0" err="1">
                <a:solidFill>
                  <a:srgbClr val="0000CC"/>
                </a:solidFill>
                <a:latin typeface="Times New Roman" pitchFamily="18" charset="0"/>
              </a:rPr>
              <a:t>chỉ</a:t>
            </a:r>
            <a:r>
              <a:rPr lang="en-US" sz="2000" b="1" i="1" dirty="0">
                <a:solidFill>
                  <a:srgbClr val="0000CC"/>
                </a:solidFill>
                <a:latin typeface="Times New Roman" pitchFamily="18" charset="0"/>
              </a:rPr>
              <a:t> </a:t>
            </a:r>
            <a:r>
              <a:rPr lang="en-US" sz="2000" b="1" i="1" dirty="0" err="1">
                <a:solidFill>
                  <a:srgbClr val="0000CC"/>
                </a:solidFill>
                <a:latin typeface="Times New Roman" pitchFamily="18" charset="0"/>
              </a:rPr>
              <a:t>rõ</a:t>
            </a:r>
            <a:r>
              <a:rPr lang="en-US" sz="2000" b="1" i="1" dirty="0">
                <a:solidFill>
                  <a:srgbClr val="0000CC"/>
                </a:solidFill>
                <a:latin typeface="Times New Roman" pitchFamily="18" charset="0"/>
              </a:rPr>
              <a:t> </a:t>
            </a:r>
            <a:r>
              <a:rPr lang="en-US" sz="2000" b="1" i="1" dirty="0" err="1">
                <a:solidFill>
                  <a:srgbClr val="0000CC"/>
                </a:solidFill>
                <a:latin typeface="Times New Roman" pitchFamily="18" charset="0"/>
              </a:rPr>
              <a:t>các</a:t>
            </a:r>
            <a:r>
              <a:rPr lang="en-US" sz="2000" b="1" i="1" dirty="0">
                <a:solidFill>
                  <a:srgbClr val="0000CC"/>
                </a:solidFill>
                <a:latin typeface="Times New Roman" pitchFamily="18" charset="0"/>
              </a:rPr>
              <a:t> </a:t>
            </a:r>
            <a:r>
              <a:rPr lang="en-US" sz="2000" b="1" i="1" dirty="0" err="1">
                <a:solidFill>
                  <a:srgbClr val="0000CC"/>
                </a:solidFill>
                <a:latin typeface="Times New Roman" pitchFamily="18" charset="0"/>
              </a:rPr>
              <a:t>hệ</a:t>
            </a:r>
            <a:r>
              <a:rPr lang="en-US" sz="2000" b="1" i="1" dirty="0">
                <a:solidFill>
                  <a:srgbClr val="0000CC"/>
                </a:solidFill>
                <a:latin typeface="Times New Roman" pitchFamily="18" charset="0"/>
              </a:rPr>
              <a:t> </a:t>
            </a:r>
            <a:r>
              <a:rPr lang="en-US" sz="2000" b="1" i="1" dirty="0" err="1">
                <a:solidFill>
                  <a:srgbClr val="0000CC"/>
                </a:solidFill>
                <a:latin typeface="Times New Roman" pitchFamily="18" charset="0"/>
              </a:rPr>
              <a:t>số</a:t>
            </a:r>
            <a:r>
              <a:rPr lang="en-US" sz="2000" b="1" i="1" dirty="0">
                <a:solidFill>
                  <a:srgbClr val="0000CC"/>
                </a:solidFill>
                <a:latin typeface="Times New Roman" pitchFamily="18" charset="0"/>
              </a:rPr>
              <a:t> a, b, c :</a:t>
            </a:r>
          </a:p>
        </p:txBody>
      </p:sp>
      <p:sp>
        <p:nvSpPr>
          <p:cNvPr id="21" name="Rectangle 78"/>
          <p:cNvSpPr>
            <a:spLocks noChangeArrowheads="1"/>
          </p:cNvSpPr>
          <p:nvPr/>
        </p:nvSpPr>
        <p:spPr bwMode="auto">
          <a:xfrm>
            <a:off x="304800" y="2281535"/>
            <a:ext cx="25859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buFont typeface="Symbol" pitchFamily="18" charset="2"/>
              <a:buChar char="Û"/>
            </a:pPr>
            <a:r>
              <a:rPr lang="en-US" sz="2400" dirty="0">
                <a:latin typeface="Times New Roman" pitchFamily="18" charset="0"/>
              </a:rPr>
              <a:t>  5x² + 3x - 4 = 0</a:t>
            </a:r>
            <a:endParaRPr lang="en-US" sz="2400" i="1" dirty="0">
              <a:latin typeface="Times New Roman" pitchFamily="18" charset="0"/>
            </a:endParaRPr>
          </a:p>
        </p:txBody>
      </p:sp>
      <p:sp>
        <p:nvSpPr>
          <p:cNvPr id="22" name="Rectangle 79"/>
          <p:cNvSpPr>
            <a:spLocks noChangeArrowheads="1"/>
          </p:cNvSpPr>
          <p:nvPr/>
        </p:nvSpPr>
        <p:spPr bwMode="auto">
          <a:xfrm>
            <a:off x="81910" y="2814935"/>
            <a:ext cx="33826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400" i="1" dirty="0" err="1">
                <a:latin typeface="Times New Roman" pitchFamily="18" charset="0"/>
              </a:rPr>
              <a:t>Có</a:t>
            </a:r>
            <a:r>
              <a:rPr lang="en-US" sz="2400" dirty="0">
                <a:latin typeface="Times New Roman" pitchFamily="18" charset="0"/>
              </a:rPr>
              <a:t>    </a:t>
            </a:r>
            <a:r>
              <a:rPr lang="en-US" sz="2400" i="1" dirty="0">
                <a:latin typeface="Times New Roman" pitchFamily="18" charset="0"/>
              </a:rPr>
              <a:t>a = 5, b = 3, c = – 4</a:t>
            </a:r>
          </a:p>
        </p:txBody>
      </p:sp>
      <p:graphicFrame>
        <p:nvGraphicFramePr>
          <p:cNvPr id="23" name="Object 86"/>
          <p:cNvGraphicFramePr>
            <a:graphicFrameLocks noGrp="1" noChangeAspect="1"/>
          </p:cNvGraphicFramePr>
          <p:nvPr>
            <p:ph sz="quarter" idx="4294967295"/>
            <p:extLst>
              <p:ext uri="{D42A27DB-BD31-4B8C-83A1-F6EECF244321}">
                <p14:modId xmlns:p14="http://schemas.microsoft.com/office/powerpoint/2010/main" val="2077108987"/>
              </p:ext>
            </p:extLst>
          </p:nvPr>
        </p:nvGraphicFramePr>
        <p:xfrm>
          <a:off x="1143000" y="5805487"/>
          <a:ext cx="2667000" cy="712788"/>
        </p:xfrm>
        <a:graphic>
          <a:graphicData uri="http://schemas.openxmlformats.org/presentationml/2006/ole">
            <mc:AlternateContent xmlns:mc="http://schemas.openxmlformats.org/markup-compatibility/2006">
              <mc:Choice xmlns:v="urn:schemas-microsoft-com:vml" Requires="v">
                <p:oleObj spid="_x0000_s136301" name="Equation" r:id="rId10" imgW="1473200" imgH="393700" progId="Equation.3">
                  <p:embed/>
                </p:oleObj>
              </mc:Choice>
              <mc:Fallback>
                <p:oleObj name="Equation" r:id="rId10" imgW="1473200" imgH="3937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5805487"/>
                        <a:ext cx="2667000"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 name="Rectangle 89"/>
          <p:cNvSpPr>
            <a:spLocks noChangeArrowheads="1"/>
          </p:cNvSpPr>
          <p:nvPr/>
        </p:nvSpPr>
        <p:spPr bwMode="auto">
          <a:xfrm>
            <a:off x="395167" y="5922962"/>
            <a:ext cx="48442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000" i="1" dirty="0" err="1">
                <a:latin typeface="Times New Roman" pitchFamily="18" charset="0"/>
              </a:rPr>
              <a:t>Có</a:t>
            </a:r>
            <a:endParaRPr lang="en-US" sz="2000" i="1" dirty="0">
              <a:latin typeface="Times New Roman" pitchFamily="18" charset="0"/>
            </a:endParaRPr>
          </a:p>
        </p:txBody>
      </p:sp>
      <p:graphicFrame>
        <p:nvGraphicFramePr>
          <p:cNvPr id="25" name="Object 44"/>
          <p:cNvGraphicFramePr>
            <a:graphicFrameLocks noChangeAspect="1"/>
          </p:cNvGraphicFramePr>
          <p:nvPr>
            <p:extLst>
              <p:ext uri="{D42A27DB-BD31-4B8C-83A1-F6EECF244321}">
                <p14:modId xmlns:p14="http://schemas.microsoft.com/office/powerpoint/2010/main" val="251575841"/>
              </p:ext>
            </p:extLst>
          </p:nvPr>
        </p:nvGraphicFramePr>
        <p:xfrm>
          <a:off x="3962400" y="1242950"/>
          <a:ext cx="3276600" cy="441325"/>
        </p:xfrm>
        <a:graphic>
          <a:graphicData uri="http://schemas.openxmlformats.org/presentationml/2006/ole">
            <mc:AlternateContent xmlns:mc="http://schemas.openxmlformats.org/markup-compatibility/2006">
              <mc:Choice xmlns:v="urn:schemas-microsoft-com:vml" Requires="v">
                <p:oleObj spid="_x0000_s136302" name="Equation" r:id="rId12" imgW="1562100" imgH="228600" progId="Equation.3">
                  <p:embed/>
                </p:oleObj>
              </mc:Choice>
              <mc:Fallback>
                <p:oleObj name="Equation" r:id="rId12" imgW="1562100" imgH="2286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62400" y="1242950"/>
                        <a:ext cx="3276600"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 name="Object 45"/>
          <p:cNvGraphicFramePr>
            <a:graphicFrameLocks noChangeAspect="1"/>
          </p:cNvGraphicFramePr>
          <p:nvPr>
            <p:extLst>
              <p:ext uri="{D42A27DB-BD31-4B8C-83A1-F6EECF244321}">
                <p14:modId xmlns:p14="http://schemas.microsoft.com/office/powerpoint/2010/main" val="3590319525"/>
              </p:ext>
            </p:extLst>
          </p:nvPr>
        </p:nvGraphicFramePr>
        <p:xfrm>
          <a:off x="3886200" y="1676400"/>
          <a:ext cx="3605886" cy="481975"/>
        </p:xfrm>
        <a:graphic>
          <a:graphicData uri="http://schemas.openxmlformats.org/presentationml/2006/ole">
            <mc:AlternateContent xmlns:mc="http://schemas.openxmlformats.org/markup-compatibility/2006">
              <mc:Choice xmlns:v="urn:schemas-microsoft-com:vml" Requires="v">
                <p:oleObj spid="_x0000_s136303" name="Equation" r:id="rId14" imgW="1854000" imgH="228600" progId="Equation.DSMT4">
                  <p:embed/>
                </p:oleObj>
              </mc:Choice>
              <mc:Fallback>
                <p:oleObj name="Equation" r:id="rId14" imgW="1854000" imgH="228600" progId="Equation.DSMT4">
                  <p:embed/>
                  <p:pic>
                    <p:nvPicPr>
                      <p:cNvPr id="0" name=""/>
                      <p:cNvPicPr>
                        <a:picLocks noChangeAspect="1" noChangeArrowheads="1"/>
                      </p:cNvPicPr>
                      <p:nvPr/>
                    </p:nvPicPr>
                    <p:blipFill>
                      <a:blip r:embed="rId15"/>
                      <a:srcRect/>
                      <a:stretch>
                        <a:fillRect/>
                      </a:stretch>
                    </p:blipFill>
                    <p:spPr bwMode="auto">
                      <a:xfrm>
                        <a:off x="3886200" y="1676400"/>
                        <a:ext cx="3605886" cy="481975"/>
                      </a:xfrm>
                      <a:prstGeom prst="rect">
                        <a:avLst/>
                      </a:prstGeom>
                      <a:noFill/>
                      <a:ln>
                        <a:noFill/>
                      </a:ln>
                      <a:effectLst/>
                    </p:spPr>
                  </p:pic>
                </p:oleObj>
              </mc:Fallback>
            </mc:AlternateContent>
          </a:graphicData>
        </a:graphic>
      </p:graphicFrame>
      <p:sp>
        <p:nvSpPr>
          <p:cNvPr id="27" name="Rectangle 46"/>
          <p:cNvSpPr>
            <a:spLocks noChangeArrowheads="1"/>
          </p:cNvSpPr>
          <p:nvPr/>
        </p:nvSpPr>
        <p:spPr bwMode="auto">
          <a:xfrm>
            <a:off x="3886200" y="4394497"/>
            <a:ext cx="4419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buFont typeface="Symbol" pitchFamily="18" charset="2"/>
              <a:buChar char="Û"/>
            </a:pPr>
            <a:r>
              <a:rPr lang="en-US" sz="2400" dirty="0">
                <a:latin typeface="Times New Roman" pitchFamily="18" charset="0"/>
              </a:rPr>
              <a:t>  2x² - 2(m - 1)x + m² = 0</a:t>
            </a:r>
          </a:p>
        </p:txBody>
      </p:sp>
      <p:sp>
        <p:nvSpPr>
          <p:cNvPr id="28" name="Rectangle 47"/>
          <p:cNvSpPr>
            <a:spLocks noChangeArrowheads="1"/>
          </p:cNvSpPr>
          <p:nvPr/>
        </p:nvSpPr>
        <p:spPr bwMode="auto">
          <a:xfrm>
            <a:off x="3903611" y="4988222"/>
            <a:ext cx="49023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buFont typeface="Symbol" pitchFamily="18" charset="2"/>
              <a:buNone/>
            </a:pPr>
            <a:r>
              <a:rPr lang="en-US" sz="2400" i="1" dirty="0" err="1">
                <a:latin typeface="Times New Roman" pitchFamily="18" charset="0"/>
              </a:rPr>
              <a:t>Có</a:t>
            </a:r>
            <a:r>
              <a:rPr lang="en-US" sz="2400" i="1" dirty="0">
                <a:latin typeface="Times New Roman" pitchFamily="18" charset="0"/>
              </a:rPr>
              <a:t>     a = 2 ,   b = </a:t>
            </a:r>
            <a:r>
              <a:rPr lang="en-US" sz="2400" dirty="0">
                <a:latin typeface="Times New Roman" pitchFamily="18" charset="0"/>
              </a:rPr>
              <a:t>- 2(m - 1)</a:t>
            </a:r>
            <a:r>
              <a:rPr lang="en-US" sz="2400" i="1" dirty="0">
                <a:latin typeface="Times New Roman" pitchFamily="18" charset="0"/>
              </a:rPr>
              <a:t> ,   c = </a:t>
            </a:r>
            <a:r>
              <a:rPr lang="en-US" sz="2400" dirty="0">
                <a:latin typeface="Times New Roman" pitchFamily="18" charset="0"/>
              </a:rPr>
              <a:t>m²</a:t>
            </a:r>
          </a:p>
        </p:txBody>
      </p:sp>
      <p:sp>
        <p:nvSpPr>
          <p:cNvPr id="29" name="Rectangle 43"/>
          <p:cNvSpPr>
            <a:spLocks noChangeArrowheads="1"/>
          </p:cNvSpPr>
          <p:nvPr/>
        </p:nvSpPr>
        <p:spPr bwMode="auto">
          <a:xfrm>
            <a:off x="3886200" y="3657600"/>
            <a:ext cx="5257801"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spcBef>
                <a:spcPct val="20000"/>
              </a:spcBef>
            </a:pPr>
            <a:r>
              <a:rPr lang="en-US" sz="2400" b="1" dirty="0">
                <a:latin typeface="Times New Roman" pitchFamily="18" charset="0"/>
              </a:rPr>
              <a:t>d/  2x² + m² = 2(m – 1)x  </a:t>
            </a:r>
            <a:r>
              <a:rPr lang="en-US" sz="1800" b="1" dirty="0">
                <a:latin typeface="Times New Roman" pitchFamily="18" charset="0"/>
              </a:rPr>
              <a:t>(</a:t>
            </a:r>
            <a:r>
              <a:rPr lang="en-US" sz="1800" b="1" i="1" dirty="0">
                <a:latin typeface="Times New Roman" pitchFamily="18" charset="0"/>
              </a:rPr>
              <a:t>m </a:t>
            </a:r>
            <a:r>
              <a:rPr lang="en-US" sz="1800" b="1" i="1" dirty="0" err="1">
                <a:latin typeface="Times New Roman" pitchFamily="18" charset="0"/>
              </a:rPr>
              <a:t>là</a:t>
            </a:r>
            <a:r>
              <a:rPr lang="en-US" sz="1800" b="1" i="1" dirty="0">
                <a:latin typeface="Times New Roman" pitchFamily="18" charset="0"/>
              </a:rPr>
              <a:t> </a:t>
            </a:r>
            <a:r>
              <a:rPr lang="en-US" sz="1800" b="1" i="1" dirty="0" err="1">
                <a:latin typeface="Times New Roman" pitchFamily="18" charset="0"/>
              </a:rPr>
              <a:t>một</a:t>
            </a:r>
            <a:r>
              <a:rPr lang="en-US" sz="1800" b="1" i="1" dirty="0">
                <a:latin typeface="Times New Roman" pitchFamily="18" charset="0"/>
              </a:rPr>
              <a:t> </a:t>
            </a:r>
            <a:r>
              <a:rPr lang="en-US" sz="1800" b="1" i="1" dirty="0" err="1">
                <a:latin typeface="Times New Roman" pitchFamily="18" charset="0"/>
              </a:rPr>
              <a:t>hằng</a:t>
            </a:r>
            <a:r>
              <a:rPr lang="en-US" sz="1800" b="1" i="1" dirty="0">
                <a:latin typeface="Times New Roman" pitchFamily="18" charset="0"/>
              </a:rPr>
              <a:t> </a:t>
            </a:r>
            <a:r>
              <a:rPr lang="en-US" sz="1800" b="1" i="1" dirty="0" err="1">
                <a:latin typeface="Times New Roman" pitchFamily="18" charset="0"/>
              </a:rPr>
              <a:t>số</a:t>
            </a:r>
            <a:r>
              <a:rPr lang="en-US" sz="1800" b="1" i="1" dirty="0">
                <a:latin typeface="Times New Roman" pitchFamily="18" charset="0"/>
              </a:rPr>
              <a:t>)</a:t>
            </a:r>
          </a:p>
        </p:txBody>
      </p:sp>
      <p:sp>
        <p:nvSpPr>
          <p:cNvPr id="30" name="Rectangle 89"/>
          <p:cNvSpPr>
            <a:spLocks noChangeArrowheads="1"/>
          </p:cNvSpPr>
          <p:nvPr/>
        </p:nvSpPr>
        <p:spPr bwMode="auto">
          <a:xfrm>
            <a:off x="3982539" y="2797605"/>
            <a:ext cx="48442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000" i="1" dirty="0" err="1">
                <a:latin typeface="Times New Roman" pitchFamily="18" charset="0"/>
              </a:rPr>
              <a:t>Có</a:t>
            </a:r>
            <a:endParaRPr lang="en-US" sz="2000" i="1" dirty="0">
              <a:latin typeface="Times New Roman" pitchFamily="18" charset="0"/>
            </a:endParaRPr>
          </a:p>
        </p:txBody>
      </p:sp>
      <p:graphicFrame>
        <p:nvGraphicFramePr>
          <p:cNvPr id="31" name="Object 45"/>
          <p:cNvGraphicFramePr>
            <a:graphicFrameLocks noChangeAspect="1"/>
          </p:cNvGraphicFramePr>
          <p:nvPr>
            <p:extLst>
              <p:ext uri="{D42A27DB-BD31-4B8C-83A1-F6EECF244321}">
                <p14:modId xmlns:p14="http://schemas.microsoft.com/office/powerpoint/2010/main" val="3812568344"/>
              </p:ext>
            </p:extLst>
          </p:nvPr>
        </p:nvGraphicFramePr>
        <p:xfrm>
          <a:off x="3886200" y="2133600"/>
          <a:ext cx="3900864" cy="502295"/>
        </p:xfrm>
        <a:graphic>
          <a:graphicData uri="http://schemas.openxmlformats.org/presentationml/2006/ole">
            <mc:AlternateContent xmlns:mc="http://schemas.openxmlformats.org/markup-compatibility/2006">
              <mc:Choice xmlns:v="urn:schemas-microsoft-com:vml" Requires="v">
                <p:oleObj spid="_x0000_s136304" name="Equation" r:id="rId16" imgW="2031840" imgH="241200" progId="Equation.DSMT4">
                  <p:embed/>
                </p:oleObj>
              </mc:Choice>
              <mc:Fallback>
                <p:oleObj name="Equation" r:id="rId16" imgW="2031840" imgH="241200" progId="Equation.DSMT4">
                  <p:embed/>
                  <p:pic>
                    <p:nvPicPr>
                      <p:cNvPr id="0" name=""/>
                      <p:cNvPicPr>
                        <a:picLocks noChangeAspect="1" noChangeArrowheads="1"/>
                      </p:cNvPicPr>
                      <p:nvPr/>
                    </p:nvPicPr>
                    <p:blipFill>
                      <a:blip r:embed="rId17"/>
                      <a:srcRect/>
                      <a:stretch>
                        <a:fillRect/>
                      </a:stretch>
                    </p:blipFill>
                    <p:spPr bwMode="auto">
                      <a:xfrm>
                        <a:off x="3886200" y="2133600"/>
                        <a:ext cx="3900864" cy="502295"/>
                      </a:xfrm>
                      <a:prstGeom prst="rect">
                        <a:avLst/>
                      </a:prstGeom>
                      <a:noFill/>
                      <a:ln>
                        <a:noFill/>
                      </a:ln>
                      <a:effectLst/>
                    </p:spPr>
                  </p:pic>
                </p:oleObj>
              </mc:Fallback>
            </mc:AlternateContent>
          </a:graphicData>
        </a:graphic>
      </p:graphicFrame>
      <p:graphicFrame>
        <p:nvGraphicFramePr>
          <p:cNvPr id="32" name="Object 45"/>
          <p:cNvGraphicFramePr>
            <a:graphicFrameLocks noChangeAspect="1"/>
          </p:cNvGraphicFramePr>
          <p:nvPr>
            <p:extLst>
              <p:ext uri="{D42A27DB-BD31-4B8C-83A1-F6EECF244321}">
                <p14:modId xmlns:p14="http://schemas.microsoft.com/office/powerpoint/2010/main" val="1589962152"/>
              </p:ext>
            </p:extLst>
          </p:nvPr>
        </p:nvGraphicFramePr>
        <p:xfrm>
          <a:off x="4724400" y="2743200"/>
          <a:ext cx="4142385" cy="451465"/>
        </p:xfrm>
        <a:graphic>
          <a:graphicData uri="http://schemas.openxmlformats.org/presentationml/2006/ole">
            <mc:AlternateContent xmlns:mc="http://schemas.openxmlformats.org/markup-compatibility/2006">
              <mc:Choice xmlns:v="urn:schemas-microsoft-com:vml" Requires="v">
                <p:oleObj spid="_x0000_s136305" name="Equation" r:id="rId18" imgW="2400120" imgH="241200" progId="Equation.DSMT4">
                  <p:embed/>
                </p:oleObj>
              </mc:Choice>
              <mc:Fallback>
                <p:oleObj name="Equation" r:id="rId18" imgW="2400120" imgH="241200" progId="Equation.DSMT4">
                  <p:embed/>
                  <p:pic>
                    <p:nvPicPr>
                      <p:cNvPr id="0" name=""/>
                      <p:cNvPicPr>
                        <a:picLocks noChangeAspect="1" noChangeArrowheads="1"/>
                      </p:cNvPicPr>
                      <p:nvPr/>
                    </p:nvPicPr>
                    <p:blipFill>
                      <a:blip r:embed="rId19"/>
                      <a:srcRect/>
                      <a:stretch>
                        <a:fillRect/>
                      </a:stretch>
                    </p:blipFill>
                    <p:spPr bwMode="auto">
                      <a:xfrm>
                        <a:off x="4724400" y="2743200"/>
                        <a:ext cx="4142385" cy="45146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1196260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500"/>
                                        <p:tgtEl>
                                          <p:spTgt spid="12"/>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20"/>
                                        </p:tgtEl>
                                        <p:attrNameLst>
                                          <p:attrName>style.visibility</p:attrName>
                                        </p:attrNameLst>
                                      </p:cBhvr>
                                      <p:to>
                                        <p:strVal val="visible"/>
                                      </p:to>
                                    </p:set>
                                    <p:anim calcmode="discrete" valueType="clr">
                                      <p:cBhvr override="childStyle">
                                        <p:cTn id="11"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20"/>
                                        </p:tgtEl>
                                        <p:attrNameLst>
                                          <p:attrName>fillcolor</p:attrName>
                                        </p:attrNameLst>
                                      </p:cBhvr>
                                      <p:tavLst>
                                        <p:tav tm="0">
                                          <p:val>
                                            <p:clrVal>
                                              <a:schemeClr val="accent2"/>
                                            </p:clrVal>
                                          </p:val>
                                        </p:tav>
                                        <p:tav tm="50000">
                                          <p:val>
                                            <p:clrVal>
                                              <a:schemeClr val="hlink"/>
                                            </p:clrVal>
                                          </p:val>
                                        </p:tav>
                                      </p:tavLst>
                                    </p:anim>
                                    <p:set>
                                      <p:cBhvr>
                                        <p:cTn id="13" dur="80"/>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strips(downRight)">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7" presetClass="entr" presetSubtype="0" fill="hold" grpId="0" nodeType="clickEffect">
                                  <p:stCondLst>
                                    <p:cond delay="0"/>
                                  </p:stCondLst>
                                  <p:iterate type="lt">
                                    <p:tmPct val="50000"/>
                                  </p:iterate>
                                  <p:childTnLst>
                                    <p:set>
                                      <p:cBhvr>
                                        <p:cTn id="22" dur="1" fill="hold">
                                          <p:stCondLst>
                                            <p:cond delay="0"/>
                                          </p:stCondLst>
                                        </p:cTn>
                                        <p:tgtEl>
                                          <p:spTgt spid="15"/>
                                        </p:tgtEl>
                                        <p:attrNameLst>
                                          <p:attrName>style.visibility</p:attrName>
                                        </p:attrNameLst>
                                      </p:cBhvr>
                                      <p:to>
                                        <p:strVal val="visible"/>
                                      </p:to>
                                    </p:set>
                                    <p:anim calcmode="discrete" valueType="clr">
                                      <p:cBhvr override="childStyle">
                                        <p:cTn id="23"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5"/>
                                        </p:tgtEl>
                                        <p:attrNameLst>
                                          <p:attrName>fillcolor</p:attrName>
                                        </p:attrNameLst>
                                      </p:cBhvr>
                                      <p:tavLst>
                                        <p:tav tm="0">
                                          <p:val>
                                            <p:clrVal>
                                              <a:schemeClr val="accent2"/>
                                            </p:clrVal>
                                          </p:val>
                                        </p:tav>
                                        <p:tav tm="50000">
                                          <p:val>
                                            <p:clrVal>
                                              <a:schemeClr val="hlink"/>
                                            </p:clrVal>
                                          </p:val>
                                        </p:tav>
                                      </p:tavLst>
                                    </p:anim>
                                    <p:set>
                                      <p:cBhvr>
                                        <p:cTn id="25" dur="80"/>
                                        <p:tgtEl>
                                          <p:spTgt spid="15"/>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checkerboard(across)">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22"/>
                                        </p:tgtEl>
                                        <p:attrNameLst>
                                          <p:attrName>style.visibility</p:attrName>
                                        </p:attrNameLst>
                                      </p:cBhvr>
                                      <p:to>
                                        <p:strVal val="visible"/>
                                      </p:to>
                                    </p:set>
                                    <p:anim calcmode="discrete" valueType="clr">
                                      <p:cBhvr override="childStyle">
                                        <p:cTn id="35"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22"/>
                                        </p:tgtEl>
                                        <p:attrNameLst>
                                          <p:attrName>fillcolor</p:attrName>
                                        </p:attrNameLst>
                                      </p:cBhvr>
                                      <p:tavLst>
                                        <p:tav tm="0">
                                          <p:val>
                                            <p:clrVal>
                                              <a:schemeClr val="accent2"/>
                                            </p:clrVal>
                                          </p:val>
                                        </p:tav>
                                        <p:tav tm="50000">
                                          <p:val>
                                            <p:clrVal>
                                              <a:schemeClr val="hlink"/>
                                            </p:clrVal>
                                          </p:val>
                                        </p:tav>
                                      </p:tavLst>
                                    </p:anim>
                                    <p:set>
                                      <p:cBhvr>
                                        <p:cTn id="37" dur="80"/>
                                        <p:tgtEl>
                                          <p:spTgt spid="22"/>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strips(downRigh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checkerboard(across)">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checkerboard(across)">
                                      <p:cBhvr>
                                        <p:cTn id="57" dur="500"/>
                                        <p:tgtEl>
                                          <p:spTgt spid="23"/>
                                        </p:tgtEl>
                                      </p:cBhvr>
                                    </p:animEffect>
                                  </p:childTnLst>
                                </p:cTn>
                              </p:par>
                              <p:par>
                                <p:cTn id="58" presetID="5" presetClass="entr" presetSubtype="1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checkerboard(across)">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18" presetClass="entr" presetSubtype="6" fill="hold"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strips(downRight)">
                                      <p:cBhvr>
                                        <p:cTn id="65" dur="500"/>
                                        <p:tgtEl>
                                          <p:spTgt spid="2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wipe(up)">
                                      <p:cBhvr>
                                        <p:cTn id="70" dur="500"/>
                                        <p:tgtEl>
                                          <p:spTgt spid="26"/>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nodeType="click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wipe(up)">
                                      <p:cBhvr>
                                        <p:cTn id="75" dur="500"/>
                                        <p:tgtEl>
                                          <p:spTgt spid="31"/>
                                        </p:tgtEl>
                                      </p:cBhvr>
                                    </p:animEffect>
                                  </p:childTnLst>
                                </p:cTn>
                              </p:par>
                            </p:childTnLst>
                          </p:cTn>
                        </p:par>
                      </p:childTnLst>
                    </p:cTn>
                  </p:par>
                  <p:par>
                    <p:cTn id="76" fill="hold">
                      <p:stCondLst>
                        <p:cond delay="indefinite"/>
                      </p:stCondLst>
                      <p:childTnLst>
                        <p:par>
                          <p:cTn id="77" fill="hold">
                            <p:stCondLst>
                              <p:cond delay="0"/>
                            </p:stCondLst>
                            <p:childTnLst>
                              <p:par>
                                <p:cTn id="78" presetID="5" presetClass="entr" presetSubtype="10" fill="hold" grpId="0" nodeType="click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checkerboard(across)">
                                      <p:cBhvr>
                                        <p:cTn id="80" dur="500"/>
                                        <p:tgtEl>
                                          <p:spTgt spid="30"/>
                                        </p:tgtEl>
                                      </p:cBhvr>
                                    </p:animEffect>
                                  </p:childTnLst>
                                </p:cTn>
                              </p:par>
                            </p:childTnLst>
                          </p:cTn>
                        </p:par>
                        <p:par>
                          <p:cTn id="81" fill="hold">
                            <p:stCondLst>
                              <p:cond delay="500"/>
                            </p:stCondLst>
                            <p:childTnLst>
                              <p:par>
                                <p:cTn id="82" presetID="22" presetClass="entr" presetSubtype="1" fill="hold"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wipe(up)">
                                      <p:cBhvr>
                                        <p:cTn id="84" dur="500"/>
                                        <p:tgtEl>
                                          <p:spTgt spid="32"/>
                                        </p:tgtEl>
                                      </p:cBhvr>
                                    </p:animEffect>
                                  </p:childTnLst>
                                </p:cTn>
                              </p:par>
                            </p:childTnLst>
                          </p:cTn>
                        </p:par>
                      </p:childTnLst>
                    </p:cTn>
                  </p:par>
                  <p:par>
                    <p:cTn id="85" fill="hold">
                      <p:stCondLst>
                        <p:cond delay="indefinite"/>
                      </p:stCondLst>
                      <p:childTnLst>
                        <p:par>
                          <p:cTn id="86" fill="hold">
                            <p:stCondLst>
                              <p:cond delay="0"/>
                            </p:stCondLst>
                            <p:childTnLst>
                              <p:par>
                                <p:cTn id="87" presetID="27" presetClass="entr" presetSubtype="0" fill="hold" grpId="0" nodeType="clickEffect">
                                  <p:stCondLst>
                                    <p:cond delay="0"/>
                                  </p:stCondLst>
                                  <p:iterate type="lt">
                                    <p:tmPct val="50000"/>
                                  </p:iterate>
                                  <p:childTnLst>
                                    <p:set>
                                      <p:cBhvr>
                                        <p:cTn id="88" dur="1" fill="hold">
                                          <p:stCondLst>
                                            <p:cond delay="0"/>
                                          </p:stCondLst>
                                        </p:cTn>
                                        <p:tgtEl>
                                          <p:spTgt spid="29"/>
                                        </p:tgtEl>
                                        <p:attrNameLst>
                                          <p:attrName>style.visibility</p:attrName>
                                        </p:attrNameLst>
                                      </p:cBhvr>
                                      <p:to>
                                        <p:strVal val="visible"/>
                                      </p:to>
                                    </p:set>
                                    <p:anim calcmode="discrete" valueType="clr">
                                      <p:cBhvr override="childStyle">
                                        <p:cTn id="89" dur="8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90" dur="80"/>
                                        <p:tgtEl>
                                          <p:spTgt spid="29"/>
                                        </p:tgtEl>
                                        <p:attrNameLst>
                                          <p:attrName>fillcolor</p:attrName>
                                        </p:attrNameLst>
                                      </p:cBhvr>
                                      <p:tavLst>
                                        <p:tav tm="0">
                                          <p:val>
                                            <p:clrVal>
                                              <a:schemeClr val="accent2"/>
                                            </p:clrVal>
                                          </p:val>
                                        </p:tav>
                                        <p:tav tm="50000">
                                          <p:val>
                                            <p:clrVal>
                                              <a:schemeClr val="hlink"/>
                                            </p:clrVal>
                                          </p:val>
                                        </p:tav>
                                      </p:tavLst>
                                    </p:anim>
                                    <p:set>
                                      <p:cBhvr>
                                        <p:cTn id="91" dur="80"/>
                                        <p:tgtEl>
                                          <p:spTgt spid="29"/>
                                        </p:tgtEl>
                                        <p:attrNameLst>
                                          <p:attrName>fill.type</p:attrName>
                                        </p:attrNameLst>
                                      </p:cBhvr>
                                      <p:to>
                                        <p:strVal val="solid"/>
                                      </p:to>
                                    </p:set>
                                  </p:childTnLst>
                                </p:cTn>
                              </p:par>
                            </p:childTnLst>
                          </p:cTn>
                        </p:par>
                      </p:childTnLst>
                    </p:cTn>
                  </p:par>
                  <p:par>
                    <p:cTn id="92" fill="hold">
                      <p:stCondLst>
                        <p:cond delay="indefinite"/>
                      </p:stCondLst>
                      <p:childTnLst>
                        <p:par>
                          <p:cTn id="93" fill="hold">
                            <p:stCondLst>
                              <p:cond delay="0"/>
                            </p:stCondLst>
                            <p:childTnLst>
                              <p:par>
                                <p:cTn id="94" presetID="18" presetClass="entr" presetSubtype="6" fill="hold" grpId="0" nodeType="click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strips(downRight)">
                                      <p:cBhvr>
                                        <p:cTn id="96" dur="500"/>
                                        <p:tgtEl>
                                          <p:spTgt spid="27"/>
                                        </p:tgtEl>
                                      </p:cBhvr>
                                    </p:animEffect>
                                  </p:childTnLst>
                                </p:cTn>
                              </p:par>
                            </p:childTnLst>
                          </p:cTn>
                        </p:par>
                      </p:childTnLst>
                    </p:cTn>
                  </p:par>
                  <p:par>
                    <p:cTn id="97" fill="hold">
                      <p:stCondLst>
                        <p:cond delay="indefinite"/>
                      </p:stCondLst>
                      <p:childTnLst>
                        <p:par>
                          <p:cTn id="98" fill="hold">
                            <p:stCondLst>
                              <p:cond delay="0"/>
                            </p:stCondLst>
                            <p:childTnLst>
                              <p:par>
                                <p:cTn id="99" presetID="27" presetClass="entr" presetSubtype="0" fill="hold" grpId="0" nodeType="clickEffect">
                                  <p:stCondLst>
                                    <p:cond delay="0"/>
                                  </p:stCondLst>
                                  <p:iterate type="lt">
                                    <p:tmPct val="50000"/>
                                  </p:iterate>
                                  <p:childTnLst>
                                    <p:set>
                                      <p:cBhvr>
                                        <p:cTn id="100" dur="1" fill="hold">
                                          <p:stCondLst>
                                            <p:cond delay="0"/>
                                          </p:stCondLst>
                                        </p:cTn>
                                        <p:tgtEl>
                                          <p:spTgt spid="28"/>
                                        </p:tgtEl>
                                        <p:attrNameLst>
                                          <p:attrName>style.visibility</p:attrName>
                                        </p:attrNameLst>
                                      </p:cBhvr>
                                      <p:to>
                                        <p:strVal val="visible"/>
                                      </p:to>
                                    </p:set>
                                    <p:anim calcmode="discrete" valueType="clr">
                                      <p:cBhvr override="childStyle">
                                        <p:cTn id="101" dur="80"/>
                                        <p:tgtEl>
                                          <p:spTgt spid="28"/>
                                        </p:tgtEl>
                                        <p:attrNameLst>
                                          <p:attrName>style.color</p:attrName>
                                        </p:attrNameLst>
                                      </p:cBhvr>
                                      <p:tavLst>
                                        <p:tav tm="0">
                                          <p:val>
                                            <p:clrVal>
                                              <a:schemeClr val="accent2"/>
                                            </p:clrVal>
                                          </p:val>
                                        </p:tav>
                                        <p:tav tm="50000">
                                          <p:val>
                                            <p:clrVal>
                                              <a:schemeClr val="hlink"/>
                                            </p:clrVal>
                                          </p:val>
                                        </p:tav>
                                      </p:tavLst>
                                    </p:anim>
                                    <p:anim calcmode="discrete" valueType="clr">
                                      <p:cBhvr>
                                        <p:cTn id="102" dur="80"/>
                                        <p:tgtEl>
                                          <p:spTgt spid="28"/>
                                        </p:tgtEl>
                                        <p:attrNameLst>
                                          <p:attrName>fillcolor</p:attrName>
                                        </p:attrNameLst>
                                      </p:cBhvr>
                                      <p:tavLst>
                                        <p:tav tm="0">
                                          <p:val>
                                            <p:clrVal>
                                              <a:schemeClr val="accent2"/>
                                            </p:clrVal>
                                          </p:val>
                                        </p:tav>
                                        <p:tav tm="50000">
                                          <p:val>
                                            <p:clrVal>
                                              <a:schemeClr val="hlink"/>
                                            </p:clrVal>
                                          </p:val>
                                        </p:tav>
                                      </p:tavLst>
                                    </p:anim>
                                    <p:set>
                                      <p:cBhvr>
                                        <p:cTn id="103" dur="80"/>
                                        <p:tgtEl>
                                          <p:spTgt spid="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5" grpId="0"/>
      <p:bldP spid="20" grpId="0" animBg="1"/>
      <p:bldP spid="21" grpId="0"/>
      <p:bldP spid="22" grpId="0"/>
      <p:bldP spid="24" grpId="0"/>
      <p:bldP spid="27" grpId="0"/>
      <p:bldP spid="28" grpId="0"/>
      <p:bldP spid="29"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9810" name="Group 82"/>
          <p:cNvGrpSpPr>
            <a:grpSpLocks/>
          </p:cNvGrpSpPr>
          <p:nvPr/>
        </p:nvGrpSpPr>
        <p:grpSpPr bwMode="auto">
          <a:xfrm>
            <a:off x="0" y="15876"/>
            <a:ext cx="1371600" cy="517526"/>
            <a:chOff x="179" y="96"/>
            <a:chExt cx="822" cy="326"/>
          </a:xfrm>
        </p:grpSpPr>
        <p:sp>
          <p:nvSpPr>
            <p:cNvPr id="329811" name="AutoShape 83"/>
            <p:cNvSpPr>
              <a:spLocks noChangeArrowheads="1"/>
            </p:cNvSpPr>
            <p:nvPr/>
          </p:nvSpPr>
          <p:spPr bwMode="ltGray">
            <a:xfrm>
              <a:off x="179" y="122"/>
              <a:ext cx="822" cy="300"/>
            </a:xfrm>
            <a:prstGeom prst="roundRect">
              <a:avLst>
                <a:gd name="adj" fmla="val 16667"/>
              </a:avLst>
            </a:prstGeom>
            <a:gradFill rotWithShape="1">
              <a:gsLst>
                <a:gs pos="0">
                  <a:schemeClr val="hlink"/>
                </a:gs>
                <a:gs pos="100000">
                  <a:schemeClr val="hlink">
                    <a:gamma/>
                    <a:shade val="78824"/>
                    <a:invGamma/>
                  </a:schemeClr>
                </a:gs>
              </a:gsLst>
              <a:path path="rect">
                <a:fillToRect l="100000" b="100000"/>
              </a:path>
            </a:gradFill>
            <a:ln w="38100" algn="ctr">
              <a:solidFill>
                <a:srgbClr val="F8F8F8">
                  <a:alpha val="70000"/>
                </a:srgbClr>
              </a:solidFill>
              <a:round/>
              <a:headEnd/>
              <a:tailEnd/>
            </a:ln>
            <a:effectLst/>
          </p:spPr>
          <p:txBody>
            <a:bodyPr wrap="none" anchor="ctr"/>
            <a:lstStyle/>
            <a:p>
              <a:endParaRPr lang="en-US" sz="2000"/>
            </a:p>
          </p:txBody>
        </p:sp>
        <p:sp>
          <p:nvSpPr>
            <p:cNvPr id="329812" name="Text Box 84"/>
            <p:cNvSpPr txBox="1">
              <a:spLocks noChangeArrowheads="1"/>
            </p:cNvSpPr>
            <p:nvPr/>
          </p:nvSpPr>
          <p:spPr bwMode="black">
            <a:xfrm>
              <a:off x="205" y="134"/>
              <a:ext cx="779" cy="252"/>
            </a:xfrm>
            <a:prstGeom prst="rect">
              <a:avLst/>
            </a:prstGeom>
            <a:noFill/>
            <a:ln w="9525" algn="ctr">
              <a:noFill/>
              <a:miter lim="800000"/>
              <a:headEnd/>
              <a:tailEnd/>
            </a:ln>
            <a:effectLst/>
          </p:spPr>
          <p:txBody>
            <a:bodyPr>
              <a:spAutoFit/>
            </a:bodyPr>
            <a:lstStyle/>
            <a:p>
              <a:pPr>
                <a:spcBef>
                  <a:spcPct val="50000"/>
                </a:spcBef>
              </a:pPr>
              <a:r>
                <a:rPr lang="en-US" sz="2000" b="1" u="sng" dirty="0" err="1">
                  <a:solidFill>
                    <a:schemeClr val="bg1"/>
                  </a:solidFill>
                  <a:latin typeface="Arial" pitchFamily="34" charset="0"/>
                </a:rPr>
                <a:t>Tiết</a:t>
              </a:r>
              <a:r>
                <a:rPr lang="en-US" sz="2000" b="1" u="sng" dirty="0">
                  <a:solidFill>
                    <a:schemeClr val="bg1"/>
                  </a:solidFill>
                  <a:latin typeface="Arial" pitchFamily="34" charset="0"/>
                </a:rPr>
                <a:t> 45:</a:t>
              </a:r>
              <a:r>
                <a:rPr lang="en-US" sz="2000" b="1" dirty="0">
                  <a:solidFill>
                    <a:schemeClr val="bg1"/>
                  </a:solidFill>
                  <a:latin typeface="Arial" pitchFamily="34" charset="0"/>
                </a:rPr>
                <a:t> </a:t>
              </a:r>
            </a:p>
          </p:txBody>
        </p:sp>
        <p:pic>
          <p:nvPicPr>
            <p:cNvPr id="329813" name="Picture 85" descr="1"/>
            <p:cNvPicPr>
              <a:picLocks noChangeAspect="1" noChangeArrowheads="1"/>
            </p:cNvPicPr>
            <p:nvPr/>
          </p:nvPicPr>
          <p:blipFill>
            <a:blip r:embed="rId3"/>
            <a:srcRect/>
            <a:stretch>
              <a:fillRect/>
            </a:stretch>
          </p:blipFill>
          <p:spPr bwMode="auto">
            <a:xfrm>
              <a:off x="204" y="96"/>
              <a:ext cx="769" cy="98"/>
            </a:xfrm>
            <a:prstGeom prst="rect">
              <a:avLst/>
            </a:prstGeom>
            <a:noFill/>
          </p:spPr>
        </p:pic>
      </p:grpSp>
      <p:sp>
        <p:nvSpPr>
          <p:cNvPr id="329814" name="AutoShape 86"/>
          <p:cNvSpPr>
            <a:spLocks noChangeArrowheads="1"/>
          </p:cNvSpPr>
          <p:nvPr/>
        </p:nvSpPr>
        <p:spPr bwMode="gray">
          <a:xfrm>
            <a:off x="1600200" y="28122"/>
            <a:ext cx="7239000" cy="476250"/>
          </a:xfrm>
          <a:prstGeom prst="roundRect">
            <a:avLst>
              <a:gd name="adj" fmla="val 50000"/>
            </a:avLst>
          </a:prstGeom>
          <a:gradFill rotWithShape="1">
            <a:gsLst>
              <a:gs pos="0">
                <a:srgbClr val="49ACE3"/>
              </a:gs>
              <a:gs pos="50000">
                <a:srgbClr val="49ACE3">
                  <a:gamma/>
                  <a:tint val="24314"/>
                  <a:invGamma/>
                </a:srgbClr>
              </a:gs>
              <a:gs pos="100000">
                <a:srgbClr val="49ACE3"/>
              </a:gs>
            </a:gsLst>
            <a:lin ang="0" scaled="1"/>
          </a:gradFill>
          <a:ln w="38100" algn="ctr">
            <a:solidFill>
              <a:srgbClr val="FFFFFF"/>
            </a:solidFill>
            <a:round/>
            <a:headEnd/>
            <a:tailEnd/>
          </a:ln>
          <a:effectLst>
            <a:outerShdw dist="63500" dir="3187806" algn="ctr" rotWithShape="0">
              <a:srgbClr val="B2B2B2"/>
            </a:outerShdw>
          </a:effectLst>
        </p:spPr>
        <p:txBody>
          <a:bodyPr wrap="none" anchor="ctr"/>
          <a:lstStyle/>
          <a:p>
            <a:pPr>
              <a:defRPr/>
            </a:pPr>
            <a:r>
              <a:rPr lang="en-US" sz="2400" b="1" dirty="0">
                <a:solidFill>
                  <a:srgbClr val="FF0000"/>
                </a:solidFill>
                <a:effectLst>
                  <a:outerShdw blurRad="38100" dist="38100" dir="2700000" algn="tl">
                    <a:srgbClr val="000000">
                      <a:alpha val="43137"/>
                    </a:srgbClr>
                  </a:outerShdw>
                </a:effectLst>
              </a:rPr>
              <a:t>PHƯƠNG TRÌNH BẬC HAI MỘT ẨN</a:t>
            </a:r>
          </a:p>
        </p:txBody>
      </p:sp>
      <p:sp>
        <p:nvSpPr>
          <p:cNvPr id="7" name="Text Box 37"/>
          <p:cNvSpPr txBox="1">
            <a:spLocks noChangeArrowheads="1"/>
          </p:cNvSpPr>
          <p:nvPr/>
        </p:nvSpPr>
        <p:spPr bwMode="auto">
          <a:xfrm>
            <a:off x="3810000" y="609600"/>
            <a:ext cx="1143000" cy="406400"/>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eaLnBrk="1" hangingPunct="1">
              <a:spcBef>
                <a:spcPct val="50000"/>
              </a:spcBef>
            </a:pPr>
            <a:r>
              <a:rPr lang="en-US" sz="2000" b="1" i="1">
                <a:solidFill>
                  <a:schemeClr val="bg1"/>
                </a:solidFill>
                <a:latin typeface="Times New Roman" pitchFamily="18" charset="0"/>
              </a:rPr>
              <a:t>Ví dụ 1</a:t>
            </a:r>
          </a:p>
        </p:txBody>
      </p:sp>
      <p:sp>
        <p:nvSpPr>
          <p:cNvPr id="8" name="Rectangle 38"/>
          <p:cNvSpPr>
            <a:spLocks noChangeArrowheads="1"/>
          </p:cNvSpPr>
          <p:nvPr/>
        </p:nvSpPr>
        <p:spPr bwMode="auto">
          <a:xfrm>
            <a:off x="4114800" y="1219200"/>
            <a:ext cx="52578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spcBef>
                <a:spcPct val="20000"/>
              </a:spcBef>
            </a:pPr>
            <a:r>
              <a:rPr lang="en-US" sz="2000" b="1" u="sng" dirty="0" err="1">
                <a:latin typeface="Times New Roman" pitchFamily="18" charset="0"/>
              </a:rPr>
              <a:t>Giải</a:t>
            </a:r>
            <a:r>
              <a:rPr lang="en-US" sz="2000" b="1" u="sng" dirty="0">
                <a:latin typeface="Times New Roman" pitchFamily="18" charset="0"/>
              </a:rPr>
              <a:t> :</a:t>
            </a:r>
            <a:r>
              <a:rPr lang="en-US" sz="2000" b="1" dirty="0">
                <a:latin typeface="Times New Roman" pitchFamily="18" charset="0"/>
              </a:rPr>
              <a:t> </a:t>
            </a:r>
            <a:r>
              <a:rPr lang="en-US" sz="2000" b="1" dirty="0">
                <a:solidFill>
                  <a:srgbClr val="0000CC"/>
                </a:solidFill>
                <a:latin typeface="Times New Roman" pitchFamily="18" charset="0"/>
              </a:rPr>
              <a:t>Ta </a:t>
            </a:r>
            <a:r>
              <a:rPr lang="en-US" sz="2000" b="1" dirty="0" err="1">
                <a:solidFill>
                  <a:srgbClr val="0000CC"/>
                </a:solidFill>
                <a:latin typeface="Times New Roman" pitchFamily="18" charset="0"/>
              </a:rPr>
              <a:t>có</a:t>
            </a:r>
            <a:r>
              <a:rPr lang="en-US" sz="2000" b="1" dirty="0">
                <a:solidFill>
                  <a:srgbClr val="0000CC"/>
                </a:solidFill>
                <a:latin typeface="Times New Roman" pitchFamily="18" charset="0"/>
              </a:rPr>
              <a:t>  3x² - 6x = 0 </a:t>
            </a:r>
          </a:p>
          <a:p>
            <a:pPr algn="just" eaLnBrk="1" hangingPunct="1">
              <a:spcBef>
                <a:spcPct val="20000"/>
              </a:spcBef>
            </a:pPr>
            <a:r>
              <a:rPr lang="en-US" sz="2000" b="1" dirty="0">
                <a:solidFill>
                  <a:srgbClr val="0000CC"/>
                </a:solidFill>
                <a:latin typeface="Times New Roman" pitchFamily="18" charset="0"/>
                <a:sym typeface="Symbol" pitchFamily="18" charset="2"/>
              </a:rPr>
              <a:t>	 3x(x - 2) = 0</a:t>
            </a:r>
          </a:p>
          <a:p>
            <a:pPr algn="just" eaLnBrk="1" hangingPunct="1">
              <a:spcBef>
                <a:spcPct val="20000"/>
              </a:spcBef>
            </a:pPr>
            <a:r>
              <a:rPr lang="en-US" sz="2000" b="1" dirty="0">
                <a:solidFill>
                  <a:srgbClr val="0000CC"/>
                </a:solidFill>
                <a:latin typeface="Times New Roman" pitchFamily="18" charset="0"/>
                <a:sym typeface="Symbol" pitchFamily="18" charset="2"/>
              </a:rPr>
              <a:t> 	 3x = 0 </a:t>
            </a:r>
            <a:r>
              <a:rPr lang="en-US" sz="2000" b="1" dirty="0" err="1">
                <a:solidFill>
                  <a:srgbClr val="0000CC"/>
                </a:solidFill>
                <a:latin typeface="Times New Roman" pitchFamily="18" charset="0"/>
                <a:sym typeface="Symbol" pitchFamily="18" charset="2"/>
              </a:rPr>
              <a:t>hoặc</a:t>
            </a:r>
            <a:r>
              <a:rPr lang="en-US" sz="2000" b="1" dirty="0">
                <a:solidFill>
                  <a:srgbClr val="0000CC"/>
                </a:solidFill>
                <a:latin typeface="Times New Roman" pitchFamily="18" charset="0"/>
                <a:sym typeface="Symbol" pitchFamily="18" charset="2"/>
              </a:rPr>
              <a:t> x - 2 = 0 </a:t>
            </a:r>
          </a:p>
          <a:p>
            <a:pPr algn="just" eaLnBrk="1" hangingPunct="1">
              <a:spcBef>
                <a:spcPct val="20000"/>
              </a:spcBef>
            </a:pPr>
            <a:r>
              <a:rPr lang="en-US" sz="2000" b="1" dirty="0">
                <a:solidFill>
                  <a:srgbClr val="0000CC"/>
                </a:solidFill>
                <a:latin typeface="Times New Roman" pitchFamily="18" charset="0"/>
                <a:sym typeface="Symbol" pitchFamily="18" charset="2"/>
              </a:rPr>
              <a:t>	 x = 0 </a:t>
            </a:r>
            <a:r>
              <a:rPr lang="en-US" sz="2000" b="1" dirty="0" err="1">
                <a:solidFill>
                  <a:srgbClr val="0000CC"/>
                </a:solidFill>
                <a:latin typeface="Times New Roman" pitchFamily="18" charset="0"/>
                <a:sym typeface="Symbol" pitchFamily="18" charset="2"/>
              </a:rPr>
              <a:t>hoặc</a:t>
            </a:r>
            <a:r>
              <a:rPr lang="en-US" sz="2000" b="1" dirty="0">
                <a:solidFill>
                  <a:srgbClr val="0000CC"/>
                </a:solidFill>
                <a:latin typeface="Times New Roman" pitchFamily="18" charset="0"/>
                <a:sym typeface="Symbol" pitchFamily="18" charset="2"/>
              </a:rPr>
              <a:t> x = 2</a:t>
            </a:r>
          </a:p>
          <a:p>
            <a:pPr algn="just" eaLnBrk="1" hangingPunct="1">
              <a:spcBef>
                <a:spcPct val="20000"/>
              </a:spcBef>
            </a:pPr>
            <a:r>
              <a:rPr lang="en-US" sz="2000" b="1" i="1" dirty="0" err="1">
                <a:solidFill>
                  <a:srgbClr val="0000CC"/>
                </a:solidFill>
                <a:latin typeface="Times New Roman" pitchFamily="18" charset="0"/>
                <a:sym typeface="Symbol" pitchFamily="18" charset="2"/>
              </a:rPr>
              <a:t>Vậy</a:t>
            </a:r>
            <a:r>
              <a:rPr lang="en-US" sz="2000" b="1" i="1" dirty="0">
                <a:solidFill>
                  <a:srgbClr val="0000CC"/>
                </a:solidFill>
                <a:latin typeface="Times New Roman" pitchFamily="18" charset="0"/>
                <a:sym typeface="Symbol" pitchFamily="18" charset="2"/>
              </a:rPr>
              <a:t> </a:t>
            </a:r>
            <a:r>
              <a:rPr lang="en-US" sz="2000" b="1" i="1" dirty="0" err="1">
                <a:solidFill>
                  <a:srgbClr val="0000CC"/>
                </a:solidFill>
                <a:latin typeface="Times New Roman" pitchFamily="18" charset="0"/>
                <a:sym typeface="Symbol" pitchFamily="18" charset="2"/>
              </a:rPr>
              <a:t>phương</a:t>
            </a:r>
            <a:r>
              <a:rPr lang="en-US" sz="2000" b="1" i="1" dirty="0">
                <a:solidFill>
                  <a:srgbClr val="0000CC"/>
                </a:solidFill>
                <a:latin typeface="Times New Roman" pitchFamily="18" charset="0"/>
                <a:sym typeface="Symbol" pitchFamily="18" charset="2"/>
              </a:rPr>
              <a:t> </a:t>
            </a:r>
            <a:r>
              <a:rPr lang="en-US" sz="2000" b="1" i="1" dirty="0" err="1">
                <a:solidFill>
                  <a:srgbClr val="0000CC"/>
                </a:solidFill>
                <a:latin typeface="Times New Roman" pitchFamily="18" charset="0"/>
                <a:sym typeface="Symbol" pitchFamily="18" charset="2"/>
              </a:rPr>
              <a:t>trình</a:t>
            </a:r>
            <a:r>
              <a:rPr lang="en-US" sz="2000" b="1" i="1" dirty="0">
                <a:solidFill>
                  <a:srgbClr val="0000CC"/>
                </a:solidFill>
                <a:latin typeface="Times New Roman" pitchFamily="18" charset="0"/>
                <a:sym typeface="Symbol" pitchFamily="18" charset="2"/>
              </a:rPr>
              <a:t> </a:t>
            </a:r>
            <a:r>
              <a:rPr lang="en-US" sz="2000" b="1" i="1" dirty="0" err="1">
                <a:solidFill>
                  <a:srgbClr val="0000CC"/>
                </a:solidFill>
                <a:latin typeface="Times New Roman" pitchFamily="18" charset="0"/>
                <a:sym typeface="Symbol" pitchFamily="18" charset="2"/>
              </a:rPr>
              <a:t>có</a:t>
            </a:r>
            <a:r>
              <a:rPr lang="en-US" sz="2000" b="1" i="1" dirty="0">
                <a:solidFill>
                  <a:srgbClr val="0000CC"/>
                </a:solidFill>
                <a:latin typeface="Times New Roman" pitchFamily="18" charset="0"/>
                <a:sym typeface="Symbol" pitchFamily="18" charset="2"/>
              </a:rPr>
              <a:t> </a:t>
            </a:r>
            <a:r>
              <a:rPr lang="en-US" sz="2000" b="1" i="1" dirty="0" err="1">
                <a:solidFill>
                  <a:srgbClr val="0000CC"/>
                </a:solidFill>
                <a:latin typeface="Times New Roman" pitchFamily="18" charset="0"/>
                <a:sym typeface="Symbol" pitchFamily="18" charset="2"/>
              </a:rPr>
              <a:t>hai</a:t>
            </a:r>
            <a:r>
              <a:rPr lang="en-US" sz="2000" b="1" i="1" dirty="0">
                <a:solidFill>
                  <a:srgbClr val="0000CC"/>
                </a:solidFill>
                <a:latin typeface="Times New Roman" pitchFamily="18" charset="0"/>
                <a:sym typeface="Symbol" pitchFamily="18" charset="2"/>
              </a:rPr>
              <a:t> </a:t>
            </a:r>
            <a:r>
              <a:rPr lang="en-US" sz="2000" b="1" i="1" dirty="0" err="1">
                <a:solidFill>
                  <a:srgbClr val="0000CC"/>
                </a:solidFill>
                <a:latin typeface="Times New Roman" pitchFamily="18" charset="0"/>
                <a:sym typeface="Symbol" pitchFamily="18" charset="2"/>
              </a:rPr>
              <a:t>nghiệm</a:t>
            </a:r>
            <a:r>
              <a:rPr lang="en-US" sz="2000" b="1" i="1" dirty="0">
                <a:solidFill>
                  <a:srgbClr val="0000CC"/>
                </a:solidFill>
                <a:latin typeface="Times New Roman" pitchFamily="18" charset="0"/>
                <a:sym typeface="Symbol" pitchFamily="18" charset="2"/>
              </a:rPr>
              <a:t>: </a:t>
            </a:r>
            <a:r>
              <a:rPr lang="en-US" sz="2000" b="1" dirty="0">
                <a:solidFill>
                  <a:srgbClr val="0000CC"/>
                </a:solidFill>
                <a:latin typeface="Times New Roman" pitchFamily="18" charset="0"/>
                <a:sym typeface="Symbol" pitchFamily="18" charset="2"/>
              </a:rPr>
              <a:t>x</a:t>
            </a:r>
            <a:r>
              <a:rPr lang="en-US" sz="2000" b="1" i="1" baseline="-25000" dirty="0">
                <a:solidFill>
                  <a:srgbClr val="0000CC"/>
                </a:solidFill>
                <a:latin typeface="Times New Roman" pitchFamily="18" charset="0"/>
                <a:sym typeface="Symbol" pitchFamily="18" charset="2"/>
              </a:rPr>
              <a:t>1</a:t>
            </a:r>
            <a:r>
              <a:rPr lang="en-US" sz="2000" b="1" i="1" dirty="0">
                <a:solidFill>
                  <a:srgbClr val="0000CC"/>
                </a:solidFill>
                <a:latin typeface="Times New Roman" pitchFamily="18" charset="0"/>
                <a:sym typeface="Symbol" pitchFamily="18" charset="2"/>
              </a:rPr>
              <a:t> = 0, </a:t>
            </a:r>
            <a:r>
              <a:rPr lang="en-US" sz="2000" b="1" dirty="0">
                <a:solidFill>
                  <a:srgbClr val="0000CC"/>
                </a:solidFill>
                <a:latin typeface="Times New Roman" pitchFamily="18" charset="0"/>
                <a:sym typeface="Symbol" pitchFamily="18" charset="2"/>
              </a:rPr>
              <a:t>x</a:t>
            </a:r>
            <a:r>
              <a:rPr lang="en-US" sz="2000" b="1" i="1" baseline="-25000" dirty="0">
                <a:solidFill>
                  <a:srgbClr val="0000CC"/>
                </a:solidFill>
                <a:latin typeface="Times New Roman" pitchFamily="18" charset="0"/>
                <a:sym typeface="Symbol" pitchFamily="18" charset="2"/>
              </a:rPr>
              <a:t>2</a:t>
            </a:r>
            <a:r>
              <a:rPr lang="en-US" sz="2000" b="1" i="1" dirty="0">
                <a:solidFill>
                  <a:srgbClr val="0000CC"/>
                </a:solidFill>
                <a:latin typeface="Times New Roman" pitchFamily="18" charset="0"/>
                <a:sym typeface="Symbol" pitchFamily="18" charset="2"/>
              </a:rPr>
              <a:t> = 2</a:t>
            </a:r>
          </a:p>
        </p:txBody>
      </p:sp>
      <p:sp>
        <p:nvSpPr>
          <p:cNvPr id="9" name="Text Box 39"/>
          <p:cNvSpPr txBox="1">
            <a:spLocks noChangeArrowheads="1"/>
          </p:cNvSpPr>
          <p:nvPr/>
        </p:nvSpPr>
        <p:spPr bwMode="auto">
          <a:xfrm>
            <a:off x="4114800" y="3175000"/>
            <a:ext cx="457200" cy="406400"/>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eaLnBrk="1" hangingPunct="1">
              <a:spcBef>
                <a:spcPct val="50000"/>
              </a:spcBef>
            </a:pPr>
            <a:r>
              <a:rPr lang="en-US" sz="2000" b="1">
                <a:solidFill>
                  <a:schemeClr val="bg1"/>
                </a:solidFill>
                <a:latin typeface="Times New Roman" pitchFamily="18" charset="0"/>
              </a:rPr>
              <a:t>?2</a:t>
            </a:r>
          </a:p>
        </p:txBody>
      </p:sp>
      <p:sp>
        <p:nvSpPr>
          <p:cNvPr id="10" name="Rectangle 40"/>
          <p:cNvSpPr>
            <a:spLocks noChangeArrowheads="1"/>
          </p:cNvSpPr>
          <p:nvPr/>
        </p:nvSpPr>
        <p:spPr bwMode="auto">
          <a:xfrm>
            <a:off x="4648200" y="3124200"/>
            <a:ext cx="3886200" cy="457200"/>
          </a:xfrm>
          <a:prstGeom prst="rect">
            <a:avLst/>
          </a:prstGeom>
          <a:solidFill>
            <a:schemeClr val="accent6">
              <a:lumMod val="20000"/>
              <a:lumOff val="80000"/>
            </a:schemeClr>
          </a:solidFill>
          <a:ln>
            <a:noFill/>
          </a:ln>
          <a:effectLst/>
        </p:spPr>
        <p:txBody>
          <a:bodyPr/>
          <a:lstStyle/>
          <a:p>
            <a:pPr algn="just" eaLnBrk="1" hangingPunct="1">
              <a:lnSpc>
                <a:spcPct val="140000"/>
              </a:lnSpc>
              <a:spcBef>
                <a:spcPct val="20000"/>
              </a:spcBef>
            </a:pPr>
            <a:r>
              <a:rPr lang="en-US" sz="2000" b="1" dirty="0">
                <a:latin typeface="Times New Roman" pitchFamily="18" charset="0"/>
              </a:rPr>
              <a:t> </a:t>
            </a:r>
            <a:r>
              <a:rPr lang="en-US" sz="2000" b="1" dirty="0" err="1"/>
              <a:t>Giải</a:t>
            </a:r>
            <a:r>
              <a:rPr lang="en-US" sz="2000" b="1" dirty="0"/>
              <a:t> </a:t>
            </a:r>
            <a:r>
              <a:rPr lang="en-US" sz="2000" b="1" dirty="0" err="1"/>
              <a:t>phương</a:t>
            </a:r>
            <a:r>
              <a:rPr lang="en-US" sz="2000" b="1" dirty="0"/>
              <a:t> </a:t>
            </a:r>
            <a:r>
              <a:rPr lang="en-US" sz="2000" b="1" dirty="0" err="1"/>
              <a:t>trình</a:t>
            </a:r>
            <a:r>
              <a:rPr lang="en-US" sz="2000" b="1" dirty="0"/>
              <a:t>  </a:t>
            </a:r>
            <a:r>
              <a:rPr lang="en-US" sz="2000" b="1" dirty="0">
                <a:latin typeface="Times New Roman" pitchFamily="18" charset="0"/>
              </a:rPr>
              <a:t>2x² + 5x = 0       </a:t>
            </a:r>
          </a:p>
        </p:txBody>
      </p:sp>
      <p:sp>
        <p:nvSpPr>
          <p:cNvPr id="11" name="Rectangle 46"/>
          <p:cNvSpPr>
            <a:spLocks noChangeArrowheads="1"/>
          </p:cNvSpPr>
          <p:nvPr/>
        </p:nvSpPr>
        <p:spPr bwMode="auto">
          <a:xfrm>
            <a:off x="5181600" y="609600"/>
            <a:ext cx="3657600" cy="381000"/>
          </a:xfrm>
          <a:prstGeom prst="rect">
            <a:avLst/>
          </a:prstGeom>
          <a:solidFill>
            <a:schemeClr val="accent6">
              <a:lumMod val="20000"/>
              <a:lumOff val="80000"/>
            </a:schemeClr>
          </a:solidFill>
          <a:ln>
            <a:noFill/>
          </a:ln>
          <a:effectLst/>
        </p:spPr>
        <p:txBody>
          <a:bodyPr/>
          <a:lstStyle/>
          <a:p>
            <a:pPr algn="just" eaLnBrk="1" hangingPunct="1">
              <a:lnSpc>
                <a:spcPct val="140000"/>
              </a:lnSpc>
              <a:spcBef>
                <a:spcPct val="20000"/>
              </a:spcBef>
            </a:pPr>
            <a:r>
              <a:rPr lang="en-US" sz="2000" b="1" dirty="0" err="1">
                <a:latin typeface="Times New Roman" pitchFamily="18" charset="0"/>
              </a:rPr>
              <a:t>Giải</a:t>
            </a:r>
            <a:r>
              <a:rPr lang="en-US" sz="2000" b="1" dirty="0">
                <a:latin typeface="Times New Roman" pitchFamily="18" charset="0"/>
              </a:rPr>
              <a:t> </a:t>
            </a:r>
            <a:r>
              <a:rPr lang="en-US" sz="2000" b="1" dirty="0" err="1">
                <a:latin typeface="Times New Roman" pitchFamily="18" charset="0"/>
              </a:rPr>
              <a:t>phương</a:t>
            </a:r>
            <a:r>
              <a:rPr lang="en-US" sz="2000" b="1" dirty="0">
                <a:latin typeface="Times New Roman" pitchFamily="18" charset="0"/>
              </a:rPr>
              <a:t> </a:t>
            </a:r>
            <a:r>
              <a:rPr lang="en-US" sz="2000" b="1" dirty="0" err="1">
                <a:latin typeface="Times New Roman" pitchFamily="18" charset="0"/>
              </a:rPr>
              <a:t>trình</a:t>
            </a:r>
            <a:r>
              <a:rPr lang="en-US" sz="2000" b="1" dirty="0">
                <a:latin typeface="Times New Roman" pitchFamily="18" charset="0"/>
              </a:rPr>
              <a:t>    3x² - 6x = 0</a:t>
            </a:r>
            <a:endParaRPr lang="en-US" sz="2000" i="1" dirty="0">
              <a:latin typeface="Times New Roman" pitchFamily="18" charset="0"/>
            </a:endParaRPr>
          </a:p>
        </p:txBody>
      </p:sp>
      <p:sp>
        <p:nvSpPr>
          <p:cNvPr id="12" name="Rectangle 56"/>
          <p:cNvSpPr>
            <a:spLocks noChangeArrowheads="1"/>
          </p:cNvSpPr>
          <p:nvPr/>
        </p:nvSpPr>
        <p:spPr bwMode="auto">
          <a:xfrm>
            <a:off x="33561" y="2286000"/>
            <a:ext cx="3700239" cy="1015663"/>
          </a:xfrm>
          <a:prstGeom prst="rect">
            <a:avLst/>
          </a:prstGeom>
          <a:solidFill>
            <a:schemeClr val="accent6">
              <a:lumMod val="20000"/>
              <a:lumOff val="80000"/>
            </a:schemeClr>
          </a:solidFill>
          <a:ln>
            <a:noFill/>
          </a:ln>
          <a:effectLst/>
        </p:spPr>
        <p:txBody>
          <a:bodyPr wrap="square">
            <a:spAutoFit/>
          </a:bodyPr>
          <a:lstStyle/>
          <a:p>
            <a:pPr algn="l" eaLnBrk="1" hangingPunct="1"/>
            <a:r>
              <a:rPr lang="en-US" sz="2000" b="1" dirty="0">
                <a:solidFill>
                  <a:srgbClr val="0000FF"/>
                </a:solidFill>
                <a:latin typeface="Times New Roman" pitchFamily="18" charset="0"/>
              </a:rPr>
              <a:t>*</a:t>
            </a:r>
            <a:r>
              <a:rPr lang="en-US" sz="2000" b="1" dirty="0" err="1">
                <a:solidFill>
                  <a:srgbClr val="0000FF"/>
                </a:solidFill>
                <a:latin typeface="Times New Roman" pitchFamily="18" charset="0"/>
              </a:rPr>
              <a:t>Phương</a:t>
            </a:r>
            <a:r>
              <a:rPr lang="en-US" sz="2000" b="1" dirty="0">
                <a:solidFill>
                  <a:srgbClr val="0000FF"/>
                </a:solidFill>
                <a:latin typeface="Times New Roman" pitchFamily="18" charset="0"/>
              </a:rPr>
              <a:t> </a:t>
            </a:r>
            <a:r>
              <a:rPr lang="en-US" sz="2000" b="1" dirty="0" err="1">
                <a:solidFill>
                  <a:srgbClr val="0000FF"/>
                </a:solidFill>
                <a:latin typeface="Times New Roman" pitchFamily="18" charset="0"/>
              </a:rPr>
              <a:t>trình</a:t>
            </a:r>
            <a:r>
              <a:rPr lang="en-US" sz="2000" b="1" dirty="0">
                <a:solidFill>
                  <a:srgbClr val="0000FF"/>
                </a:solidFill>
                <a:latin typeface="Times New Roman" pitchFamily="18" charset="0"/>
              </a:rPr>
              <a:t> </a:t>
            </a:r>
            <a:r>
              <a:rPr lang="en-US" sz="2000" b="1" dirty="0" err="1">
                <a:solidFill>
                  <a:srgbClr val="0000FF"/>
                </a:solidFill>
                <a:latin typeface="Times New Roman" pitchFamily="18" charset="0"/>
              </a:rPr>
              <a:t>bậc</a:t>
            </a:r>
            <a:r>
              <a:rPr lang="en-US" sz="2000" b="1" dirty="0">
                <a:solidFill>
                  <a:srgbClr val="0000FF"/>
                </a:solidFill>
                <a:latin typeface="Times New Roman" pitchFamily="18" charset="0"/>
              </a:rPr>
              <a:t> </a:t>
            </a:r>
            <a:r>
              <a:rPr lang="en-US" sz="2000" b="1" dirty="0" err="1">
                <a:solidFill>
                  <a:srgbClr val="0000FF"/>
                </a:solidFill>
                <a:latin typeface="Times New Roman" pitchFamily="18" charset="0"/>
              </a:rPr>
              <a:t>hai</a:t>
            </a:r>
            <a:r>
              <a:rPr lang="en-US" sz="2000" b="1" dirty="0">
                <a:solidFill>
                  <a:srgbClr val="0000FF"/>
                </a:solidFill>
                <a:latin typeface="Times New Roman" pitchFamily="18" charset="0"/>
              </a:rPr>
              <a:t> </a:t>
            </a:r>
            <a:r>
              <a:rPr lang="en-US" sz="2000" b="1" dirty="0" err="1">
                <a:solidFill>
                  <a:srgbClr val="0000FF"/>
                </a:solidFill>
                <a:latin typeface="Times New Roman" pitchFamily="18" charset="0"/>
              </a:rPr>
              <a:t>khuyết</a:t>
            </a:r>
            <a:r>
              <a:rPr lang="en-US" sz="2000" b="1" dirty="0">
                <a:solidFill>
                  <a:srgbClr val="0000FF"/>
                </a:solidFill>
                <a:latin typeface="Times New Roman" pitchFamily="18" charset="0"/>
              </a:rPr>
              <a:t> c</a:t>
            </a:r>
          </a:p>
          <a:p>
            <a:pPr eaLnBrk="1" hangingPunct="1"/>
            <a:r>
              <a:rPr lang="en-US" sz="2000" b="1" i="1" dirty="0">
                <a:solidFill>
                  <a:srgbClr val="0000FF"/>
                </a:solidFill>
              </a:rPr>
              <a:t>(</a:t>
            </a:r>
            <a:r>
              <a:rPr lang="en-US" sz="2000" b="1" i="1" dirty="0" err="1">
                <a:solidFill>
                  <a:srgbClr val="0000FF"/>
                </a:solidFill>
              </a:rPr>
              <a:t>hệ</a:t>
            </a:r>
            <a:r>
              <a:rPr lang="en-US" sz="2000" b="1" i="1" dirty="0">
                <a:solidFill>
                  <a:srgbClr val="0000FF"/>
                </a:solidFill>
              </a:rPr>
              <a:t> </a:t>
            </a:r>
            <a:r>
              <a:rPr lang="en-US" sz="2000" b="1" i="1" dirty="0" err="1">
                <a:solidFill>
                  <a:srgbClr val="0000FF"/>
                </a:solidFill>
              </a:rPr>
              <a:t>số</a:t>
            </a:r>
            <a:r>
              <a:rPr lang="en-US" sz="2000" b="1" i="1" dirty="0">
                <a:solidFill>
                  <a:srgbClr val="0000FF"/>
                </a:solidFill>
              </a:rPr>
              <a:t> c = 0)</a:t>
            </a:r>
          </a:p>
          <a:p>
            <a:pPr algn="l" eaLnBrk="1" hangingPunct="1"/>
            <a:r>
              <a:rPr lang="en-US" sz="2000" b="1" dirty="0">
                <a:solidFill>
                  <a:srgbClr val="0000FF"/>
                </a:solidFill>
                <a:latin typeface="Times New Roman" pitchFamily="18" charset="0"/>
              </a:rPr>
              <a:t>       ax² + </a:t>
            </a:r>
            <a:r>
              <a:rPr lang="en-US" sz="2000" b="1" dirty="0" err="1">
                <a:solidFill>
                  <a:srgbClr val="0000FF"/>
                </a:solidFill>
                <a:latin typeface="Times New Roman" pitchFamily="18" charset="0"/>
              </a:rPr>
              <a:t>bx</a:t>
            </a:r>
            <a:r>
              <a:rPr lang="en-US" sz="2000" b="1" dirty="0">
                <a:solidFill>
                  <a:srgbClr val="0000FF"/>
                </a:solidFill>
                <a:latin typeface="Times New Roman" pitchFamily="18" charset="0"/>
              </a:rPr>
              <a:t> = 0 (a ≠ 0) </a:t>
            </a:r>
            <a:endParaRPr lang="en-US" sz="2000" b="1" i="1" dirty="0">
              <a:solidFill>
                <a:srgbClr val="0000FF"/>
              </a:solidFill>
              <a:latin typeface="Times New Roman" pitchFamily="18" charset="0"/>
              <a:sym typeface="Symbol" pitchFamily="18" charset="2"/>
            </a:endParaRPr>
          </a:p>
        </p:txBody>
      </p:sp>
      <p:graphicFrame>
        <p:nvGraphicFramePr>
          <p:cNvPr id="13" name="Object 79"/>
          <p:cNvGraphicFramePr>
            <a:graphicFrameLocks noChangeAspect="1"/>
          </p:cNvGraphicFramePr>
          <p:nvPr/>
        </p:nvGraphicFramePr>
        <p:xfrm>
          <a:off x="2419350" y="2584450"/>
          <a:ext cx="114300" cy="215900"/>
        </p:xfrm>
        <a:graphic>
          <a:graphicData uri="http://schemas.openxmlformats.org/presentationml/2006/ole">
            <mc:AlternateContent xmlns:mc="http://schemas.openxmlformats.org/markup-compatibility/2006">
              <mc:Choice xmlns:v="urn:schemas-microsoft-com:vml" Requires="v">
                <p:oleObj spid="_x0000_s129173" name="Equation" r:id="rId4" imgW="114151" imgH="215619" progId="Equation.3">
                  <p:embed/>
                </p:oleObj>
              </mc:Choice>
              <mc:Fallback>
                <p:oleObj name="Equation" r:id="rId4" imgW="114151" imgH="21561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9350" y="25844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Text Box 80"/>
          <p:cNvSpPr txBox="1">
            <a:spLocks noChangeArrowheads="1"/>
          </p:cNvSpPr>
          <p:nvPr/>
        </p:nvSpPr>
        <p:spPr bwMode="auto">
          <a:xfrm>
            <a:off x="0" y="1402896"/>
            <a:ext cx="3352800" cy="861774"/>
          </a:xfrm>
          <a:prstGeom prst="rect">
            <a:avLst/>
          </a:prstGeom>
          <a:noFill/>
          <a:ln>
            <a:noFill/>
          </a:ln>
          <a:effectLst/>
          <a:extLst>
            <a:ext uri="{909E8E84-426E-40DD-AFC4-6F175D3DCCD1}">
              <a14:hiddenFill xmlns:a14="http://schemas.microsoft.com/office/drawing/2010/main">
                <a:gradFill rotWithShape="1">
                  <a:gsLst>
                    <a:gs pos="0">
                      <a:srgbClr val="007676"/>
                    </a:gs>
                    <a:gs pos="50000">
                      <a:srgbClr val="00FFFF"/>
                    </a:gs>
                    <a:gs pos="100000">
                      <a:srgbClr val="007676"/>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l" eaLnBrk="1" hangingPunct="1">
              <a:spcBef>
                <a:spcPct val="50000"/>
              </a:spcBef>
            </a:pPr>
            <a:r>
              <a:rPr lang="en-US" sz="2000" b="1" u="sng" dirty="0">
                <a:solidFill>
                  <a:srgbClr val="FF0000"/>
                </a:solidFill>
                <a:latin typeface="Times New Roman" pitchFamily="18" charset="0"/>
              </a:rPr>
              <a:t>3. </a:t>
            </a:r>
            <a:r>
              <a:rPr lang="en-US" sz="2000" b="1" u="sng" dirty="0" err="1">
                <a:solidFill>
                  <a:srgbClr val="FF0000"/>
                </a:solidFill>
                <a:latin typeface="Times New Roman" pitchFamily="18" charset="0"/>
              </a:rPr>
              <a:t>Một</a:t>
            </a:r>
            <a:r>
              <a:rPr lang="en-US" sz="2000" b="1" u="sng" dirty="0">
                <a:solidFill>
                  <a:srgbClr val="FF0000"/>
                </a:solidFill>
                <a:latin typeface="Times New Roman" pitchFamily="18" charset="0"/>
              </a:rPr>
              <a:t> </a:t>
            </a:r>
            <a:r>
              <a:rPr lang="en-US" sz="2000" b="1" u="sng" dirty="0" err="1">
                <a:solidFill>
                  <a:srgbClr val="FF0000"/>
                </a:solidFill>
                <a:latin typeface="Times New Roman" pitchFamily="18" charset="0"/>
              </a:rPr>
              <a:t>số</a:t>
            </a:r>
            <a:r>
              <a:rPr lang="en-US" sz="2000" b="1" u="sng" dirty="0">
                <a:solidFill>
                  <a:srgbClr val="FF0000"/>
                </a:solidFill>
                <a:latin typeface="Times New Roman" pitchFamily="18" charset="0"/>
              </a:rPr>
              <a:t> </a:t>
            </a:r>
            <a:r>
              <a:rPr lang="en-US" sz="2000" b="1" u="sng" dirty="0" err="1">
                <a:solidFill>
                  <a:srgbClr val="FF0000"/>
                </a:solidFill>
                <a:latin typeface="Times New Roman" pitchFamily="18" charset="0"/>
              </a:rPr>
              <a:t>ví</a:t>
            </a:r>
            <a:r>
              <a:rPr lang="en-US" sz="2000" b="1" u="sng" dirty="0">
                <a:solidFill>
                  <a:srgbClr val="FF0000"/>
                </a:solidFill>
                <a:latin typeface="Times New Roman" pitchFamily="18" charset="0"/>
              </a:rPr>
              <a:t> </a:t>
            </a:r>
            <a:r>
              <a:rPr lang="en-US" sz="2000" b="1" u="sng" dirty="0" err="1">
                <a:solidFill>
                  <a:srgbClr val="FF0000"/>
                </a:solidFill>
                <a:latin typeface="Times New Roman" pitchFamily="18" charset="0"/>
              </a:rPr>
              <a:t>dụ</a:t>
            </a:r>
            <a:r>
              <a:rPr lang="en-US" sz="2000" b="1" u="sng" dirty="0">
                <a:solidFill>
                  <a:srgbClr val="FF0000"/>
                </a:solidFill>
                <a:latin typeface="Times New Roman" pitchFamily="18" charset="0"/>
              </a:rPr>
              <a:t> </a:t>
            </a:r>
            <a:r>
              <a:rPr lang="en-US" sz="2000" b="1" u="sng" dirty="0" err="1">
                <a:solidFill>
                  <a:srgbClr val="FF0000"/>
                </a:solidFill>
                <a:latin typeface="Times New Roman" pitchFamily="18" charset="0"/>
              </a:rPr>
              <a:t>về</a:t>
            </a:r>
            <a:endParaRPr lang="en-US" sz="2000" b="1" u="sng" dirty="0">
              <a:solidFill>
                <a:srgbClr val="FF0000"/>
              </a:solidFill>
              <a:latin typeface="Times New Roman" pitchFamily="18" charset="0"/>
            </a:endParaRPr>
          </a:p>
          <a:p>
            <a:pPr algn="l" eaLnBrk="1" hangingPunct="1">
              <a:spcBef>
                <a:spcPct val="50000"/>
              </a:spcBef>
            </a:pPr>
            <a:r>
              <a:rPr lang="en-US" sz="2000" b="1" u="sng" dirty="0" err="1">
                <a:solidFill>
                  <a:srgbClr val="FF0000"/>
                </a:solidFill>
                <a:latin typeface="Times New Roman" pitchFamily="18" charset="0"/>
              </a:rPr>
              <a:t>giải</a:t>
            </a:r>
            <a:r>
              <a:rPr lang="en-US" sz="2000" b="1" u="sng" dirty="0">
                <a:solidFill>
                  <a:srgbClr val="FF0000"/>
                </a:solidFill>
                <a:latin typeface="Times New Roman" pitchFamily="18" charset="0"/>
              </a:rPr>
              <a:t> </a:t>
            </a:r>
            <a:r>
              <a:rPr lang="en-US" sz="2000" b="1" u="sng" dirty="0" err="1">
                <a:solidFill>
                  <a:srgbClr val="FF0000"/>
                </a:solidFill>
                <a:latin typeface="Times New Roman" pitchFamily="18" charset="0"/>
              </a:rPr>
              <a:t>phương</a:t>
            </a:r>
            <a:r>
              <a:rPr lang="en-US" sz="2000" b="1" u="sng" dirty="0">
                <a:solidFill>
                  <a:srgbClr val="FF0000"/>
                </a:solidFill>
                <a:latin typeface="Times New Roman" pitchFamily="18" charset="0"/>
              </a:rPr>
              <a:t> </a:t>
            </a:r>
            <a:r>
              <a:rPr lang="en-US" sz="2000" b="1" u="sng" dirty="0" err="1">
                <a:solidFill>
                  <a:srgbClr val="FF0000"/>
                </a:solidFill>
                <a:latin typeface="Times New Roman" pitchFamily="18" charset="0"/>
              </a:rPr>
              <a:t>trình</a:t>
            </a:r>
            <a:r>
              <a:rPr lang="en-US" sz="2000" b="1" u="sng" dirty="0">
                <a:solidFill>
                  <a:srgbClr val="FF0000"/>
                </a:solidFill>
                <a:latin typeface="Times New Roman" pitchFamily="18" charset="0"/>
              </a:rPr>
              <a:t> </a:t>
            </a:r>
            <a:r>
              <a:rPr lang="en-US" sz="2000" b="1" u="sng" dirty="0" err="1">
                <a:solidFill>
                  <a:srgbClr val="FF0000"/>
                </a:solidFill>
                <a:latin typeface="Times New Roman" pitchFamily="18" charset="0"/>
              </a:rPr>
              <a:t>bậc</a:t>
            </a:r>
            <a:r>
              <a:rPr lang="en-US" sz="2000" b="1" u="sng" dirty="0">
                <a:solidFill>
                  <a:srgbClr val="FF0000"/>
                </a:solidFill>
                <a:latin typeface="Times New Roman" pitchFamily="18" charset="0"/>
              </a:rPr>
              <a:t> </a:t>
            </a:r>
            <a:r>
              <a:rPr lang="en-US" sz="2000" b="1" u="sng" dirty="0" err="1">
                <a:solidFill>
                  <a:srgbClr val="FF0000"/>
                </a:solidFill>
                <a:latin typeface="Times New Roman" pitchFamily="18" charset="0"/>
              </a:rPr>
              <a:t>hai</a:t>
            </a:r>
            <a:endParaRPr lang="en-US" sz="2000" b="1" u="sng" dirty="0">
              <a:solidFill>
                <a:srgbClr val="FF0000"/>
              </a:solidFill>
              <a:latin typeface="Times New Roman" pitchFamily="18" charset="0"/>
            </a:endParaRPr>
          </a:p>
        </p:txBody>
      </p:sp>
      <p:sp>
        <p:nvSpPr>
          <p:cNvPr id="15" name="Rectangle 95" descr="Papyrus"/>
          <p:cNvSpPr>
            <a:spLocks noChangeArrowheads="1"/>
          </p:cNvSpPr>
          <p:nvPr/>
        </p:nvSpPr>
        <p:spPr bwMode="auto">
          <a:xfrm>
            <a:off x="4016375" y="5715000"/>
            <a:ext cx="4572000" cy="701675"/>
          </a:xfrm>
          <a:prstGeom prst="rect">
            <a:avLst/>
          </a:prstGeom>
          <a:blipFill dpi="0" rotWithShape="1">
            <a:blip r:embed="rId6"/>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000">
                <a:latin typeface="Times New Roman" pitchFamily="18" charset="0"/>
              </a:rPr>
              <a:t> </a:t>
            </a:r>
            <a:r>
              <a:rPr lang="en-US" sz="2000" b="1" i="1">
                <a:latin typeface="Times New Roman" pitchFamily="18" charset="0"/>
              </a:rPr>
              <a:t>Muốn giải phương trình bậc hai khuyết hệ số c, ta làm như thế nào?</a:t>
            </a:r>
          </a:p>
        </p:txBody>
      </p:sp>
      <p:sp>
        <p:nvSpPr>
          <p:cNvPr id="16" name="Text Box 4"/>
          <p:cNvSpPr txBox="1">
            <a:spLocks noChangeArrowheads="1"/>
          </p:cNvSpPr>
          <p:nvPr/>
        </p:nvSpPr>
        <p:spPr bwMode="auto">
          <a:xfrm>
            <a:off x="4060825" y="4800600"/>
            <a:ext cx="4778375"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l" eaLnBrk="1" hangingPunct="1">
              <a:spcBef>
                <a:spcPct val="10000"/>
              </a:spcBef>
            </a:pPr>
            <a:r>
              <a:rPr lang="en-US" sz="2000" b="1" dirty="0" err="1">
                <a:solidFill>
                  <a:srgbClr val="FF0000"/>
                </a:solidFill>
              </a:rPr>
              <a:t>Vậy</a:t>
            </a:r>
            <a:r>
              <a:rPr lang="en-US" sz="2000" b="1" dirty="0">
                <a:solidFill>
                  <a:srgbClr val="FF0000"/>
                </a:solidFill>
              </a:rPr>
              <a:t> </a:t>
            </a:r>
            <a:r>
              <a:rPr lang="en-US" sz="2000" b="1" dirty="0" err="1">
                <a:solidFill>
                  <a:srgbClr val="FF0000"/>
                </a:solidFill>
              </a:rPr>
              <a:t>phương</a:t>
            </a:r>
            <a:r>
              <a:rPr lang="en-US" sz="2000" b="1" dirty="0">
                <a:solidFill>
                  <a:srgbClr val="FF0000"/>
                </a:solidFill>
              </a:rPr>
              <a:t> </a:t>
            </a:r>
            <a:r>
              <a:rPr lang="en-US" sz="2000" b="1" dirty="0" err="1">
                <a:solidFill>
                  <a:srgbClr val="FF0000"/>
                </a:solidFill>
              </a:rPr>
              <a:t>trình</a:t>
            </a:r>
            <a:r>
              <a:rPr lang="en-US" sz="2000" b="1" dirty="0">
                <a:solidFill>
                  <a:srgbClr val="FF0000"/>
                </a:solidFill>
              </a:rPr>
              <a:t> </a:t>
            </a:r>
            <a:r>
              <a:rPr lang="en-US" sz="2000" b="1" dirty="0" err="1">
                <a:solidFill>
                  <a:srgbClr val="FF0000"/>
                </a:solidFill>
              </a:rPr>
              <a:t>có</a:t>
            </a:r>
            <a:r>
              <a:rPr lang="en-US" sz="2000" b="1" dirty="0">
                <a:solidFill>
                  <a:srgbClr val="FF0000"/>
                </a:solidFill>
              </a:rPr>
              <a:t> </a:t>
            </a:r>
            <a:r>
              <a:rPr lang="en-US" sz="2000" b="1" dirty="0" err="1">
                <a:solidFill>
                  <a:srgbClr val="FF0000"/>
                </a:solidFill>
              </a:rPr>
              <a:t>hai</a:t>
            </a:r>
            <a:r>
              <a:rPr lang="en-US" sz="2000" b="1" dirty="0">
                <a:solidFill>
                  <a:srgbClr val="FF0000"/>
                </a:solidFill>
              </a:rPr>
              <a:t> </a:t>
            </a:r>
            <a:r>
              <a:rPr lang="en-US" sz="2000" b="1" dirty="0" err="1">
                <a:solidFill>
                  <a:srgbClr val="FF0000"/>
                </a:solidFill>
              </a:rPr>
              <a:t>nghiệm</a:t>
            </a:r>
            <a:r>
              <a:rPr lang="en-US" sz="2000" b="1" dirty="0">
                <a:solidFill>
                  <a:srgbClr val="FF0000"/>
                </a:solidFill>
              </a:rPr>
              <a:t> :</a:t>
            </a:r>
          </a:p>
          <a:p>
            <a:pPr algn="l" eaLnBrk="1" hangingPunct="1">
              <a:spcBef>
                <a:spcPct val="10000"/>
              </a:spcBef>
            </a:pPr>
            <a:r>
              <a:rPr lang="en-US" sz="2000" b="1" dirty="0">
                <a:solidFill>
                  <a:srgbClr val="FF0000"/>
                </a:solidFill>
              </a:rPr>
              <a:t>                              x</a:t>
            </a:r>
            <a:r>
              <a:rPr lang="en-US" sz="2000" b="1" baseline="-25000" dirty="0">
                <a:solidFill>
                  <a:srgbClr val="FF0000"/>
                </a:solidFill>
              </a:rPr>
              <a:t>1</a:t>
            </a:r>
            <a:r>
              <a:rPr lang="en-US" sz="2000" b="1" dirty="0">
                <a:solidFill>
                  <a:srgbClr val="FF0000"/>
                </a:solidFill>
              </a:rPr>
              <a:t>= 0    ;   x</a:t>
            </a:r>
            <a:r>
              <a:rPr lang="en-US" sz="2000" b="1" baseline="-25000" dirty="0">
                <a:solidFill>
                  <a:srgbClr val="FF0000"/>
                </a:solidFill>
              </a:rPr>
              <a:t>2</a:t>
            </a:r>
            <a:r>
              <a:rPr lang="en-US" sz="2000" b="1" dirty="0">
                <a:solidFill>
                  <a:srgbClr val="FF0000"/>
                </a:solidFill>
              </a:rPr>
              <a:t>=</a:t>
            </a:r>
          </a:p>
        </p:txBody>
      </p:sp>
      <p:sp>
        <p:nvSpPr>
          <p:cNvPr id="17" name="Text Box 7"/>
          <p:cNvSpPr txBox="1">
            <a:spLocks noChangeArrowheads="1"/>
          </p:cNvSpPr>
          <p:nvPr/>
        </p:nvSpPr>
        <p:spPr bwMode="auto">
          <a:xfrm>
            <a:off x="4899025" y="3581400"/>
            <a:ext cx="20574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200" b="1" dirty="0">
                <a:solidFill>
                  <a:srgbClr val="FF0000"/>
                </a:solidFill>
              </a:rPr>
              <a:t> </a:t>
            </a:r>
            <a:r>
              <a:rPr lang="en-US" sz="2200" dirty="0">
                <a:solidFill>
                  <a:srgbClr val="FF0000"/>
                </a:solidFill>
              </a:rPr>
              <a:t> </a:t>
            </a:r>
            <a:r>
              <a:rPr lang="en-US" sz="2000" b="1" dirty="0">
                <a:solidFill>
                  <a:srgbClr val="FF0000"/>
                </a:solidFill>
              </a:rPr>
              <a:t>x (2x + 5) = 0</a:t>
            </a:r>
          </a:p>
        </p:txBody>
      </p:sp>
      <p:graphicFrame>
        <p:nvGraphicFramePr>
          <p:cNvPr id="18" name="Object 8"/>
          <p:cNvGraphicFramePr>
            <a:graphicFrameLocks noChangeAspect="1"/>
          </p:cNvGraphicFramePr>
          <p:nvPr>
            <p:extLst>
              <p:ext uri="{D42A27DB-BD31-4B8C-83A1-F6EECF244321}">
                <p14:modId xmlns:p14="http://schemas.microsoft.com/office/powerpoint/2010/main" val="3661770111"/>
              </p:ext>
            </p:extLst>
          </p:nvPr>
        </p:nvGraphicFramePr>
        <p:xfrm>
          <a:off x="4495800" y="3690483"/>
          <a:ext cx="381000" cy="268287"/>
        </p:xfrm>
        <a:graphic>
          <a:graphicData uri="http://schemas.openxmlformats.org/presentationml/2006/ole">
            <mc:AlternateContent xmlns:mc="http://schemas.openxmlformats.org/markup-compatibility/2006">
              <mc:Choice xmlns:v="urn:schemas-microsoft-com:vml" Requires="v">
                <p:oleObj spid="_x0000_s129174" name="Equation" r:id="rId7" imgW="215713" imgH="152268" progId="Equation.DSMT4">
                  <p:embed/>
                </p:oleObj>
              </mc:Choice>
              <mc:Fallback>
                <p:oleObj name="Equation" r:id="rId7" imgW="215713" imgH="152268"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5800" y="3690483"/>
                        <a:ext cx="381000"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 name="Text Box 9"/>
          <p:cNvSpPr txBox="1">
            <a:spLocks noChangeArrowheads="1"/>
          </p:cNvSpPr>
          <p:nvPr/>
        </p:nvSpPr>
        <p:spPr bwMode="auto">
          <a:xfrm>
            <a:off x="4899025" y="3962400"/>
            <a:ext cx="29083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200">
                <a:solidFill>
                  <a:srgbClr val="FF0000"/>
                </a:solidFill>
              </a:rPr>
              <a:t>  </a:t>
            </a:r>
            <a:r>
              <a:rPr lang="en-US" sz="2000" b="1">
                <a:solidFill>
                  <a:srgbClr val="FF0000"/>
                </a:solidFill>
              </a:rPr>
              <a:t>x =0 hoặc 2x + 5 = 0</a:t>
            </a:r>
          </a:p>
        </p:txBody>
      </p:sp>
      <p:sp>
        <p:nvSpPr>
          <p:cNvPr id="20" name="Text Box 10"/>
          <p:cNvSpPr txBox="1">
            <a:spLocks noChangeArrowheads="1"/>
          </p:cNvSpPr>
          <p:nvPr/>
        </p:nvSpPr>
        <p:spPr bwMode="auto">
          <a:xfrm>
            <a:off x="4822825" y="4343400"/>
            <a:ext cx="20574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200">
                <a:solidFill>
                  <a:srgbClr val="FF0000"/>
                </a:solidFill>
              </a:rPr>
              <a:t>  </a:t>
            </a:r>
            <a:r>
              <a:rPr lang="en-US" sz="2000" b="1">
                <a:solidFill>
                  <a:srgbClr val="FF0000"/>
                </a:solidFill>
              </a:rPr>
              <a:t>x =0 hoặc x = </a:t>
            </a:r>
          </a:p>
        </p:txBody>
      </p:sp>
      <p:graphicFrame>
        <p:nvGraphicFramePr>
          <p:cNvPr id="21" name="Object 11"/>
          <p:cNvGraphicFramePr>
            <a:graphicFrameLocks noChangeAspect="1"/>
          </p:cNvGraphicFramePr>
          <p:nvPr>
            <p:extLst>
              <p:ext uri="{D42A27DB-BD31-4B8C-83A1-F6EECF244321}">
                <p14:modId xmlns:p14="http://schemas.microsoft.com/office/powerpoint/2010/main" val="1934704261"/>
              </p:ext>
            </p:extLst>
          </p:nvPr>
        </p:nvGraphicFramePr>
        <p:xfrm>
          <a:off x="8166100" y="5029200"/>
          <a:ext cx="390525" cy="609600"/>
        </p:xfrm>
        <a:graphic>
          <a:graphicData uri="http://schemas.openxmlformats.org/presentationml/2006/ole">
            <mc:AlternateContent xmlns:mc="http://schemas.openxmlformats.org/markup-compatibility/2006">
              <mc:Choice xmlns:v="urn:schemas-microsoft-com:vml" Requires="v">
                <p:oleObj spid="_x0000_s129175" name="Equation" r:id="rId9" imgW="253890" imgH="393529" progId="Equation.DSMT4">
                  <p:embed/>
                </p:oleObj>
              </mc:Choice>
              <mc:Fallback>
                <p:oleObj name="Equation" r:id="rId9" imgW="253890" imgH="393529"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66100" y="5029200"/>
                        <a:ext cx="3905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12"/>
          <p:cNvGraphicFramePr>
            <a:graphicFrameLocks noChangeAspect="1"/>
          </p:cNvGraphicFramePr>
          <p:nvPr>
            <p:extLst>
              <p:ext uri="{D42A27DB-BD31-4B8C-83A1-F6EECF244321}">
                <p14:modId xmlns:p14="http://schemas.microsoft.com/office/powerpoint/2010/main" val="1897219418"/>
              </p:ext>
            </p:extLst>
          </p:nvPr>
        </p:nvGraphicFramePr>
        <p:xfrm>
          <a:off x="4572000" y="4075113"/>
          <a:ext cx="381000" cy="268287"/>
        </p:xfrm>
        <a:graphic>
          <a:graphicData uri="http://schemas.openxmlformats.org/presentationml/2006/ole">
            <mc:AlternateContent xmlns:mc="http://schemas.openxmlformats.org/markup-compatibility/2006">
              <mc:Choice xmlns:v="urn:schemas-microsoft-com:vml" Requires="v">
                <p:oleObj spid="_x0000_s129176" name="Equation" r:id="rId11" imgW="215713" imgH="152268" progId="Equation.DSMT4">
                  <p:embed/>
                </p:oleObj>
              </mc:Choice>
              <mc:Fallback>
                <p:oleObj name="Equation" r:id="rId11" imgW="215713" imgH="152268"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0" y="4075113"/>
                        <a:ext cx="381000"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 name="Object 13"/>
          <p:cNvGraphicFramePr>
            <a:graphicFrameLocks noChangeAspect="1"/>
          </p:cNvGraphicFramePr>
          <p:nvPr>
            <p:extLst>
              <p:ext uri="{D42A27DB-BD31-4B8C-83A1-F6EECF244321}">
                <p14:modId xmlns:p14="http://schemas.microsoft.com/office/powerpoint/2010/main" val="3190230496"/>
              </p:ext>
            </p:extLst>
          </p:nvPr>
        </p:nvGraphicFramePr>
        <p:xfrm>
          <a:off x="4572000" y="4456112"/>
          <a:ext cx="381000" cy="268288"/>
        </p:xfrm>
        <a:graphic>
          <a:graphicData uri="http://schemas.openxmlformats.org/presentationml/2006/ole">
            <mc:AlternateContent xmlns:mc="http://schemas.openxmlformats.org/markup-compatibility/2006">
              <mc:Choice xmlns:v="urn:schemas-microsoft-com:vml" Requires="v">
                <p:oleObj spid="_x0000_s129177" name="Equation" r:id="rId13" imgW="215713" imgH="152268" progId="Equation.DSMT4">
                  <p:embed/>
                </p:oleObj>
              </mc:Choice>
              <mc:Fallback>
                <p:oleObj name="Equation" r:id="rId13" imgW="215713" imgH="152268"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0" y="4456112"/>
                        <a:ext cx="381000"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318357879"/>
              </p:ext>
            </p:extLst>
          </p:nvPr>
        </p:nvGraphicFramePr>
        <p:xfrm>
          <a:off x="6816725" y="4222750"/>
          <a:ext cx="422275" cy="654050"/>
        </p:xfrm>
        <a:graphic>
          <a:graphicData uri="http://schemas.openxmlformats.org/presentationml/2006/ole">
            <mc:AlternateContent xmlns:mc="http://schemas.openxmlformats.org/markup-compatibility/2006">
              <mc:Choice xmlns:v="urn:schemas-microsoft-com:vml" Requires="v">
                <p:oleObj spid="_x0000_s129178" name="Equation" r:id="rId14" imgW="253890" imgH="393529" progId="Equation.DSMT4">
                  <p:embed/>
                </p:oleObj>
              </mc:Choice>
              <mc:Fallback>
                <p:oleObj name="Equation" r:id="rId14" imgW="253890" imgH="393529"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16725" y="4222750"/>
                        <a:ext cx="422275" cy="65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 name="Rectangle 24"/>
          <p:cNvSpPr/>
          <p:nvPr/>
        </p:nvSpPr>
        <p:spPr>
          <a:xfrm>
            <a:off x="33561" y="3318808"/>
            <a:ext cx="3700239" cy="1938992"/>
          </a:xfrm>
          <a:prstGeom prst="rect">
            <a:avLst/>
          </a:prstGeom>
          <a:solidFill>
            <a:schemeClr val="accent6">
              <a:lumMod val="20000"/>
              <a:lumOff val="80000"/>
            </a:schemeClr>
          </a:solidFill>
        </p:spPr>
        <p:txBody>
          <a:bodyPr wrap="square">
            <a:spAutoFit/>
          </a:bodyPr>
          <a:lstStyle/>
          <a:p>
            <a:pPr algn="just" eaLnBrk="1" hangingPunct="1">
              <a:buSzPts val="2000"/>
              <a:buFont typeface="Arial" panose="020B0604020202020204" pitchFamily="34" charset="0"/>
              <a:buChar char="-"/>
              <a:defRPr/>
            </a:pPr>
            <a:r>
              <a:rPr lang="vi-VN" sz="2000" b="1" dirty="0">
                <a:cs typeface="Times New Roman" panose="02020603050405020304" pitchFamily="18" charset="0"/>
              </a:rPr>
              <a:t> Muốn giải phương trình bậc hai khuyết hệ số c, ta phân tích vế trái thành nhân tử bằng cách đặt nhân tử chung. Rồi áp dụng cách giải phương trình tích để giải. </a:t>
            </a:r>
          </a:p>
        </p:txBody>
      </p:sp>
      <p:graphicFrame>
        <p:nvGraphicFramePr>
          <p:cNvPr id="26" name="Object 41"/>
          <p:cNvGraphicFramePr>
            <a:graphicFrameLocks noChangeAspect="1"/>
          </p:cNvGraphicFramePr>
          <p:nvPr>
            <p:extLst>
              <p:ext uri="{D42A27DB-BD31-4B8C-83A1-F6EECF244321}">
                <p14:modId xmlns:p14="http://schemas.microsoft.com/office/powerpoint/2010/main" val="1358806618"/>
              </p:ext>
            </p:extLst>
          </p:nvPr>
        </p:nvGraphicFramePr>
        <p:xfrm>
          <a:off x="33561" y="5272088"/>
          <a:ext cx="3700239" cy="1281112"/>
        </p:xfrm>
        <a:graphic>
          <a:graphicData uri="http://schemas.openxmlformats.org/presentationml/2006/ole">
            <mc:AlternateContent xmlns:mc="http://schemas.openxmlformats.org/markup-compatibility/2006">
              <mc:Choice xmlns:v="urn:schemas-microsoft-com:vml" Requires="v">
                <p:oleObj spid="_x0000_s129179" name="Equation" r:id="rId16" imgW="1790700" imgH="812800" progId="Equation.DSMT4">
                  <p:embed/>
                </p:oleObj>
              </mc:Choice>
              <mc:Fallback>
                <p:oleObj name="Equation" r:id="rId16" imgW="1790700" imgH="8128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561" y="5272088"/>
                        <a:ext cx="3700239" cy="1281112"/>
                      </a:xfrm>
                      <a:prstGeom prst="rect">
                        <a:avLst/>
                      </a:prstGeom>
                      <a:solidFill>
                        <a:schemeClr val="accent6">
                          <a:lumMod val="20000"/>
                          <a:lumOff val="80000"/>
                        </a:schemeClr>
                      </a:solidFill>
                      <a:ln>
                        <a:noFill/>
                      </a:ln>
                    </p:spPr>
                  </p:pic>
                </p:oleObj>
              </mc:Fallback>
            </mc:AlternateContent>
          </a:graphicData>
        </a:graphic>
      </p:graphicFrame>
      <p:sp>
        <p:nvSpPr>
          <p:cNvPr id="27" name="TextBox 26"/>
          <p:cNvSpPr txBox="1"/>
          <p:nvPr/>
        </p:nvSpPr>
        <p:spPr>
          <a:xfrm>
            <a:off x="0" y="533400"/>
            <a:ext cx="4267200" cy="430887"/>
          </a:xfrm>
          <a:prstGeom prst="rect">
            <a:avLst/>
          </a:prstGeom>
          <a:noFill/>
        </p:spPr>
        <p:txBody>
          <a:bodyPr wrap="square" rtlCol="0">
            <a:spAutoFit/>
          </a:bodyPr>
          <a:lstStyle/>
          <a:p>
            <a:pPr algn="l"/>
            <a:r>
              <a:rPr lang="en-US" b="1" u="sng" dirty="0">
                <a:solidFill>
                  <a:srgbClr val="FF0000"/>
                </a:solidFill>
              </a:rPr>
              <a:t>1.Bài </a:t>
            </a:r>
            <a:r>
              <a:rPr lang="en-US" b="1" u="sng" dirty="0" err="1">
                <a:solidFill>
                  <a:srgbClr val="FF0000"/>
                </a:solidFill>
              </a:rPr>
              <a:t>toán</a:t>
            </a:r>
            <a:r>
              <a:rPr lang="en-US" b="1" u="sng" dirty="0">
                <a:solidFill>
                  <a:srgbClr val="FF0000"/>
                </a:solidFill>
              </a:rPr>
              <a:t> </a:t>
            </a:r>
            <a:r>
              <a:rPr lang="en-US" b="1" u="sng" dirty="0" err="1">
                <a:solidFill>
                  <a:srgbClr val="FF0000"/>
                </a:solidFill>
              </a:rPr>
              <a:t>mở</a:t>
            </a:r>
            <a:r>
              <a:rPr lang="en-US" b="1" u="sng" dirty="0">
                <a:solidFill>
                  <a:srgbClr val="FF0000"/>
                </a:solidFill>
              </a:rPr>
              <a:t> </a:t>
            </a:r>
            <a:r>
              <a:rPr lang="en-US" b="1" u="sng" dirty="0" err="1">
                <a:solidFill>
                  <a:srgbClr val="FF0000"/>
                </a:solidFill>
              </a:rPr>
              <a:t>đầu</a:t>
            </a:r>
            <a:r>
              <a:rPr lang="en-US" b="1" u="sng" dirty="0">
                <a:solidFill>
                  <a:srgbClr val="FF0000"/>
                </a:solidFill>
              </a:rPr>
              <a:t>:</a:t>
            </a:r>
            <a:r>
              <a:rPr lang="en-US" b="1" dirty="0">
                <a:solidFill>
                  <a:srgbClr val="FF0000"/>
                </a:solidFill>
              </a:rPr>
              <a:t> ( SGK)</a:t>
            </a:r>
          </a:p>
        </p:txBody>
      </p:sp>
      <p:sp>
        <p:nvSpPr>
          <p:cNvPr id="28" name="TextBox 27"/>
          <p:cNvSpPr txBox="1"/>
          <p:nvPr/>
        </p:nvSpPr>
        <p:spPr>
          <a:xfrm>
            <a:off x="-304800" y="864513"/>
            <a:ext cx="2370064" cy="430887"/>
          </a:xfrm>
          <a:prstGeom prst="rect">
            <a:avLst/>
          </a:prstGeom>
          <a:noFill/>
        </p:spPr>
        <p:txBody>
          <a:bodyPr wrap="square" rtlCol="0">
            <a:spAutoFit/>
          </a:bodyPr>
          <a:lstStyle/>
          <a:p>
            <a:r>
              <a:rPr lang="en-US" b="1" u="sng" dirty="0">
                <a:solidFill>
                  <a:srgbClr val="FF0000"/>
                </a:solidFill>
              </a:rPr>
              <a:t>2.Định </a:t>
            </a:r>
            <a:r>
              <a:rPr lang="en-US" b="1" u="sng" dirty="0" err="1">
                <a:solidFill>
                  <a:srgbClr val="FF0000"/>
                </a:solidFill>
              </a:rPr>
              <a:t>nghĩa</a:t>
            </a:r>
            <a:r>
              <a:rPr lang="en-US" b="1" u="sng" dirty="0">
                <a:solidFill>
                  <a:srgbClr val="FF0000"/>
                </a:solidFill>
              </a:rPr>
              <a:t>:</a:t>
            </a:r>
          </a:p>
        </p:txBody>
      </p:sp>
      <p:cxnSp>
        <p:nvCxnSpPr>
          <p:cNvPr id="3" name="Straight Connector 2"/>
          <p:cNvCxnSpPr/>
          <p:nvPr/>
        </p:nvCxnSpPr>
        <p:spPr bwMode="auto">
          <a:xfrm>
            <a:off x="3733800" y="533402"/>
            <a:ext cx="76200" cy="6019798"/>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32886383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11"/>
                                        </p:tgtEl>
                                        <p:attrNameLst>
                                          <p:attrName>style.visibility</p:attrName>
                                        </p:attrNameLst>
                                      </p:cBhvr>
                                      <p:to>
                                        <p:strVal val="visible"/>
                                      </p:to>
                                    </p:set>
                                    <p:anim calcmode="discrete" valueType="clr">
                                      <p:cBhvr override="childStyle">
                                        <p:cTn id="17"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1"/>
                                        </p:tgtEl>
                                        <p:attrNameLst>
                                          <p:attrName>fillcolor</p:attrName>
                                        </p:attrNameLst>
                                      </p:cBhvr>
                                      <p:tavLst>
                                        <p:tav tm="0">
                                          <p:val>
                                            <p:clrVal>
                                              <a:schemeClr val="accent2"/>
                                            </p:clrVal>
                                          </p:val>
                                        </p:tav>
                                        <p:tav tm="50000">
                                          <p:val>
                                            <p:clrVal>
                                              <a:schemeClr val="hlink"/>
                                            </p:clrVal>
                                          </p:val>
                                        </p:tav>
                                      </p:tavLst>
                                    </p:anim>
                                    <p:set>
                                      <p:cBhvr>
                                        <p:cTn id="19" dur="80"/>
                                        <p:tgtEl>
                                          <p:spTgt spid="11"/>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p:cTn id="24"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 calcmode="lin" valueType="num">
                                      <p:cBhvr>
                                        <p:cTn id="31"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33" dur="500"/>
                                        <p:tgtEl>
                                          <p:spTgt spid="8">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8">
                                            <p:txEl>
                                              <p:pRg st="2" end="2"/>
                                            </p:txEl>
                                          </p:spTgt>
                                        </p:tgtEl>
                                        <p:attrNameLst>
                                          <p:attrName>style.visibility</p:attrName>
                                        </p:attrNameLst>
                                      </p:cBhvr>
                                      <p:to>
                                        <p:strVal val="visible"/>
                                      </p:to>
                                    </p:set>
                                    <p:anim calcmode="lin" valueType="num">
                                      <p:cBhvr>
                                        <p:cTn id="38"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39"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40" dur="500"/>
                                        <p:tgtEl>
                                          <p:spTgt spid="8">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8">
                                            <p:txEl>
                                              <p:pRg st="3" end="3"/>
                                            </p:txEl>
                                          </p:spTgt>
                                        </p:tgtEl>
                                        <p:attrNameLst>
                                          <p:attrName>style.visibility</p:attrName>
                                        </p:attrNameLst>
                                      </p:cBhvr>
                                      <p:to>
                                        <p:strVal val="visible"/>
                                      </p:to>
                                    </p:set>
                                    <p:anim calcmode="lin" valueType="num">
                                      <p:cBhvr>
                                        <p:cTn id="45"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46"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47" dur="500"/>
                                        <p:tgtEl>
                                          <p:spTgt spid="8">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8">
                                            <p:txEl>
                                              <p:pRg st="4" end="4"/>
                                            </p:txEl>
                                          </p:spTgt>
                                        </p:tgtEl>
                                        <p:attrNameLst>
                                          <p:attrName>style.visibility</p:attrName>
                                        </p:attrNameLst>
                                      </p:cBhvr>
                                      <p:to>
                                        <p:strVal val="visible"/>
                                      </p:to>
                                    </p:set>
                                    <p:anim calcmode="lin" valueType="num">
                                      <p:cBhvr>
                                        <p:cTn id="52"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53"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54" dur="500"/>
                                        <p:tgtEl>
                                          <p:spTgt spid="8">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circle(in)">
                                      <p:cBhvr>
                                        <p:cTn id="59" dur="20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27" presetClass="entr" presetSubtype="0" fill="hold" grpId="0" nodeType="clickEffect">
                                  <p:stCondLst>
                                    <p:cond delay="0"/>
                                  </p:stCondLst>
                                  <p:iterate type="lt">
                                    <p:tmPct val="50000"/>
                                  </p:iterate>
                                  <p:childTnLst>
                                    <p:set>
                                      <p:cBhvr>
                                        <p:cTn id="63" dur="1" fill="hold">
                                          <p:stCondLst>
                                            <p:cond delay="0"/>
                                          </p:stCondLst>
                                        </p:cTn>
                                        <p:tgtEl>
                                          <p:spTgt spid="10"/>
                                        </p:tgtEl>
                                        <p:attrNameLst>
                                          <p:attrName>style.visibility</p:attrName>
                                        </p:attrNameLst>
                                      </p:cBhvr>
                                      <p:to>
                                        <p:strVal val="visible"/>
                                      </p:to>
                                    </p:set>
                                    <p:anim calcmode="discrete" valueType="clr">
                                      <p:cBhvr override="childStyle">
                                        <p:cTn id="64"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65" dur="80"/>
                                        <p:tgtEl>
                                          <p:spTgt spid="10"/>
                                        </p:tgtEl>
                                        <p:attrNameLst>
                                          <p:attrName>fillcolor</p:attrName>
                                        </p:attrNameLst>
                                      </p:cBhvr>
                                      <p:tavLst>
                                        <p:tav tm="0">
                                          <p:val>
                                            <p:clrVal>
                                              <a:schemeClr val="accent2"/>
                                            </p:clrVal>
                                          </p:val>
                                        </p:tav>
                                        <p:tav tm="50000">
                                          <p:val>
                                            <p:clrVal>
                                              <a:schemeClr val="hlink"/>
                                            </p:clrVal>
                                          </p:val>
                                        </p:tav>
                                      </p:tavLst>
                                    </p:anim>
                                    <p:set>
                                      <p:cBhvr>
                                        <p:cTn id="66" dur="80"/>
                                        <p:tgtEl>
                                          <p:spTgt spid="10"/>
                                        </p:tgtEl>
                                        <p:attrNameLst>
                                          <p:attrName>fill.type</p:attrName>
                                        </p:attrNameLst>
                                      </p:cBhvr>
                                      <p:to>
                                        <p:strVal val="solid"/>
                                      </p:to>
                                    </p:set>
                                  </p:childTnLst>
                                </p:cTn>
                              </p:par>
                            </p:childTnLst>
                          </p:cTn>
                        </p:par>
                      </p:childTnLst>
                    </p:cTn>
                  </p:par>
                  <p:par>
                    <p:cTn id="67" fill="hold">
                      <p:stCondLst>
                        <p:cond delay="indefinite"/>
                      </p:stCondLst>
                      <p:childTnLst>
                        <p:par>
                          <p:cTn id="68" fill="hold">
                            <p:stCondLst>
                              <p:cond delay="0"/>
                            </p:stCondLst>
                            <p:childTnLst>
                              <p:par>
                                <p:cTn id="69" presetID="50" presetClass="entr" presetSubtype="0" decel="100000" fill="hold" nodeType="click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1000" fill="hold"/>
                                        <p:tgtEl>
                                          <p:spTgt spid="18"/>
                                        </p:tgtEl>
                                        <p:attrNameLst>
                                          <p:attrName>ppt_w</p:attrName>
                                        </p:attrNameLst>
                                      </p:cBhvr>
                                      <p:tavLst>
                                        <p:tav tm="0">
                                          <p:val>
                                            <p:strVal val="#ppt_w+.3"/>
                                          </p:val>
                                        </p:tav>
                                        <p:tav tm="100000">
                                          <p:val>
                                            <p:strVal val="#ppt_w"/>
                                          </p:val>
                                        </p:tav>
                                      </p:tavLst>
                                    </p:anim>
                                    <p:anim calcmode="lin" valueType="num">
                                      <p:cBhvr>
                                        <p:cTn id="72" dur="1000" fill="hold"/>
                                        <p:tgtEl>
                                          <p:spTgt spid="18"/>
                                        </p:tgtEl>
                                        <p:attrNameLst>
                                          <p:attrName>ppt_h</p:attrName>
                                        </p:attrNameLst>
                                      </p:cBhvr>
                                      <p:tavLst>
                                        <p:tav tm="0">
                                          <p:val>
                                            <p:strVal val="#ppt_h"/>
                                          </p:val>
                                        </p:tav>
                                        <p:tav tm="100000">
                                          <p:val>
                                            <p:strVal val="#ppt_h"/>
                                          </p:val>
                                        </p:tav>
                                      </p:tavLst>
                                    </p:anim>
                                    <p:animEffect transition="in" filter="fade">
                                      <p:cBhvr>
                                        <p:cTn id="73" dur="1000"/>
                                        <p:tgtEl>
                                          <p:spTgt spid="18"/>
                                        </p:tgtEl>
                                      </p:cBhvr>
                                    </p:animEffect>
                                  </p:childTnLst>
                                </p:cTn>
                              </p:par>
                              <p:par>
                                <p:cTn id="74" presetID="50" presetClass="entr" presetSubtype="0" decel="100000" fill="hold" grpId="0" nodeType="with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p:cTn id="76" dur="1000" fill="hold"/>
                                        <p:tgtEl>
                                          <p:spTgt spid="17"/>
                                        </p:tgtEl>
                                        <p:attrNameLst>
                                          <p:attrName>ppt_w</p:attrName>
                                        </p:attrNameLst>
                                      </p:cBhvr>
                                      <p:tavLst>
                                        <p:tav tm="0">
                                          <p:val>
                                            <p:strVal val="#ppt_w+.3"/>
                                          </p:val>
                                        </p:tav>
                                        <p:tav tm="100000">
                                          <p:val>
                                            <p:strVal val="#ppt_w"/>
                                          </p:val>
                                        </p:tav>
                                      </p:tavLst>
                                    </p:anim>
                                    <p:anim calcmode="lin" valueType="num">
                                      <p:cBhvr>
                                        <p:cTn id="77" dur="1000" fill="hold"/>
                                        <p:tgtEl>
                                          <p:spTgt spid="17"/>
                                        </p:tgtEl>
                                        <p:attrNameLst>
                                          <p:attrName>ppt_h</p:attrName>
                                        </p:attrNameLst>
                                      </p:cBhvr>
                                      <p:tavLst>
                                        <p:tav tm="0">
                                          <p:val>
                                            <p:strVal val="#ppt_h"/>
                                          </p:val>
                                        </p:tav>
                                        <p:tav tm="100000">
                                          <p:val>
                                            <p:strVal val="#ppt_h"/>
                                          </p:val>
                                        </p:tav>
                                      </p:tavLst>
                                    </p:anim>
                                    <p:animEffect transition="in" filter="fade">
                                      <p:cBhvr>
                                        <p:cTn id="78" dur="1000"/>
                                        <p:tgtEl>
                                          <p:spTgt spid="17"/>
                                        </p:tgtEl>
                                      </p:cBhvr>
                                    </p:animEffect>
                                  </p:childTnLst>
                                </p:cTn>
                              </p:par>
                              <p:par>
                                <p:cTn id="79" presetID="50" presetClass="entr" presetSubtype="0" decel="100000" fill="hold" nodeType="with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p:cTn id="81" dur="1000" fill="hold"/>
                                        <p:tgtEl>
                                          <p:spTgt spid="22"/>
                                        </p:tgtEl>
                                        <p:attrNameLst>
                                          <p:attrName>ppt_w</p:attrName>
                                        </p:attrNameLst>
                                      </p:cBhvr>
                                      <p:tavLst>
                                        <p:tav tm="0">
                                          <p:val>
                                            <p:strVal val="#ppt_w+.3"/>
                                          </p:val>
                                        </p:tav>
                                        <p:tav tm="100000">
                                          <p:val>
                                            <p:strVal val="#ppt_w"/>
                                          </p:val>
                                        </p:tav>
                                      </p:tavLst>
                                    </p:anim>
                                    <p:anim calcmode="lin" valueType="num">
                                      <p:cBhvr>
                                        <p:cTn id="82" dur="1000" fill="hold"/>
                                        <p:tgtEl>
                                          <p:spTgt spid="22"/>
                                        </p:tgtEl>
                                        <p:attrNameLst>
                                          <p:attrName>ppt_h</p:attrName>
                                        </p:attrNameLst>
                                      </p:cBhvr>
                                      <p:tavLst>
                                        <p:tav tm="0">
                                          <p:val>
                                            <p:strVal val="#ppt_h"/>
                                          </p:val>
                                        </p:tav>
                                        <p:tav tm="100000">
                                          <p:val>
                                            <p:strVal val="#ppt_h"/>
                                          </p:val>
                                        </p:tav>
                                      </p:tavLst>
                                    </p:anim>
                                    <p:animEffect transition="in" filter="fade">
                                      <p:cBhvr>
                                        <p:cTn id="83" dur="1000"/>
                                        <p:tgtEl>
                                          <p:spTgt spid="22"/>
                                        </p:tgtEl>
                                      </p:cBhvr>
                                    </p:animEffect>
                                  </p:childTnLst>
                                </p:cTn>
                              </p:par>
                              <p:par>
                                <p:cTn id="84" presetID="50" presetClass="entr" presetSubtype="0" decel="100000" fill="hold" grpId="0" nodeType="withEffect">
                                  <p:stCondLst>
                                    <p:cond delay="0"/>
                                  </p:stCondLst>
                                  <p:childTnLst>
                                    <p:set>
                                      <p:cBhvr>
                                        <p:cTn id="85" dur="1" fill="hold">
                                          <p:stCondLst>
                                            <p:cond delay="0"/>
                                          </p:stCondLst>
                                        </p:cTn>
                                        <p:tgtEl>
                                          <p:spTgt spid="19"/>
                                        </p:tgtEl>
                                        <p:attrNameLst>
                                          <p:attrName>style.visibility</p:attrName>
                                        </p:attrNameLst>
                                      </p:cBhvr>
                                      <p:to>
                                        <p:strVal val="visible"/>
                                      </p:to>
                                    </p:set>
                                    <p:anim calcmode="lin" valueType="num">
                                      <p:cBhvr>
                                        <p:cTn id="86" dur="1000" fill="hold"/>
                                        <p:tgtEl>
                                          <p:spTgt spid="19"/>
                                        </p:tgtEl>
                                        <p:attrNameLst>
                                          <p:attrName>ppt_w</p:attrName>
                                        </p:attrNameLst>
                                      </p:cBhvr>
                                      <p:tavLst>
                                        <p:tav tm="0">
                                          <p:val>
                                            <p:strVal val="#ppt_w+.3"/>
                                          </p:val>
                                        </p:tav>
                                        <p:tav tm="100000">
                                          <p:val>
                                            <p:strVal val="#ppt_w"/>
                                          </p:val>
                                        </p:tav>
                                      </p:tavLst>
                                    </p:anim>
                                    <p:anim calcmode="lin" valueType="num">
                                      <p:cBhvr>
                                        <p:cTn id="87" dur="1000" fill="hold"/>
                                        <p:tgtEl>
                                          <p:spTgt spid="19"/>
                                        </p:tgtEl>
                                        <p:attrNameLst>
                                          <p:attrName>ppt_h</p:attrName>
                                        </p:attrNameLst>
                                      </p:cBhvr>
                                      <p:tavLst>
                                        <p:tav tm="0">
                                          <p:val>
                                            <p:strVal val="#ppt_h"/>
                                          </p:val>
                                        </p:tav>
                                        <p:tav tm="100000">
                                          <p:val>
                                            <p:strVal val="#ppt_h"/>
                                          </p:val>
                                        </p:tav>
                                      </p:tavLst>
                                    </p:anim>
                                    <p:animEffect transition="in" filter="fade">
                                      <p:cBhvr>
                                        <p:cTn id="88" dur="1000"/>
                                        <p:tgtEl>
                                          <p:spTgt spid="19"/>
                                        </p:tgtEl>
                                      </p:cBhvr>
                                    </p:animEffect>
                                  </p:childTnLst>
                                </p:cTn>
                              </p:par>
                              <p:par>
                                <p:cTn id="89" presetID="50" presetClass="entr" presetSubtype="0" decel="100000" fill="hold"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p:cTn id="91" dur="1000" fill="hold"/>
                                        <p:tgtEl>
                                          <p:spTgt spid="23"/>
                                        </p:tgtEl>
                                        <p:attrNameLst>
                                          <p:attrName>ppt_w</p:attrName>
                                        </p:attrNameLst>
                                      </p:cBhvr>
                                      <p:tavLst>
                                        <p:tav tm="0">
                                          <p:val>
                                            <p:strVal val="#ppt_w+.3"/>
                                          </p:val>
                                        </p:tav>
                                        <p:tav tm="100000">
                                          <p:val>
                                            <p:strVal val="#ppt_w"/>
                                          </p:val>
                                        </p:tav>
                                      </p:tavLst>
                                    </p:anim>
                                    <p:anim calcmode="lin" valueType="num">
                                      <p:cBhvr>
                                        <p:cTn id="92" dur="1000" fill="hold"/>
                                        <p:tgtEl>
                                          <p:spTgt spid="23"/>
                                        </p:tgtEl>
                                        <p:attrNameLst>
                                          <p:attrName>ppt_h</p:attrName>
                                        </p:attrNameLst>
                                      </p:cBhvr>
                                      <p:tavLst>
                                        <p:tav tm="0">
                                          <p:val>
                                            <p:strVal val="#ppt_h"/>
                                          </p:val>
                                        </p:tav>
                                        <p:tav tm="100000">
                                          <p:val>
                                            <p:strVal val="#ppt_h"/>
                                          </p:val>
                                        </p:tav>
                                      </p:tavLst>
                                    </p:anim>
                                    <p:animEffect transition="in" filter="fade">
                                      <p:cBhvr>
                                        <p:cTn id="93" dur="1000"/>
                                        <p:tgtEl>
                                          <p:spTgt spid="23"/>
                                        </p:tgtEl>
                                      </p:cBhvr>
                                    </p:animEffect>
                                  </p:childTnLst>
                                </p:cTn>
                              </p:par>
                              <p:par>
                                <p:cTn id="94" presetID="50" presetClass="entr" presetSubtype="0" decel="100000" fill="hold" grpId="0" nodeType="withEffect">
                                  <p:stCondLst>
                                    <p:cond delay="0"/>
                                  </p:stCondLst>
                                  <p:childTnLst>
                                    <p:set>
                                      <p:cBhvr>
                                        <p:cTn id="95" dur="1" fill="hold">
                                          <p:stCondLst>
                                            <p:cond delay="0"/>
                                          </p:stCondLst>
                                        </p:cTn>
                                        <p:tgtEl>
                                          <p:spTgt spid="20"/>
                                        </p:tgtEl>
                                        <p:attrNameLst>
                                          <p:attrName>style.visibility</p:attrName>
                                        </p:attrNameLst>
                                      </p:cBhvr>
                                      <p:to>
                                        <p:strVal val="visible"/>
                                      </p:to>
                                    </p:set>
                                    <p:anim calcmode="lin" valueType="num">
                                      <p:cBhvr>
                                        <p:cTn id="96" dur="1000" fill="hold"/>
                                        <p:tgtEl>
                                          <p:spTgt spid="20"/>
                                        </p:tgtEl>
                                        <p:attrNameLst>
                                          <p:attrName>ppt_w</p:attrName>
                                        </p:attrNameLst>
                                      </p:cBhvr>
                                      <p:tavLst>
                                        <p:tav tm="0">
                                          <p:val>
                                            <p:strVal val="#ppt_w+.3"/>
                                          </p:val>
                                        </p:tav>
                                        <p:tav tm="100000">
                                          <p:val>
                                            <p:strVal val="#ppt_w"/>
                                          </p:val>
                                        </p:tav>
                                      </p:tavLst>
                                    </p:anim>
                                    <p:anim calcmode="lin" valueType="num">
                                      <p:cBhvr>
                                        <p:cTn id="97" dur="1000" fill="hold"/>
                                        <p:tgtEl>
                                          <p:spTgt spid="20"/>
                                        </p:tgtEl>
                                        <p:attrNameLst>
                                          <p:attrName>ppt_h</p:attrName>
                                        </p:attrNameLst>
                                      </p:cBhvr>
                                      <p:tavLst>
                                        <p:tav tm="0">
                                          <p:val>
                                            <p:strVal val="#ppt_h"/>
                                          </p:val>
                                        </p:tav>
                                        <p:tav tm="100000">
                                          <p:val>
                                            <p:strVal val="#ppt_h"/>
                                          </p:val>
                                        </p:tav>
                                      </p:tavLst>
                                    </p:anim>
                                    <p:animEffect transition="in" filter="fade">
                                      <p:cBhvr>
                                        <p:cTn id="98" dur="1000"/>
                                        <p:tgtEl>
                                          <p:spTgt spid="20"/>
                                        </p:tgtEl>
                                      </p:cBhvr>
                                    </p:animEffect>
                                  </p:childTnLst>
                                </p:cTn>
                              </p:par>
                              <p:par>
                                <p:cTn id="99" presetID="50" presetClass="entr" presetSubtype="0" decel="100000" fill="hold" nodeType="withEffect">
                                  <p:stCondLst>
                                    <p:cond delay="0"/>
                                  </p:stCondLst>
                                  <p:childTnLst>
                                    <p:set>
                                      <p:cBhvr>
                                        <p:cTn id="100" dur="1" fill="hold">
                                          <p:stCondLst>
                                            <p:cond delay="0"/>
                                          </p:stCondLst>
                                        </p:cTn>
                                        <p:tgtEl>
                                          <p:spTgt spid="24"/>
                                        </p:tgtEl>
                                        <p:attrNameLst>
                                          <p:attrName>style.visibility</p:attrName>
                                        </p:attrNameLst>
                                      </p:cBhvr>
                                      <p:to>
                                        <p:strVal val="visible"/>
                                      </p:to>
                                    </p:set>
                                    <p:anim calcmode="lin" valueType="num">
                                      <p:cBhvr>
                                        <p:cTn id="101" dur="1000" fill="hold"/>
                                        <p:tgtEl>
                                          <p:spTgt spid="24"/>
                                        </p:tgtEl>
                                        <p:attrNameLst>
                                          <p:attrName>ppt_w</p:attrName>
                                        </p:attrNameLst>
                                      </p:cBhvr>
                                      <p:tavLst>
                                        <p:tav tm="0">
                                          <p:val>
                                            <p:strVal val="#ppt_w+.3"/>
                                          </p:val>
                                        </p:tav>
                                        <p:tav tm="100000">
                                          <p:val>
                                            <p:strVal val="#ppt_w"/>
                                          </p:val>
                                        </p:tav>
                                      </p:tavLst>
                                    </p:anim>
                                    <p:anim calcmode="lin" valueType="num">
                                      <p:cBhvr>
                                        <p:cTn id="102" dur="1000" fill="hold"/>
                                        <p:tgtEl>
                                          <p:spTgt spid="24"/>
                                        </p:tgtEl>
                                        <p:attrNameLst>
                                          <p:attrName>ppt_h</p:attrName>
                                        </p:attrNameLst>
                                      </p:cBhvr>
                                      <p:tavLst>
                                        <p:tav tm="0">
                                          <p:val>
                                            <p:strVal val="#ppt_h"/>
                                          </p:val>
                                        </p:tav>
                                        <p:tav tm="100000">
                                          <p:val>
                                            <p:strVal val="#ppt_h"/>
                                          </p:val>
                                        </p:tav>
                                      </p:tavLst>
                                    </p:anim>
                                    <p:animEffect transition="in" filter="fade">
                                      <p:cBhvr>
                                        <p:cTn id="103" dur="1000"/>
                                        <p:tgtEl>
                                          <p:spTgt spid="24"/>
                                        </p:tgtEl>
                                      </p:cBhvr>
                                    </p:animEffect>
                                  </p:childTnLst>
                                </p:cTn>
                              </p:par>
                              <p:par>
                                <p:cTn id="104" presetID="50" presetClass="entr" presetSubtype="0" decel="100000" fill="hold" grpId="0" nodeType="with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p:cTn id="106" dur="1000" fill="hold"/>
                                        <p:tgtEl>
                                          <p:spTgt spid="16"/>
                                        </p:tgtEl>
                                        <p:attrNameLst>
                                          <p:attrName>ppt_w</p:attrName>
                                        </p:attrNameLst>
                                      </p:cBhvr>
                                      <p:tavLst>
                                        <p:tav tm="0">
                                          <p:val>
                                            <p:strVal val="#ppt_w+.3"/>
                                          </p:val>
                                        </p:tav>
                                        <p:tav tm="100000">
                                          <p:val>
                                            <p:strVal val="#ppt_w"/>
                                          </p:val>
                                        </p:tav>
                                      </p:tavLst>
                                    </p:anim>
                                    <p:anim calcmode="lin" valueType="num">
                                      <p:cBhvr>
                                        <p:cTn id="107" dur="1000" fill="hold"/>
                                        <p:tgtEl>
                                          <p:spTgt spid="16"/>
                                        </p:tgtEl>
                                        <p:attrNameLst>
                                          <p:attrName>ppt_h</p:attrName>
                                        </p:attrNameLst>
                                      </p:cBhvr>
                                      <p:tavLst>
                                        <p:tav tm="0">
                                          <p:val>
                                            <p:strVal val="#ppt_h"/>
                                          </p:val>
                                        </p:tav>
                                        <p:tav tm="100000">
                                          <p:val>
                                            <p:strVal val="#ppt_h"/>
                                          </p:val>
                                        </p:tav>
                                      </p:tavLst>
                                    </p:anim>
                                    <p:animEffect transition="in" filter="fade">
                                      <p:cBhvr>
                                        <p:cTn id="108" dur="1000"/>
                                        <p:tgtEl>
                                          <p:spTgt spid="16"/>
                                        </p:tgtEl>
                                      </p:cBhvr>
                                    </p:animEffect>
                                  </p:childTnLst>
                                </p:cTn>
                              </p:par>
                              <p:par>
                                <p:cTn id="109" presetID="50" presetClass="entr" presetSubtype="0" decel="100000" fill="hold" nodeType="with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p:cTn id="111" dur="1000" fill="hold"/>
                                        <p:tgtEl>
                                          <p:spTgt spid="21"/>
                                        </p:tgtEl>
                                        <p:attrNameLst>
                                          <p:attrName>ppt_w</p:attrName>
                                        </p:attrNameLst>
                                      </p:cBhvr>
                                      <p:tavLst>
                                        <p:tav tm="0">
                                          <p:val>
                                            <p:strVal val="#ppt_w+.3"/>
                                          </p:val>
                                        </p:tav>
                                        <p:tav tm="100000">
                                          <p:val>
                                            <p:strVal val="#ppt_w"/>
                                          </p:val>
                                        </p:tav>
                                      </p:tavLst>
                                    </p:anim>
                                    <p:anim calcmode="lin" valueType="num">
                                      <p:cBhvr>
                                        <p:cTn id="112" dur="1000" fill="hold"/>
                                        <p:tgtEl>
                                          <p:spTgt spid="21"/>
                                        </p:tgtEl>
                                        <p:attrNameLst>
                                          <p:attrName>ppt_h</p:attrName>
                                        </p:attrNameLst>
                                      </p:cBhvr>
                                      <p:tavLst>
                                        <p:tav tm="0">
                                          <p:val>
                                            <p:strVal val="#ppt_h"/>
                                          </p:val>
                                        </p:tav>
                                        <p:tav tm="100000">
                                          <p:val>
                                            <p:strVal val="#ppt_h"/>
                                          </p:val>
                                        </p:tav>
                                      </p:tavLst>
                                    </p:anim>
                                    <p:animEffect transition="in" filter="fade">
                                      <p:cBhvr>
                                        <p:cTn id="113" dur="1000"/>
                                        <p:tgtEl>
                                          <p:spTgt spid="21"/>
                                        </p:tgtEl>
                                      </p:cBhvr>
                                    </p:animEffect>
                                  </p:childTnLst>
                                </p:cTn>
                              </p:par>
                            </p:childTnLst>
                          </p:cTn>
                        </p:par>
                      </p:childTnLst>
                    </p:cTn>
                  </p:par>
                  <p:par>
                    <p:cTn id="114" fill="hold">
                      <p:stCondLst>
                        <p:cond delay="indefinite"/>
                      </p:stCondLst>
                      <p:childTnLst>
                        <p:par>
                          <p:cTn id="115" fill="hold">
                            <p:stCondLst>
                              <p:cond delay="0"/>
                            </p:stCondLst>
                            <p:childTnLst>
                              <p:par>
                                <p:cTn id="116" presetID="27" presetClass="entr" presetSubtype="0" fill="hold" grpId="0" nodeType="clickEffect">
                                  <p:stCondLst>
                                    <p:cond delay="0"/>
                                  </p:stCondLst>
                                  <p:iterate type="lt">
                                    <p:tmPct val="50000"/>
                                  </p:iterate>
                                  <p:childTnLst>
                                    <p:set>
                                      <p:cBhvr>
                                        <p:cTn id="117" dur="1" fill="hold">
                                          <p:stCondLst>
                                            <p:cond delay="0"/>
                                          </p:stCondLst>
                                        </p:cTn>
                                        <p:tgtEl>
                                          <p:spTgt spid="15"/>
                                        </p:tgtEl>
                                        <p:attrNameLst>
                                          <p:attrName>style.visibility</p:attrName>
                                        </p:attrNameLst>
                                      </p:cBhvr>
                                      <p:to>
                                        <p:strVal val="visible"/>
                                      </p:to>
                                    </p:set>
                                    <p:anim calcmode="discrete" valueType="clr">
                                      <p:cBhvr override="childStyle">
                                        <p:cTn id="118"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119" dur="80"/>
                                        <p:tgtEl>
                                          <p:spTgt spid="15"/>
                                        </p:tgtEl>
                                        <p:attrNameLst>
                                          <p:attrName>fillcolor</p:attrName>
                                        </p:attrNameLst>
                                      </p:cBhvr>
                                      <p:tavLst>
                                        <p:tav tm="0">
                                          <p:val>
                                            <p:clrVal>
                                              <a:schemeClr val="accent2"/>
                                            </p:clrVal>
                                          </p:val>
                                        </p:tav>
                                        <p:tav tm="50000">
                                          <p:val>
                                            <p:clrVal>
                                              <a:schemeClr val="hlink"/>
                                            </p:clrVal>
                                          </p:val>
                                        </p:tav>
                                      </p:tavLst>
                                    </p:anim>
                                    <p:set>
                                      <p:cBhvr>
                                        <p:cTn id="120" dur="80"/>
                                        <p:tgtEl>
                                          <p:spTgt spid="15"/>
                                        </p:tgtEl>
                                        <p:attrNameLst>
                                          <p:attrName>fill.type</p:attrName>
                                        </p:attrNameLst>
                                      </p:cBhvr>
                                      <p:to>
                                        <p:strVal val="solid"/>
                                      </p:to>
                                    </p:set>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grpId="0" nodeType="clickEffect">
                                  <p:stCondLst>
                                    <p:cond delay="0"/>
                                  </p:stCondLst>
                                  <p:childTnLst>
                                    <p:set>
                                      <p:cBhvr>
                                        <p:cTn id="124" dur="1" fill="hold">
                                          <p:stCondLst>
                                            <p:cond delay="0"/>
                                          </p:stCondLst>
                                        </p:cTn>
                                        <p:tgtEl>
                                          <p:spTgt spid="25"/>
                                        </p:tgtEl>
                                        <p:attrNameLst>
                                          <p:attrName>style.visibility</p:attrName>
                                        </p:attrNameLst>
                                      </p:cBhvr>
                                      <p:to>
                                        <p:strVal val="visible"/>
                                      </p:to>
                                    </p:set>
                                    <p:animEffect transition="in" filter="fade">
                                      <p:cBhvr>
                                        <p:cTn id="125" dur="1000"/>
                                        <p:tgtEl>
                                          <p:spTgt spid="25"/>
                                        </p:tgtEl>
                                      </p:cBhvr>
                                    </p:animEffect>
                                    <p:anim calcmode="lin" valueType="num">
                                      <p:cBhvr>
                                        <p:cTn id="126" dur="1000" fill="hold"/>
                                        <p:tgtEl>
                                          <p:spTgt spid="25"/>
                                        </p:tgtEl>
                                        <p:attrNameLst>
                                          <p:attrName>ppt_x</p:attrName>
                                        </p:attrNameLst>
                                      </p:cBhvr>
                                      <p:tavLst>
                                        <p:tav tm="0">
                                          <p:val>
                                            <p:strVal val="#ppt_x"/>
                                          </p:val>
                                        </p:tav>
                                        <p:tav tm="100000">
                                          <p:val>
                                            <p:strVal val="#ppt_x"/>
                                          </p:val>
                                        </p:tav>
                                      </p:tavLst>
                                    </p:anim>
                                    <p:anim calcmode="lin" valueType="num">
                                      <p:cBhvr>
                                        <p:cTn id="12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nodeType="clickEffect">
                                  <p:stCondLst>
                                    <p:cond delay="0"/>
                                  </p:stCondLst>
                                  <p:childTnLst>
                                    <p:set>
                                      <p:cBhvr>
                                        <p:cTn id="131" dur="1" fill="hold">
                                          <p:stCondLst>
                                            <p:cond delay="0"/>
                                          </p:stCondLst>
                                        </p:cTn>
                                        <p:tgtEl>
                                          <p:spTgt spid="26"/>
                                        </p:tgtEl>
                                        <p:attrNameLst>
                                          <p:attrName>style.visibility</p:attrName>
                                        </p:attrNameLst>
                                      </p:cBhvr>
                                      <p:to>
                                        <p:strVal val="visible"/>
                                      </p:to>
                                    </p:set>
                                    <p:animEffect transition="in" filter="fade">
                                      <p:cBhvr>
                                        <p:cTn id="132" dur="1000"/>
                                        <p:tgtEl>
                                          <p:spTgt spid="26"/>
                                        </p:tgtEl>
                                      </p:cBhvr>
                                    </p:animEffect>
                                    <p:anim calcmode="lin" valueType="num">
                                      <p:cBhvr>
                                        <p:cTn id="133" dur="1000" fill="hold"/>
                                        <p:tgtEl>
                                          <p:spTgt spid="26"/>
                                        </p:tgtEl>
                                        <p:attrNameLst>
                                          <p:attrName>ppt_x</p:attrName>
                                        </p:attrNameLst>
                                      </p:cBhvr>
                                      <p:tavLst>
                                        <p:tav tm="0">
                                          <p:val>
                                            <p:strVal val="#ppt_x"/>
                                          </p:val>
                                        </p:tav>
                                        <p:tav tm="100000">
                                          <p:val>
                                            <p:strVal val="#ppt_x"/>
                                          </p:val>
                                        </p:tav>
                                      </p:tavLst>
                                    </p:anim>
                                    <p:anim calcmode="lin" valueType="num">
                                      <p:cBhvr>
                                        <p:cTn id="13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uiExpand="1" build="p"/>
      <p:bldP spid="9" grpId="0" animBg="1"/>
      <p:bldP spid="10" grpId="0" animBg="1"/>
      <p:bldP spid="11" grpId="0" animBg="1"/>
      <p:bldP spid="12" grpId="0" animBg="1"/>
      <p:bldP spid="15" grpId="0" animBg="1"/>
      <p:bldP spid="16" grpId="0"/>
      <p:bldP spid="17" grpId="0"/>
      <p:bldP spid="19" grpId="0"/>
      <p:bldP spid="20" grpId="0"/>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9810" name="Group 82"/>
          <p:cNvGrpSpPr>
            <a:grpSpLocks/>
          </p:cNvGrpSpPr>
          <p:nvPr/>
        </p:nvGrpSpPr>
        <p:grpSpPr bwMode="auto">
          <a:xfrm>
            <a:off x="0" y="15876"/>
            <a:ext cx="1371600" cy="517526"/>
            <a:chOff x="179" y="96"/>
            <a:chExt cx="822" cy="326"/>
          </a:xfrm>
        </p:grpSpPr>
        <p:sp>
          <p:nvSpPr>
            <p:cNvPr id="329811" name="AutoShape 83"/>
            <p:cNvSpPr>
              <a:spLocks noChangeArrowheads="1"/>
            </p:cNvSpPr>
            <p:nvPr/>
          </p:nvSpPr>
          <p:spPr bwMode="ltGray">
            <a:xfrm>
              <a:off x="179" y="122"/>
              <a:ext cx="822" cy="300"/>
            </a:xfrm>
            <a:prstGeom prst="roundRect">
              <a:avLst>
                <a:gd name="adj" fmla="val 16667"/>
              </a:avLst>
            </a:prstGeom>
            <a:gradFill rotWithShape="1">
              <a:gsLst>
                <a:gs pos="0">
                  <a:schemeClr val="hlink"/>
                </a:gs>
                <a:gs pos="100000">
                  <a:schemeClr val="hlink">
                    <a:gamma/>
                    <a:shade val="78824"/>
                    <a:invGamma/>
                  </a:schemeClr>
                </a:gs>
              </a:gsLst>
              <a:path path="rect">
                <a:fillToRect l="100000" b="100000"/>
              </a:path>
            </a:gradFill>
            <a:ln w="38100" algn="ctr">
              <a:solidFill>
                <a:srgbClr val="F8F8F8">
                  <a:alpha val="70000"/>
                </a:srgbClr>
              </a:solidFill>
              <a:round/>
              <a:headEnd/>
              <a:tailEnd/>
            </a:ln>
            <a:effectLst/>
          </p:spPr>
          <p:txBody>
            <a:bodyPr wrap="none" anchor="ctr"/>
            <a:lstStyle/>
            <a:p>
              <a:endParaRPr lang="en-US" sz="2000"/>
            </a:p>
          </p:txBody>
        </p:sp>
        <p:sp>
          <p:nvSpPr>
            <p:cNvPr id="329812" name="Text Box 84"/>
            <p:cNvSpPr txBox="1">
              <a:spLocks noChangeArrowheads="1"/>
            </p:cNvSpPr>
            <p:nvPr/>
          </p:nvSpPr>
          <p:spPr bwMode="black">
            <a:xfrm>
              <a:off x="205" y="134"/>
              <a:ext cx="779" cy="252"/>
            </a:xfrm>
            <a:prstGeom prst="rect">
              <a:avLst/>
            </a:prstGeom>
            <a:noFill/>
            <a:ln w="9525" algn="ctr">
              <a:noFill/>
              <a:miter lim="800000"/>
              <a:headEnd/>
              <a:tailEnd/>
            </a:ln>
            <a:effectLst/>
          </p:spPr>
          <p:txBody>
            <a:bodyPr>
              <a:spAutoFit/>
            </a:bodyPr>
            <a:lstStyle/>
            <a:p>
              <a:pPr>
                <a:spcBef>
                  <a:spcPct val="50000"/>
                </a:spcBef>
              </a:pPr>
              <a:r>
                <a:rPr lang="en-US" sz="2000" b="1" u="sng" dirty="0" err="1">
                  <a:solidFill>
                    <a:schemeClr val="bg1"/>
                  </a:solidFill>
                  <a:latin typeface="Arial" pitchFamily="34" charset="0"/>
                </a:rPr>
                <a:t>Tiết</a:t>
              </a:r>
              <a:r>
                <a:rPr lang="en-US" sz="2000" b="1" u="sng" dirty="0">
                  <a:solidFill>
                    <a:schemeClr val="bg1"/>
                  </a:solidFill>
                  <a:latin typeface="Arial" pitchFamily="34" charset="0"/>
                </a:rPr>
                <a:t> 45:</a:t>
              </a:r>
              <a:r>
                <a:rPr lang="en-US" sz="2000" b="1" dirty="0">
                  <a:solidFill>
                    <a:schemeClr val="bg1"/>
                  </a:solidFill>
                  <a:latin typeface="Arial" pitchFamily="34" charset="0"/>
                </a:rPr>
                <a:t> </a:t>
              </a:r>
            </a:p>
          </p:txBody>
        </p:sp>
        <p:pic>
          <p:nvPicPr>
            <p:cNvPr id="329813" name="Picture 85" descr="1"/>
            <p:cNvPicPr>
              <a:picLocks noChangeAspect="1" noChangeArrowheads="1"/>
            </p:cNvPicPr>
            <p:nvPr/>
          </p:nvPicPr>
          <p:blipFill>
            <a:blip r:embed="rId3"/>
            <a:srcRect/>
            <a:stretch>
              <a:fillRect/>
            </a:stretch>
          </p:blipFill>
          <p:spPr bwMode="auto">
            <a:xfrm>
              <a:off x="204" y="96"/>
              <a:ext cx="769" cy="98"/>
            </a:xfrm>
            <a:prstGeom prst="rect">
              <a:avLst/>
            </a:prstGeom>
            <a:noFill/>
          </p:spPr>
        </p:pic>
      </p:grpSp>
      <p:sp>
        <p:nvSpPr>
          <p:cNvPr id="329814" name="AutoShape 86"/>
          <p:cNvSpPr>
            <a:spLocks noChangeArrowheads="1"/>
          </p:cNvSpPr>
          <p:nvPr/>
        </p:nvSpPr>
        <p:spPr bwMode="gray">
          <a:xfrm>
            <a:off x="1600200" y="28122"/>
            <a:ext cx="7239000" cy="476250"/>
          </a:xfrm>
          <a:prstGeom prst="roundRect">
            <a:avLst>
              <a:gd name="adj" fmla="val 50000"/>
            </a:avLst>
          </a:prstGeom>
          <a:gradFill rotWithShape="1">
            <a:gsLst>
              <a:gs pos="0">
                <a:srgbClr val="49ACE3"/>
              </a:gs>
              <a:gs pos="50000">
                <a:srgbClr val="49ACE3">
                  <a:gamma/>
                  <a:tint val="24314"/>
                  <a:invGamma/>
                </a:srgbClr>
              </a:gs>
              <a:gs pos="100000">
                <a:srgbClr val="49ACE3"/>
              </a:gs>
            </a:gsLst>
            <a:lin ang="0" scaled="1"/>
          </a:gradFill>
          <a:ln w="38100" algn="ctr">
            <a:solidFill>
              <a:srgbClr val="FFFFFF"/>
            </a:solidFill>
            <a:round/>
            <a:headEnd/>
            <a:tailEnd/>
          </a:ln>
          <a:effectLst>
            <a:outerShdw dist="63500" dir="3187806" algn="ctr" rotWithShape="0">
              <a:srgbClr val="B2B2B2"/>
            </a:outerShdw>
          </a:effectLst>
        </p:spPr>
        <p:txBody>
          <a:bodyPr wrap="none" anchor="ctr"/>
          <a:lstStyle/>
          <a:p>
            <a:pPr>
              <a:defRPr/>
            </a:pPr>
            <a:r>
              <a:rPr lang="en-US" sz="2400" b="1" dirty="0">
                <a:solidFill>
                  <a:srgbClr val="FF0000"/>
                </a:solidFill>
                <a:effectLst>
                  <a:outerShdw blurRad="38100" dist="38100" dir="2700000" algn="tl">
                    <a:srgbClr val="000000">
                      <a:alpha val="43137"/>
                    </a:srgbClr>
                  </a:outerShdw>
                </a:effectLst>
              </a:rPr>
              <a:t>PHƯƠNG TRÌNH BẬC HAI MỘT ẨN</a:t>
            </a:r>
          </a:p>
        </p:txBody>
      </p:sp>
      <p:sp>
        <p:nvSpPr>
          <p:cNvPr id="8" name="Line 27"/>
          <p:cNvSpPr>
            <a:spLocks noChangeShapeType="1"/>
          </p:cNvSpPr>
          <p:nvPr/>
        </p:nvSpPr>
        <p:spPr bwMode="auto">
          <a:xfrm>
            <a:off x="3886200" y="623888"/>
            <a:ext cx="0" cy="62341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 name="Rectangle 28"/>
          <p:cNvSpPr>
            <a:spLocks noChangeArrowheads="1"/>
          </p:cNvSpPr>
          <p:nvPr/>
        </p:nvSpPr>
        <p:spPr bwMode="auto">
          <a:xfrm>
            <a:off x="4876800" y="852488"/>
            <a:ext cx="4267200" cy="573973"/>
          </a:xfrm>
          <a:prstGeom prst="rect">
            <a:avLst/>
          </a:prstGeom>
          <a:solidFill>
            <a:schemeClr val="accent6">
              <a:lumMod val="20000"/>
              <a:lumOff val="80000"/>
            </a:schemeClr>
          </a:solidFill>
          <a:ln>
            <a:noFill/>
          </a:ln>
          <a:effectLst/>
        </p:spPr>
        <p:txBody>
          <a:bodyPr/>
          <a:lstStyle/>
          <a:p>
            <a:pPr algn="l">
              <a:lnSpc>
                <a:spcPct val="140000"/>
              </a:lnSpc>
              <a:spcBef>
                <a:spcPct val="20000"/>
              </a:spcBef>
            </a:pPr>
            <a:r>
              <a:rPr lang="en-US" sz="2400" b="1" dirty="0"/>
              <a:t>    </a:t>
            </a:r>
            <a:r>
              <a:rPr lang="en-US" sz="2400" b="1" dirty="0" err="1"/>
              <a:t>Giải</a:t>
            </a:r>
            <a:r>
              <a:rPr lang="en-US" sz="2400" b="1" dirty="0"/>
              <a:t> </a:t>
            </a:r>
            <a:r>
              <a:rPr lang="en-US" sz="2400" b="1" dirty="0" err="1"/>
              <a:t>phương</a:t>
            </a:r>
            <a:r>
              <a:rPr lang="en-US" sz="2400" b="1" dirty="0"/>
              <a:t> </a:t>
            </a:r>
            <a:r>
              <a:rPr lang="en-US" sz="2400" b="1" dirty="0" err="1"/>
              <a:t>trình</a:t>
            </a:r>
            <a:r>
              <a:rPr lang="en-US" sz="2400" b="1" dirty="0"/>
              <a:t>: </a:t>
            </a:r>
            <a:r>
              <a:rPr lang="en-US" sz="2400" b="1" dirty="0">
                <a:solidFill>
                  <a:srgbClr val="0000CC"/>
                </a:solidFill>
              </a:rPr>
              <a:t>x² - 3 = 0</a:t>
            </a:r>
            <a:r>
              <a:rPr lang="en-US" sz="2400" b="1" dirty="0"/>
              <a:t> </a:t>
            </a:r>
          </a:p>
        </p:txBody>
      </p:sp>
      <p:sp>
        <p:nvSpPr>
          <p:cNvPr id="10" name="Text Box 29"/>
          <p:cNvSpPr txBox="1">
            <a:spLocks noChangeArrowheads="1"/>
          </p:cNvSpPr>
          <p:nvPr/>
        </p:nvSpPr>
        <p:spPr bwMode="auto">
          <a:xfrm>
            <a:off x="4038600" y="963612"/>
            <a:ext cx="838200" cy="346075"/>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eaLnBrk="1" hangingPunct="1">
              <a:spcBef>
                <a:spcPct val="50000"/>
              </a:spcBef>
            </a:pPr>
            <a:r>
              <a:rPr lang="en-US" sz="1600" b="1" i="1" dirty="0" err="1">
                <a:solidFill>
                  <a:schemeClr val="bg1"/>
                </a:solidFill>
                <a:latin typeface="Times New Roman" pitchFamily="18" charset="0"/>
              </a:rPr>
              <a:t>Ví</a:t>
            </a:r>
            <a:r>
              <a:rPr lang="en-US" sz="1600" b="1" i="1" dirty="0">
                <a:solidFill>
                  <a:schemeClr val="bg1"/>
                </a:solidFill>
                <a:latin typeface="Times New Roman" pitchFamily="18" charset="0"/>
              </a:rPr>
              <a:t> </a:t>
            </a:r>
            <a:r>
              <a:rPr lang="en-US" sz="1600" b="1" i="1" dirty="0" err="1">
                <a:solidFill>
                  <a:schemeClr val="bg1"/>
                </a:solidFill>
                <a:latin typeface="Times New Roman" pitchFamily="18" charset="0"/>
              </a:rPr>
              <a:t>dụ</a:t>
            </a:r>
            <a:r>
              <a:rPr lang="en-US" sz="1600" b="1" i="1" dirty="0">
                <a:solidFill>
                  <a:schemeClr val="bg1"/>
                </a:solidFill>
                <a:latin typeface="Times New Roman" pitchFamily="18" charset="0"/>
              </a:rPr>
              <a:t> 2</a:t>
            </a:r>
          </a:p>
        </p:txBody>
      </p:sp>
      <p:sp>
        <p:nvSpPr>
          <p:cNvPr id="11" name="Text Box 30"/>
          <p:cNvSpPr txBox="1">
            <a:spLocks noChangeArrowheads="1"/>
          </p:cNvSpPr>
          <p:nvPr/>
        </p:nvSpPr>
        <p:spPr bwMode="auto">
          <a:xfrm>
            <a:off x="4038600" y="3176587"/>
            <a:ext cx="609600" cy="346075"/>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eaLnBrk="1" hangingPunct="1">
              <a:spcBef>
                <a:spcPct val="50000"/>
              </a:spcBef>
            </a:pPr>
            <a:r>
              <a:rPr lang="en-US" sz="1600" b="1" dirty="0">
                <a:solidFill>
                  <a:schemeClr val="bg1"/>
                </a:solidFill>
                <a:latin typeface="Times New Roman" pitchFamily="18" charset="0"/>
              </a:rPr>
              <a:t>?3a)</a:t>
            </a:r>
          </a:p>
        </p:txBody>
      </p:sp>
      <p:sp>
        <p:nvSpPr>
          <p:cNvPr id="12" name="Rectangle 31"/>
          <p:cNvSpPr>
            <a:spLocks noChangeArrowheads="1"/>
          </p:cNvSpPr>
          <p:nvPr/>
        </p:nvSpPr>
        <p:spPr bwMode="auto">
          <a:xfrm>
            <a:off x="4648200" y="2974975"/>
            <a:ext cx="3276600" cy="1233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lnSpc>
                <a:spcPct val="140000"/>
              </a:lnSpc>
              <a:spcBef>
                <a:spcPct val="20000"/>
              </a:spcBef>
            </a:pPr>
            <a:r>
              <a:rPr lang="en-US" sz="1600" b="1">
                <a:latin typeface="Times New Roman" pitchFamily="18" charset="0"/>
              </a:rPr>
              <a:t> </a:t>
            </a:r>
          </a:p>
        </p:txBody>
      </p:sp>
      <p:sp>
        <p:nvSpPr>
          <p:cNvPr id="14" name="Rectangle 35"/>
          <p:cNvSpPr>
            <a:spLocks noChangeArrowheads="1"/>
          </p:cNvSpPr>
          <p:nvPr/>
        </p:nvSpPr>
        <p:spPr bwMode="auto">
          <a:xfrm>
            <a:off x="5562600" y="1426462"/>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lnSpc>
                <a:spcPct val="140000"/>
              </a:lnSpc>
              <a:spcBef>
                <a:spcPct val="20000"/>
              </a:spcBef>
            </a:pPr>
            <a:r>
              <a:rPr lang="en-US" sz="2400" b="1" dirty="0">
                <a:solidFill>
                  <a:srgbClr val="000000"/>
                </a:solidFill>
                <a:latin typeface="Times New Roman" pitchFamily="18" charset="0"/>
                <a:sym typeface="Symbol" pitchFamily="18" charset="2"/>
              </a:rPr>
              <a:t> x</a:t>
            </a:r>
            <a:r>
              <a:rPr lang="en-US" sz="2400" b="1" baseline="30000" dirty="0">
                <a:solidFill>
                  <a:srgbClr val="000000"/>
                </a:solidFill>
                <a:latin typeface="Times New Roman" pitchFamily="18" charset="0"/>
                <a:sym typeface="Symbol" pitchFamily="18" charset="2"/>
              </a:rPr>
              <a:t>2</a:t>
            </a:r>
            <a:r>
              <a:rPr lang="en-US" sz="2400" b="1" dirty="0">
                <a:solidFill>
                  <a:srgbClr val="000000"/>
                </a:solidFill>
                <a:latin typeface="Times New Roman" pitchFamily="18" charset="0"/>
                <a:sym typeface="Symbol" pitchFamily="18" charset="2"/>
              </a:rPr>
              <a:t> = 3</a:t>
            </a:r>
          </a:p>
        </p:txBody>
      </p:sp>
      <p:graphicFrame>
        <p:nvGraphicFramePr>
          <p:cNvPr id="15" name="Object 36"/>
          <p:cNvGraphicFramePr>
            <a:graphicFrameLocks noChangeAspect="1"/>
          </p:cNvGraphicFramePr>
          <p:nvPr>
            <p:extLst>
              <p:ext uri="{D42A27DB-BD31-4B8C-83A1-F6EECF244321}">
                <p14:modId xmlns:p14="http://schemas.microsoft.com/office/powerpoint/2010/main" val="2065500013"/>
              </p:ext>
            </p:extLst>
          </p:nvPr>
        </p:nvGraphicFramePr>
        <p:xfrm>
          <a:off x="6853819" y="1467037"/>
          <a:ext cx="1928872" cy="457200"/>
        </p:xfrm>
        <a:graphic>
          <a:graphicData uri="http://schemas.openxmlformats.org/presentationml/2006/ole">
            <mc:AlternateContent xmlns:mc="http://schemas.openxmlformats.org/markup-compatibility/2006">
              <mc:Choice xmlns:v="urn:schemas-microsoft-com:vml" Requires="v">
                <p:oleObj spid="_x0000_s130293" name="Equation" r:id="rId4" imgW="749300" imgH="228600" progId="Equation.3">
                  <p:embed/>
                </p:oleObj>
              </mc:Choice>
              <mc:Fallback>
                <p:oleObj name="Equation" r:id="rId4" imgW="7493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3819" y="1467037"/>
                        <a:ext cx="1928872" cy="457200"/>
                      </a:xfrm>
                      <a:prstGeom prst="rect">
                        <a:avLst/>
                      </a:prstGeom>
                      <a:noFill/>
                      <a:ln>
                        <a:noFill/>
                      </a:ln>
                      <a:effectLst/>
                    </p:spPr>
                  </p:pic>
                </p:oleObj>
              </mc:Fallback>
            </mc:AlternateContent>
          </a:graphicData>
        </a:graphic>
      </p:graphicFrame>
      <p:sp>
        <p:nvSpPr>
          <p:cNvPr id="17" name="Rectangle 46"/>
          <p:cNvSpPr>
            <a:spLocks noChangeArrowheads="1"/>
          </p:cNvSpPr>
          <p:nvPr/>
        </p:nvSpPr>
        <p:spPr bwMode="auto">
          <a:xfrm>
            <a:off x="3886200" y="2071687"/>
            <a:ext cx="525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spcBef>
                <a:spcPct val="20000"/>
              </a:spcBef>
            </a:pPr>
            <a:r>
              <a:rPr lang="en-US" sz="2000" b="1" i="1" dirty="0" err="1">
                <a:latin typeface="Times New Roman" pitchFamily="18" charset="0"/>
                <a:sym typeface="Symbol" pitchFamily="18" charset="2"/>
              </a:rPr>
              <a:t>Vậy</a:t>
            </a:r>
            <a:r>
              <a:rPr lang="en-US" sz="2000" b="1" i="1" dirty="0">
                <a:latin typeface="Times New Roman" pitchFamily="18" charset="0"/>
                <a:sym typeface="Symbol" pitchFamily="18" charset="2"/>
              </a:rPr>
              <a:t> </a:t>
            </a:r>
            <a:r>
              <a:rPr lang="en-US" sz="2000" b="1" i="1" dirty="0" err="1">
                <a:latin typeface="Times New Roman" pitchFamily="18" charset="0"/>
                <a:sym typeface="Symbol" pitchFamily="18" charset="2"/>
              </a:rPr>
              <a:t>phương</a:t>
            </a:r>
            <a:r>
              <a:rPr lang="en-US" sz="2000" b="1" i="1" dirty="0">
                <a:latin typeface="Times New Roman" pitchFamily="18" charset="0"/>
                <a:sym typeface="Symbol" pitchFamily="18" charset="2"/>
              </a:rPr>
              <a:t> </a:t>
            </a:r>
            <a:r>
              <a:rPr lang="en-US" sz="2000" b="1" i="1" dirty="0" err="1">
                <a:latin typeface="Times New Roman" pitchFamily="18" charset="0"/>
                <a:sym typeface="Symbol" pitchFamily="18" charset="2"/>
              </a:rPr>
              <a:t>trình</a:t>
            </a:r>
            <a:r>
              <a:rPr lang="en-US" sz="2000" b="1" i="1" dirty="0">
                <a:latin typeface="Times New Roman" pitchFamily="18" charset="0"/>
                <a:sym typeface="Symbol" pitchFamily="18" charset="2"/>
              </a:rPr>
              <a:t> </a:t>
            </a:r>
            <a:r>
              <a:rPr lang="en-US" sz="2000" b="1" i="1" dirty="0" err="1">
                <a:latin typeface="Times New Roman" pitchFamily="18" charset="0"/>
                <a:sym typeface="Symbol" pitchFamily="18" charset="2"/>
              </a:rPr>
              <a:t>có</a:t>
            </a:r>
            <a:r>
              <a:rPr lang="en-US" sz="2000" b="1" i="1" dirty="0">
                <a:latin typeface="Times New Roman" pitchFamily="18" charset="0"/>
                <a:sym typeface="Symbol" pitchFamily="18" charset="2"/>
              </a:rPr>
              <a:t> </a:t>
            </a:r>
            <a:r>
              <a:rPr lang="en-US" sz="2000" b="1" i="1" dirty="0" err="1">
                <a:latin typeface="Times New Roman" pitchFamily="18" charset="0"/>
                <a:sym typeface="Symbol" pitchFamily="18" charset="2"/>
              </a:rPr>
              <a:t>hai</a:t>
            </a:r>
            <a:r>
              <a:rPr lang="en-US" sz="2000" b="1" i="1" dirty="0">
                <a:latin typeface="Times New Roman" pitchFamily="18" charset="0"/>
                <a:sym typeface="Symbol" pitchFamily="18" charset="2"/>
              </a:rPr>
              <a:t> </a:t>
            </a:r>
            <a:r>
              <a:rPr lang="en-US" sz="2000" b="1" i="1" dirty="0" err="1">
                <a:latin typeface="Times New Roman" pitchFamily="18" charset="0"/>
                <a:sym typeface="Symbol" pitchFamily="18" charset="2"/>
              </a:rPr>
              <a:t>nghiệm</a:t>
            </a:r>
            <a:r>
              <a:rPr lang="en-US" sz="2000" b="1" i="1" dirty="0">
                <a:latin typeface="Times New Roman" pitchFamily="18" charset="0"/>
                <a:sym typeface="Symbol" pitchFamily="18" charset="2"/>
              </a:rPr>
              <a:t>: </a:t>
            </a:r>
            <a:r>
              <a:rPr lang="en-US" sz="2000" b="1" dirty="0">
                <a:latin typeface="Times New Roman" pitchFamily="18" charset="0"/>
                <a:sym typeface="Symbol" pitchFamily="18" charset="2"/>
              </a:rPr>
              <a:t>x</a:t>
            </a:r>
            <a:r>
              <a:rPr lang="en-US" sz="2000" b="1" i="1" baseline="-25000" dirty="0">
                <a:latin typeface="Times New Roman" pitchFamily="18" charset="0"/>
                <a:sym typeface="Symbol" pitchFamily="18" charset="2"/>
              </a:rPr>
              <a:t>1</a:t>
            </a:r>
            <a:r>
              <a:rPr lang="en-US" sz="2000" b="1" i="1" dirty="0">
                <a:latin typeface="Times New Roman" pitchFamily="18" charset="0"/>
                <a:sym typeface="Symbol" pitchFamily="18" charset="2"/>
              </a:rPr>
              <a:t> =    , </a:t>
            </a:r>
            <a:r>
              <a:rPr lang="en-US" sz="2000" b="1" dirty="0">
                <a:latin typeface="Times New Roman" pitchFamily="18" charset="0"/>
                <a:sym typeface="Symbol" pitchFamily="18" charset="2"/>
              </a:rPr>
              <a:t>x</a:t>
            </a:r>
            <a:r>
              <a:rPr lang="en-US" sz="2000" b="1" i="1" baseline="-25000" dirty="0">
                <a:latin typeface="Times New Roman" pitchFamily="18" charset="0"/>
                <a:sym typeface="Symbol" pitchFamily="18" charset="2"/>
              </a:rPr>
              <a:t>2</a:t>
            </a:r>
            <a:r>
              <a:rPr lang="en-US" sz="2000" b="1" i="1" dirty="0">
                <a:latin typeface="Times New Roman" pitchFamily="18" charset="0"/>
                <a:sym typeface="Symbol" pitchFamily="18" charset="2"/>
              </a:rPr>
              <a:t> = - </a:t>
            </a:r>
          </a:p>
        </p:txBody>
      </p:sp>
      <p:graphicFrame>
        <p:nvGraphicFramePr>
          <p:cNvPr id="18" name="Object 61"/>
          <p:cNvGraphicFramePr>
            <a:graphicFrameLocks noGrp="1" noChangeAspect="1"/>
          </p:cNvGraphicFramePr>
          <p:nvPr>
            <p:ph sz="half" idx="1"/>
            <p:extLst>
              <p:ext uri="{D42A27DB-BD31-4B8C-83A1-F6EECF244321}">
                <p14:modId xmlns:p14="http://schemas.microsoft.com/office/powerpoint/2010/main" val="3425913983"/>
              </p:ext>
            </p:extLst>
          </p:nvPr>
        </p:nvGraphicFramePr>
        <p:xfrm>
          <a:off x="7924800" y="2057400"/>
          <a:ext cx="1219200" cy="457200"/>
        </p:xfrm>
        <a:graphic>
          <a:graphicData uri="http://schemas.openxmlformats.org/presentationml/2006/ole">
            <mc:AlternateContent xmlns:mc="http://schemas.openxmlformats.org/markup-compatibility/2006">
              <mc:Choice xmlns:v="urn:schemas-microsoft-com:vml" Requires="v">
                <p:oleObj spid="_x0000_s130294" name="Equation" r:id="rId6" imgW="1028254" imgH="241195" progId="Equation.3">
                  <p:embed/>
                </p:oleObj>
              </mc:Choice>
              <mc:Fallback>
                <p:oleObj name="Equation" r:id="rId6" imgW="1028254" imgH="241195"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4800" y="20574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 name="Object 17"/>
          <p:cNvGraphicFramePr>
            <a:graphicFrameLocks noChangeAspect="1"/>
          </p:cNvGraphicFramePr>
          <p:nvPr>
            <p:extLst>
              <p:ext uri="{D42A27DB-BD31-4B8C-83A1-F6EECF244321}">
                <p14:modId xmlns:p14="http://schemas.microsoft.com/office/powerpoint/2010/main" val="145769151"/>
              </p:ext>
            </p:extLst>
          </p:nvPr>
        </p:nvGraphicFramePr>
        <p:xfrm>
          <a:off x="5410200" y="3863974"/>
          <a:ext cx="381000" cy="268288"/>
        </p:xfrm>
        <a:graphic>
          <a:graphicData uri="http://schemas.openxmlformats.org/presentationml/2006/ole">
            <mc:AlternateContent xmlns:mc="http://schemas.openxmlformats.org/markup-compatibility/2006">
              <mc:Choice xmlns:v="urn:schemas-microsoft-com:vml" Requires="v">
                <p:oleObj spid="_x0000_s130295" name="Equation" r:id="rId8" imgW="215713" imgH="152268" progId="Equation.3">
                  <p:embed/>
                </p:oleObj>
              </mc:Choice>
              <mc:Fallback>
                <p:oleObj name="Equation" r:id="rId8" imgW="215713" imgH="152268"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10200" y="3863974"/>
                        <a:ext cx="381000"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 name="Text Box 18"/>
          <p:cNvSpPr txBox="1">
            <a:spLocks noChangeArrowheads="1"/>
          </p:cNvSpPr>
          <p:nvPr/>
        </p:nvSpPr>
        <p:spPr bwMode="auto">
          <a:xfrm>
            <a:off x="5867400" y="3751262"/>
            <a:ext cx="1200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000" b="1" dirty="0">
                <a:solidFill>
                  <a:srgbClr val="FF3300"/>
                </a:solidFill>
              </a:rPr>
              <a:t>3x</a:t>
            </a:r>
            <a:r>
              <a:rPr lang="en-US" sz="2000" b="1" baseline="30000" dirty="0">
                <a:solidFill>
                  <a:srgbClr val="FF3300"/>
                </a:solidFill>
              </a:rPr>
              <a:t>2     </a:t>
            </a:r>
            <a:r>
              <a:rPr lang="en-US" sz="2000" b="1" dirty="0">
                <a:solidFill>
                  <a:srgbClr val="FF3300"/>
                </a:solidFill>
              </a:rPr>
              <a:t>= 2</a:t>
            </a:r>
          </a:p>
        </p:txBody>
      </p:sp>
      <p:graphicFrame>
        <p:nvGraphicFramePr>
          <p:cNvPr id="24" name="Object 19"/>
          <p:cNvGraphicFramePr>
            <a:graphicFrameLocks noChangeAspect="1"/>
          </p:cNvGraphicFramePr>
          <p:nvPr>
            <p:extLst>
              <p:ext uri="{D42A27DB-BD31-4B8C-83A1-F6EECF244321}">
                <p14:modId xmlns:p14="http://schemas.microsoft.com/office/powerpoint/2010/main" val="3384518940"/>
              </p:ext>
            </p:extLst>
          </p:nvPr>
        </p:nvGraphicFramePr>
        <p:xfrm>
          <a:off x="7086600" y="3827462"/>
          <a:ext cx="381000" cy="268288"/>
        </p:xfrm>
        <a:graphic>
          <a:graphicData uri="http://schemas.openxmlformats.org/presentationml/2006/ole">
            <mc:AlternateContent xmlns:mc="http://schemas.openxmlformats.org/markup-compatibility/2006">
              <mc:Choice xmlns:v="urn:schemas-microsoft-com:vml" Requires="v">
                <p:oleObj spid="_x0000_s130296" name="Equation" r:id="rId10" imgW="215713" imgH="152268" progId="Equation.3">
                  <p:embed/>
                </p:oleObj>
              </mc:Choice>
              <mc:Fallback>
                <p:oleObj name="Equation" r:id="rId10" imgW="215713" imgH="152268"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86600" y="3827462"/>
                        <a:ext cx="381000"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 name="Text Box 20"/>
          <p:cNvSpPr txBox="1">
            <a:spLocks noChangeArrowheads="1"/>
          </p:cNvSpPr>
          <p:nvPr/>
        </p:nvSpPr>
        <p:spPr bwMode="auto">
          <a:xfrm>
            <a:off x="7200900" y="3764087"/>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000" b="1" dirty="0">
                <a:solidFill>
                  <a:srgbClr val="FF3300"/>
                </a:solidFill>
              </a:rPr>
              <a:t>x</a:t>
            </a:r>
            <a:r>
              <a:rPr lang="en-US" sz="2000" b="1" baseline="30000" dirty="0">
                <a:solidFill>
                  <a:srgbClr val="FF3300"/>
                </a:solidFill>
              </a:rPr>
              <a:t>2     </a:t>
            </a:r>
            <a:r>
              <a:rPr lang="en-US" sz="2000" b="1" dirty="0">
                <a:solidFill>
                  <a:srgbClr val="FF3300"/>
                </a:solidFill>
              </a:rPr>
              <a:t>=</a:t>
            </a:r>
            <a:r>
              <a:rPr lang="en-US" sz="2000" b="1" dirty="0"/>
              <a:t> </a:t>
            </a:r>
          </a:p>
        </p:txBody>
      </p:sp>
      <p:graphicFrame>
        <p:nvGraphicFramePr>
          <p:cNvPr id="26" name="Object 21"/>
          <p:cNvGraphicFramePr>
            <a:graphicFrameLocks noChangeAspect="1"/>
          </p:cNvGraphicFramePr>
          <p:nvPr>
            <p:extLst>
              <p:ext uri="{D42A27DB-BD31-4B8C-83A1-F6EECF244321}">
                <p14:modId xmlns:p14="http://schemas.microsoft.com/office/powerpoint/2010/main" val="223905912"/>
              </p:ext>
            </p:extLst>
          </p:nvPr>
        </p:nvGraphicFramePr>
        <p:xfrm>
          <a:off x="8305800" y="3675062"/>
          <a:ext cx="233363" cy="609600"/>
        </p:xfrm>
        <a:graphic>
          <a:graphicData uri="http://schemas.openxmlformats.org/presentationml/2006/ole">
            <mc:AlternateContent xmlns:mc="http://schemas.openxmlformats.org/markup-compatibility/2006">
              <mc:Choice xmlns:v="urn:schemas-microsoft-com:vml" Requires="v">
                <p:oleObj spid="_x0000_s130297" name="Equation" r:id="rId11" imgW="152334" imgH="393529" progId="Equation.DSMT4">
                  <p:embed/>
                </p:oleObj>
              </mc:Choice>
              <mc:Fallback>
                <p:oleObj name="Equation" r:id="rId11" imgW="152334" imgH="393529"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05800" y="3675062"/>
                        <a:ext cx="2333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2"/>
          <p:cNvGraphicFramePr>
            <a:graphicFrameLocks noChangeAspect="1"/>
          </p:cNvGraphicFramePr>
          <p:nvPr>
            <p:extLst>
              <p:ext uri="{D42A27DB-BD31-4B8C-83A1-F6EECF244321}">
                <p14:modId xmlns:p14="http://schemas.microsoft.com/office/powerpoint/2010/main" val="4066274546"/>
              </p:ext>
            </p:extLst>
          </p:nvPr>
        </p:nvGraphicFramePr>
        <p:xfrm>
          <a:off x="5410200" y="4360862"/>
          <a:ext cx="381000" cy="268288"/>
        </p:xfrm>
        <a:graphic>
          <a:graphicData uri="http://schemas.openxmlformats.org/presentationml/2006/ole">
            <mc:AlternateContent xmlns:mc="http://schemas.openxmlformats.org/markup-compatibility/2006">
              <mc:Choice xmlns:v="urn:schemas-microsoft-com:vml" Requires="v">
                <p:oleObj spid="_x0000_s130298" name="Equation" r:id="rId13" imgW="215713" imgH="152268" progId="Equation.3">
                  <p:embed/>
                </p:oleObj>
              </mc:Choice>
              <mc:Fallback>
                <p:oleObj name="Equation" r:id="rId13" imgW="215713" imgH="152268"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10200" y="4360862"/>
                        <a:ext cx="381000"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 name="Text Box 23"/>
          <p:cNvSpPr txBox="1">
            <a:spLocks noChangeArrowheads="1"/>
          </p:cNvSpPr>
          <p:nvPr/>
        </p:nvSpPr>
        <p:spPr bwMode="auto">
          <a:xfrm>
            <a:off x="5562600" y="4260912"/>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000" b="1" dirty="0">
                <a:solidFill>
                  <a:srgbClr val="FF3300"/>
                </a:solidFill>
              </a:rPr>
              <a:t>x</a:t>
            </a:r>
            <a:r>
              <a:rPr lang="en-US" sz="2000" b="1" baseline="30000" dirty="0">
                <a:solidFill>
                  <a:srgbClr val="FF3300"/>
                </a:solidFill>
              </a:rPr>
              <a:t>     </a:t>
            </a:r>
            <a:r>
              <a:rPr lang="en-US" sz="2000" b="1" dirty="0">
                <a:solidFill>
                  <a:srgbClr val="FF3300"/>
                </a:solidFill>
              </a:rPr>
              <a:t>= </a:t>
            </a:r>
          </a:p>
        </p:txBody>
      </p:sp>
      <p:graphicFrame>
        <p:nvGraphicFramePr>
          <p:cNvPr id="29" name="Object 24"/>
          <p:cNvGraphicFramePr>
            <a:graphicFrameLocks noChangeAspect="1"/>
          </p:cNvGraphicFramePr>
          <p:nvPr>
            <p:extLst>
              <p:ext uri="{D42A27DB-BD31-4B8C-83A1-F6EECF244321}">
                <p14:modId xmlns:p14="http://schemas.microsoft.com/office/powerpoint/2010/main" val="1498655805"/>
              </p:ext>
            </p:extLst>
          </p:nvPr>
        </p:nvGraphicFramePr>
        <p:xfrm>
          <a:off x="6553200" y="4056062"/>
          <a:ext cx="544513" cy="687388"/>
        </p:xfrm>
        <a:graphic>
          <a:graphicData uri="http://schemas.openxmlformats.org/presentationml/2006/ole">
            <mc:AlternateContent xmlns:mc="http://schemas.openxmlformats.org/markup-compatibility/2006">
              <mc:Choice xmlns:v="urn:schemas-microsoft-com:vml" Requires="v">
                <p:oleObj spid="_x0000_s130299" name="Equation" r:id="rId14" imgW="355292" imgH="444114" progId="Equation.DSMT4">
                  <p:embed/>
                </p:oleObj>
              </mc:Choice>
              <mc:Fallback>
                <p:oleObj name="Equation" r:id="rId14" imgW="355292" imgH="444114"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53200" y="4056062"/>
                        <a:ext cx="544513"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5"/>
          <p:cNvGraphicFramePr>
            <a:graphicFrameLocks noChangeAspect="1"/>
          </p:cNvGraphicFramePr>
          <p:nvPr>
            <p:extLst>
              <p:ext uri="{D42A27DB-BD31-4B8C-83A1-F6EECF244321}">
                <p14:modId xmlns:p14="http://schemas.microsoft.com/office/powerpoint/2010/main" val="2135005370"/>
              </p:ext>
            </p:extLst>
          </p:nvPr>
        </p:nvGraphicFramePr>
        <p:xfrm>
          <a:off x="7086600" y="4360862"/>
          <a:ext cx="381000" cy="268288"/>
        </p:xfrm>
        <a:graphic>
          <a:graphicData uri="http://schemas.openxmlformats.org/presentationml/2006/ole">
            <mc:AlternateContent xmlns:mc="http://schemas.openxmlformats.org/markup-compatibility/2006">
              <mc:Choice xmlns:v="urn:schemas-microsoft-com:vml" Requires="v">
                <p:oleObj spid="_x0000_s130300" name="Equation" r:id="rId16" imgW="215713" imgH="152268" progId="Equation.3">
                  <p:embed/>
                </p:oleObj>
              </mc:Choice>
              <mc:Fallback>
                <p:oleObj name="Equation" r:id="rId16" imgW="215713" imgH="152268"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86600" y="4360862"/>
                        <a:ext cx="381000"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 name="Text Box 26"/>
          <p:cNvSpPr txBox="1">
            <a:spLocks noChangeArrowheads="1"/>
          </p:cNvSpPr>
          <p:nvPr/>
        </p:nvSpPr>
        <p:spPr bwMode="auto">
          <a:xfrm>
            <a:off x="7258800" y="4284662"/>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000" b="1" dirty="0">
                <a:solidFill>
                  <a:srgbClr val="FF3300"/>
                </a:solidFill>
              </a:rPr>
              <a:t>x</a:t>
            </a:r>
            <a:r>
              <a:rPr lang="en-US" sz="2000" b="1" baseline="30000" dirty="0">
                <a:solidFill>
                  <a:srgbClr val="FF3300"/>
                </a:solidFill>
              </a:rPr>
              <a:t>     </a:t>
            </a:r>
            <a:r>
              <a:rPr lang="en-US" sz="2000" b="1" dirty="0">
                <a:solidFill>
                  <a:srgbClr val="FF3300"/>
                </a:solidFill>
              </a:rPr>
              <a:t>=</a:t>
            </a:r>
            <a:r>
              <a:rPr lang="en-US" sz="2000" dirty="0">
                <a:solidFill>
                  <a:srgbClr val="FF3300"/>
                </a:solidFill>
              </a:rPr>
              <a:t> </a:t>
            </a:r>
          </a:p>
        </p:txBody>
      </p:sp>
      <p:graphicFrame>
        <p:nvGraphicFramePr>
          <p:cNvPr id="32" name="Object 27"/>
          <p:cNvGraphicFramePr>
            <a:graphicFrameLocks noChangeAspect="1"/>
          </p:cNvGraphicFramePr>
          <p:nvPr>
            <p:extLst>
              <p:ext uri="{D42A27DB-BD31-4B8C-83A1-F6EECF244321}">
                <p14:modId xmlns:p14="http://schemas.microsoft.com/office/powerpoint/2010/main" val="3784404182"/>
              </p:ext>
            </p:extLst>
          </p:nvPr>
        </p:nvGraphicFramePr>
        <p:xfrm>
          <a:off x="8229600" y="4132262"/>
          <a:ext cx="563563" cy="668338"/>
        </p:xfrm>
        <a:graphic>
          <a:graphicData uri="http://schemas.openxmlformats.org/presentationml/2006/ole">
            <mc:AlternateContent xmlns:mc="http://schemas.openxmlformats.org/markup-compatibility/2006">
              <mc:Choice xmlns:v="urn:schemas-microsoft-com:vml" Requires="v">
                <p:oleObj spid="_x0000_s130301" name="Equation" r:id="rId17" imgW="368140" imgH="431613" progId="Equation.DSMT4">
                  <p:embed/>
                </p:oleObj>
              </mc:Choice>
              <mc:Fallback>
                <p:oleObj name="Equation" r:id="rId17" imgW="368140" imgH="431613"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229600" y="4132262"/>
                        <a:ext cx="563563"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 name="Text Box 28"/>
          <p:cNvSpPr txBox="1">
            <a:spLocks noChangeArrowheads="1"/>
          </p:cNvSpPr>
          <p:nvPr/>
        </p:nvSpPr>
        <p:spPr bwMode="auto">
          <a:xfrm>
            <a:off x="4495800" y="4894262"/>
            <a:ext cx="46736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000" dirty="0"/>
              <a:t> </a:t>
            </a:r>
            <a:r>
              <a:rPr lang="en-US" sz="2000" b="1" dirty="0" err="1">
                <a:solidFill>
                  <a:srgbClr val="FF3300"/>
                </a:solidFill>
              </a:rPr>
              <a:t>Vậy</a:t>
            </a:r>
            <a:r>
              <a:rPr lang="en-US" sz="2000" b="1" dirty="0">
                <a:solidFill>
                  <a:srgbClr val="FF3300"/>
                </a:solidFill>
              </a:rPr>
              <a:t> </a:t>
            </a:r>
            <a:r>
              <a:rPr lang="en-US" sz="2000" b="1" dirty="0" err="1">
                <a:solidFill>
                  <a:srgbClr val="FF3300"/>
                </a:solidFill>
              </a:rPr>
              <a:t>phương</a:t>
            </a:r>
            <a:r>
              <a:rPr lang="en-US" sz="2000" b="1" dirty="0">
                <a:solidFill>
                  <a:srgbClr val="FF3300"/>
                </a:solidFill>
              </a:rPr>
              <a:t> </a:t>
            </a:r>
            <a:r>
              <a:rPr lang="en-US" sz="2000" b="1" dirty="0" err="1">
                <a:solidFill>
                  <a:srgbClr val="FF3300"/>
                </a:solidFill>
              </a:rPr>
              <a:t>trình</a:t>
            </a:r>
            <a:r>
              <a:rPr lang="en-US" sz="2000" b="1" dirty="0">
                <a:solidFill>
                  <a:srgbClr val="FF3300"/>
                </a:solidFill>
              </a:rPr>
              <a:t> </a:t>
            </a:r>
            <a:r>
              <a:rPr lang="en-US" sz="2000" b="1" dirty="0" err="1">
                <a:solidFill>
                  <a:srgbClr val="FF3300"/>
                </a:solidFill>
              </a:rPr>
              <a:t>có</a:t>
            </a:r>
            <a:r>
              <a:rPr lang="en-US" sz="2000" b="1" dirty="0">
                <a:solidFill>
                  <a:srgbClr val="FF3300"/>
                </a:solidFill>
              </a:rPr>
              <a:t> </a:t>
            </a:r>
            <a:r>
              <a:rPr lang="en-US" sz="2000" b="1" dirty="0" err="1">
                <a:solidFill>
                  <a:srgbClr val="FF3300"/>
                </a:solidFill>
              </a:rPr>
              <a:t>hai</a:t>
            </a:r>
            <a:r>
              <a:rPr lang="en-US" sz="2000" b="1" dirty="0">
                <a:solidFill>
                  <a:srgbClr val="FF3300"/>
                </a:solidFill>
              </a:rPr>
              <a:t> </a:t>
            </a:r>
            <a:r>
              <a:rPr lang="en-US" sz="2000" b="1" dirty="0" err="1">
                <a:solidFill>
                  <a:srgbClr val="FF3300"/>
                </a:solidFill>
              </a:rPr>
              <a:t>nghiệm</a:t>
            </a:r>
            <a:r>
              <a:rPr lang="en-US" sz="2000" b="1" dirty="0">
                <a:solidFill>
                  <a:srgbClr val="FF3300"/>
                </a:solidFill>
              </a:rPr>
              <a:t> :</a:t>
            </a:r>
          </a:p>
          <a:p>
            <a:pPr eaLnBrk="1" hangingPunct="1">
              <a:spcBef>
                <a:spcPct val="50000"/>
              </a:spcBef>
            </a:pPr>
            <a:r>
              <a:rPr lang="en-US" sz="2000" b="1" dirty="0">
                <a:solidFill>
                  <a:srgbClr val="FF3300"/>
                </a:solidFill>
              </a:rPr>
              <a:t>                   x</a:t>
            </a:r>
            <a:r>
              <a:rPr lang="en-US" sz="2000" b="1" baseline="-25000" dirty="0">
                <a:solidFill>
                  <a:srgbClr val="FF3300"/>
                </a:solidFill>
              </a:rPr>
              <a:t>1</a:t>
            </a:r>
            <a:r>
              <a:rPr lang="en-US" sz="2000" b="1" dirty="0">
                <a:solidFill>
                  <a:srgbClr val="FF3300"/>
                </a:solidFill>
              </a:rPr>
              <a:t>=        ;   x</a:t>
            </a:r>
            <a:r>
              <a:rPr lang="en-US" sz="2000" b="1" baseline="-25000" dirty="0">
                <a:solidFill>
                  <a:srgbClr val="FF3300"/>
                </a:solidFill>
              </a:rPr>
              <a:t>2</a:t>
            </a:r>
            <a:r>
              <a:rPr lang="en-US" sz="2000" b="1" dirty="0">
                <a:solidFill>
                  <a:srgbClr val="FF3300"/>
                </a:solidFill>
              </a:rPr>
              <a:t>=</a:t>
            </a:r>
          </a:p>
        </p:txBody>
      </p:sp>
      <p:graphicFrame>
        <p:nvGraphicFramePr>
          <p:cNvPr id="34" name="Object 29"/>
          <p:cNvGraphicFramePr>
            <a:graphicFrameLocks noChangeAspect="1"/>
          </p:cNvGraphicFramePr>
          <p:nvPr>
            <p:extLst>
              <p:ext uri="{D42A27DB-BD31-4B8C-83A1-F6EECF244321}">
                <p14:modId xmlns:p14="http://schemas.microsoft.com/office/powerpoint/2010/main" val="55065384"/>
              </p:ext>
            </p:extLst>
          </p:nvPr>
        </p:nvGraphicFramePr>
        <p:xfrm>
          <a:off x="7086600" y="5199062"/>
          <a:ext cx="388938" cy="668338"/>
        </p:xfrm>
        <a:graphic>
          <a:graphicData uri="http://schemas.openxmlformats.org/presentationml/2006/ole">
            <mc:AlternateContent xmlns:mc="http://schemas.openxmlformats.org/markup-compatibility/2006">
              <mc:Choice xmlns:v="urn:schemas-microsoft-com:vml" Requires="v">
                <p:oleObj spid="_x0000_s130302" name="Equation" r:id="rId19" imgW="253890" imgH="431613" progId="Equation.DSMT4">
                  <p:embed/>
                </p:oleObj>
              </mc:Choice>
              <mc:Fallback>
                <p:oleObj name="Equation" r:id="rId19" imgW="253890" imgH="431613"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086600" y="5199062"/>
                        <a:ext cx="388938"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 name="Object 30"/>
          <p:cNvGraphicFramePr>
            <a:graphicFrameLocks noChangeAspect="1"/>
          </p:cNvGraphicFramePr>
          <p:nvPr>
            <p:extLst>
              <p:ext uri="{D42A27DB-BD31-4B8C-83A1-F6EECF244321}">
                <p14:modId xmlns:p14="http://schemas.microsoft.com/office/powerpoint/2010/main" val="2171370300"/>
              </p:ext>
            </p:extLst>
          </p:nvPr>
        </p:nvGraphicFramePr>
        <p:xfrm>
          <a:off x="8382000" y="5199062"/>
          <a:ext cx="563563" cy="668338"/>
        </p:xfrm>
        <a:graphic>
          <a:graphicData uri="http://schemas.openxmlformats.org/presentationml/2006/ole">
            <mc:AlternateContent xmlns:mc="http://schemas.openxmlformats.org/markup-compatibility/2006">
              <mc:Choice xmlns:v="urn:schemas-microsoft-com:vml" Requires="v">
                <p:oleObj spid="_x0000_s130303" name="Equation" r:id="rId21" imgW="368140" imgH="431613" progId="Equation.DSMT4">
                  <p:embed/>
                </p:oleObj>
              </mc:Choice>
              <mc:Fallback>
                <p:oleObj name="Equation" r:id="rId21" imgW="368140" imgH="431613"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382000" y="5199062"/>
                        <a:ext cx="563563"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 name="Text Box 80"/>
          <p:cNvSpPr txBox="1">
            <a:spLocks noChangeArrowheads="1"/>
          </p:cNvSpPr>
          <p:nvPr/>
        </p:nvSpPr>
        <p:spPr bwMode="auto">
          <a:xfrm>
            <a:off x="0" y="1219200"/>
            <a:ext cx="3352800" cy="861774"/>
          </a:xfrm>
          <a:prstGeom prst="rect">
            <a:avLst/>
          </a:prstGeom>
          <a:noFill/>
          <a:ln>
            <a:noFill/>
          </a:ln>
          <a:effectLst/>
          <a:extLst>
            <a:ext uri="{909E8E84-426E-40DD-AFC4-6F175D3DCCD1}">
              <a14:hiddenFill xmlns:a14="http://schemas.microsoft.com/office/drawing/2010/main">
                <a:gradFill rotWithShape="1">
                  <a:gsLst>
                    <a:gs pos="0">
                      <a:srgbClr val="007676"/>
                    </a:gs>
                    <a:gs pos="50000">
                      <a:srgbClr val="00FFFF"/>
                    </a:gs>
                    <a:gs pos="100000">
                      <a:srgbClr val="007676"/>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l" eaLnBrk="1" hangingPunct="1">
              <a:spcBef>
                <a:spcPct val="50000"/>
              </a:spcBef>
            </a:pPr>
            <a:r>
              <a:rPr lang="en-US" sz="2000" b="1" u="sng" dirty="0">
                <a:solidFill>
                  <a:srgbClr val="FF0000"/>
                </a:solidFill>
                <a:latin typeface="Times New Roman" pitchFamily="18" charset="0"/>
              </a:rPr>
              <a:t>3. </a:t>
            </a:r>
            <a:r>
              <a:rPr lang="en-US" sz="2000" b="1" u="sng" dirty="0" err="1">
                <a:solidFill>
                  <a:srgbClr val="FF0000"/>
                </a:solidFill>
                <a:latin typeface="Times New Roman" pitchFamily="18" charset="0"/>
              </a:rPr>
              <a:t>Một</a:t>
            </a:r>
            <a:r>
              <a:rPr lang="en-US" sz="2000" b="1" u="sng" dirty="0">
                <a:solidFill>
                  <a:srgbClr val="FF0000"/>
                </a:solidFill>
                <a:latin typeface="Times New Roman" pitchFamily="18" charset="0"/>
              </a:rPr>
              <a:t> </a:t>
            </a:r>
            <a:r>
              <a:rPr lang="en-US" sz="2000" b="1" u="sng" dirty="0" err="1">
                <a:solidFill>
                  <a:srgbClr val="FF0000"/>
                </a:solidFill>
                <a:latin typeface="Times New Roman" pitchFamily="18" charset="0"/>
              </a:rPr>
              <a:t>số</a:t>
            </a:r>
            <a:r>
              <a:rPr lang="en-US" sz="2000" b="1" u="sng" dirty="0">
                <a:solidFill>
                  <a:srgbClr val="FF0000"/>
                </a:solidFill>
                <a:latin typeface="Times New Roman" pitchFamily="18" charset="0"/>
              </a:rPr>
              <a:t> </a:t>
            </a:r>
            <a:r>
              <a:rPr lang="en-US" sz="2000" b="1" u="sng" dirty="0" err="1">
                <a:solidFill>
                  <a:srgbClr val="FF0000"/>
                </a:solidFill>
                <a:latin typeface="Times New Roman" pitchFamily="18" charset="0"/>
              </a:rPr>
              <a:t>ví</a:t>
            </a:r>
            <a:r>
              <a:rPr lang="en-US" sz="2000" b="1" u="sng" dirty="0">
                <a:solidFill>
                  <a:srgbClr val="FF0000"/>
                </a:solidFill>
                <a:latin typeface="Times New Roman" pitchFamily="18" charset="0"/>
              </a:rPr>
              <a:t> </a:t>
            </a:r>
            <a:r>
              <a:rPr lang="en-US" sz="2000" b="1" u="sng" dirty="0" err="1">
                <a:solidFill>
                  <a:srgbClr val="FF0000"/>
                </a:solidFill>
                <a:latin typeface="Times New Roman" pitchFamily="18" charset="0"/>
              </a:rPr>
              <a:t>dụ</a:t>
            </a:r>
            <a:r>
              <a:rPr lang="en-US" sz="2000" b="1" u="sng" dirty="0">
                <a:solidFill>
                  <a:srgbClr val="FF0000"/>
                </a:solidFill>
                <a:latin typeface="Times New Roman" pitchFamily="18" charset="0"/>
              </a:rPr>
              <a:t> </a:t>
            </a:r>
            <a:r>
              <a:rPr lang="en-US" sz="2000" b="1" u="sng" dirty="0" err="1">
                <a:solidFill>
                  <a:srgbClr val="FF0000"/>
                </a:solidFill>
                <a:latin typeface="Times New Roman" pitchFamily="18" charset="0"/>
              </a:rPr>
              <a:t>về</a:t>
            </a:r>
            <a:endParaRPr lang="en-US" sz="2000" b="1" u="sng" dirty="0">
              <a:solidFill>
                <a:srgbClr val="FF0000"/>
              </a:solidFill>
              <a:latin typeface="Times New Roman" pitchFamily="18" charset="0"/>
            </a:endParaRPr>
          </a:p>
          <a:p>
            <a:pPr algn="l" eaLnBrk="1" hangingPunct="1">
              <a:spcBef>
                <a:spcPct val="50000"/>
              </a:spcBef>
            </a:pPr>
            <a:r>
              <a:rPr lang="en-US" sz="2000" b="1" u="sng" dirty="0" err="1">
                <a:solidFill>
                  <a:srgbClr val="FF0000"/>
                </a:solidFill>
                <a:latin typeface="Times New Roman" pitchFamily="18" charset="0"/>
              </a:rPr>
              <a:t>giải</a:t>
            </a:r>
            <a:r>
              <a:rPr lang="en-US" sz="2000" b="1" u="sng" dirty="0">
                <a:solidFill>
                  <a:srgbClr val="FF0000"/>
                </a:solidFill>
                <a:latin typeface="Times New Roman" pitchFamily="18" charset="0"/>
              </a:rPr>
              <a:t> </a:t>
            </a:r>
            <a:r>
              <a:rPr lang="en-US" sz="2000" b="1" u="sng" dirty="0" err="1">
                <a:solidFill>
                  <a:srgbClr val="FF0000"/>
                </a:solidFill>
                <a:latin typeface="Times New Roman" pitchFamily="18" charset="0"/>
              </a:rPr>
              <a:t>phương</a:t>
            </a:r>
            <a:r>
              <a:rPr lang="en-US" sz="2000" b="1" u="sng" dirty="0">
                <a:solidFill>
                  <a:srgbClr val="FF0000"/>
                </a:solidFill>
                <a:latin typeface="Times New Roman" pitchFamily="18" charset="0"/>
              </a:rPr>
              <a:t> </a:t>
            </a:r>
            <a:r>
              <a:rPr lang="en-US" sz="2000" b="1" u="sng" dirty="0" err="1">
                <a:solidFill>
                  <a:srgbClr val="FF0000"/>
                </a:solidFill>
                <a:latin typeface="Times New Roman" pitchFamily="18" charset="0"/>
              </a:rPr>
              <a:t>trình</a:t>
            </a:r>
            <a:r>
              <a:rPr lang="en-US" sz="2000" b="1" u="sng" dirty="0">
                <a:solidFill>
                  <a:srgbClr val="FF0000"/>
                </a:solidFill>
                <a:latin typeface="Times New Roman" pitchFamily="18" charset="0"/>
              </a:rPr>
              <a:t> </a:t>
            </a:r>
            <a:r>
              <a:rPr lang="en-US" sz="2000" b="1" u="sng" dirty="0" err="1">
                <a:solidFill>
                  <a:srgbClr val="FF0000"/>
                </a:solidFill>
                <a:latin typeface="Times New Roman" pitchFamily="18" charset="0"/>
              </a:rPr>
              <a:t>bậc</a:t>
            </a:r>
            <a:r>
              <a:rPr lang="en-US" sz="2000" b="1" u="sng" dirty="0">
                <a:solidFill>
                  <a:srgbClr val="FF0000"/>
                </a:solidFill>
                <a:latin typeface="Times New Roman" pitchFamily="18" charset="0"/>
              </a:rPr>
              <a:t> </a:t>
            </a:r>
            <a:r>
              <a:rPr lang="en-US" sz="2000" b="1" u="sng" dirty="0" err="1">
                <a:solidFill>
                  <a:srgbClr val="FF0000"/>
                </a:solidFill>
                <a:latin typeface="Times New Roman" pitchFamily="18" charset="0"/>
              </a:rPr>
              <a:t>hai</a:t>
            </a:r>
            <a:endParaRPr lang="en-US" sz="2000" b="1" u="sng" dirty="0">
              <a:solidFill>
                <a:srgbClr val="FF0000"/>
              </a:solidFill>
              <a:latin typeface="Times New Roman" pitchFamily="18" charset="0"/>
            </a:endParaRPr>
          </a:p>
        </p:txBody>
      </p:sp>
      <p:sp>
        <p:nvSpPr>
          <p:cNvPr id="37" name="TextBox 36"/>
          <p:cNvSpPr txBox="1"/>
          <p:nvPr/>
        </p:nvSpPr>
        <p:spPr>
          <a:xfrm>
            <a:off x="0" y="533400"/>
            <a:ext cx="4267200" cy="430887"/>
          </a:xfrm>
          <a:prstGeom prst="rect">
            <a:avLst/>
          </a:prstGeom>
          <a:noFill/>
        </p:spPr>
        <p:txBody>
          <a:bodyPr wrap="square" rtlCol="0">
            <a:spAutoFit/>
          </a:bodyPr>
          <a:lstStyle/>
          <a:p>
            <a:pPr algn="l"/>
            <a:r>
              <a:rPr lang="en-US" b="1" u="sng" dirty="0">
                <a:solidFill>
                  <a:srgbClr val="FF0000"/>
                </a:solidFill>
              </a:rPr>
              <a:t>1.Bài </a:t>
            </a:r>
            <a:r>
              <a:rPr lang="en-US" b="1" u="sng" dirty="0" err="1">
                <a:solidFill>
                  <a:srgbClr val="FF0000"/>
                </a:solidFill>
              </a:rPr>
              <a:t>toán</a:t>
            </a:r>
            <a:r>
              <a:rPr lang="en-US" b="1" u="sng" dirty="0">
                <a:solidFill>
                  <a:srgbClr val="FF0000"/>
                </a:solidFill>
              </a:rPr>
              <a:t> </a:t>
            </a:r>
            <a:r>
              <a:rPr lang="en-US" b="1" u="sng" dirty="0" err="1">
                <a:solidFill>
                  <a:srgbClr val="FF0000"/>
                </a:solidFill>
              </a:rPr>
              <a:t>mở</a:t>
            </a:r>
            <a:r>
              <a:rPr lang="en-US" b="1" u="sng" dirty="0">
                <a:solidFill>
                  <a:srgbClr val="FF0000"/>
                </a:solidFill>
              </a:rPr>
              <a:t> </a:t>
            </a:r>
            <a:r>
              <a:rPr lang="en-US" b="1" u="sng" dirty="0" err="1">
                <a:solidFill>
                  <a:srgbClr val="FF0000"/>
                </a:solidFill>
              </a:rPr>
              <a:t>đầu</a:t>
            </a:r>
            <a:r>
              <a:rPr lang="en-US" b="1" u="sng" dirty="0">
                <a:solidFill>
                  <a:srgbClr val="FF0000"/>
                </a:solidFill>
              </a:rPr>
              <a:t>:</a:t>
            </a:r>
            <a:r>
              <a:rPr lang="en-US" b="1" dirty="0">
                <a:solidFill>
                  <a:srgbClr val="FF0000"/>
                </a:solidFill>
              </a:rPr>
              <a:t> ( SGK)</a:t>
            </a:r>
          </a:p>
        </p:txBody>
      </p:sp>
      <p:sp>
        <p:nvSpPr>
          <p:cNvPr id="38" name="TextBox 37"/>
          <p:cNvSpPr txBox="1"/>
          <p:nvPr/>
        </p:nvSpPr>
        <p:spPr>
          <a:xfrm>
            <a:off x="-304800" y="864513"/>
            <a:ext cx="2370064" cy="430887"/>
          </a:xfrm>
          <a:prstGeom prst="rect">
            <a:avLst/>
          </a:prstGeom>
          <a:noFill/>
        </p:spPr>
        <p:txBody>
          <a:bodyPr wrap="square" rtlCol="0">
            <a:spAutoFit/>
          </a:bodyPr>
          <a:lstStyle/>
          <a:p>
            <a:r>
              <a:rPr lang="en-US" b="1" u="sng" dirty="0">
                <a:solidFill>
                  <a:srgbClr val="FF0000"/>
                </a:solidFill>
              </a:rPr>
              <a:t>2.Định </a:t>
            </a:r>
            <a:r>
              <a:rPr lang="en-US" b="1" u="sng" dirty="0" err="1">
                <a:solidFill>
                  <a:srgbClr val="FF0000"/>
                </a:solidFill>
              </a:rPr>
              <a:t>nghĩa</a:t>
            </a:r>
            <a:r>
              <a:rPr lang="en-US" b="1" u="sng" dirty="0">
                <a:solidFill>
                  <a:srgbClr val="FF0000"/>
                </a:solidFill>
              </a:rPr>
              <a:t>:</a:t>
            </a:r>
          </a:p>
        </p:txBody>
      </p:sp>
      <p:sp>
        <p:nvSpPr>
          <p:cNvPr id="39" name="Rectangle 26"/>
          <p:cNvSpPr>
            <a:spLocks noChangeArrowheads="1"/>
          </p:cNvSpPr>
          <p:nvPr/>
        </p:nvSpPr>
        <p:spPr bwMode="auto">
          <a:xfrm>
            <a:off x="0" y="2057400"/>
            <a:ext cx="3743325" cy="1114151"/>
          </a:xfrm>
          <a:prstGeom prst="rect">
            <a:avLst/>
          </a:prstGeom>
          <a:solidFill>
            <a:schemeClr val="accent6">
              <a:lumMod val="20000"/>
              <a:lumOff val="80000"/>
            </a:schemeClr>
          </a:solidFill>
          <a:ln>
            <a:noFill/>
          </a:ln>
          <a:effectLst/>
        </p:spPr>
        <p:txBody>
          <a:bodyPr>
            <a:spAutoFit/>
          </a:bodyPr>
          <a:lstStyle/>
          <a:p>
            <a:pPr eaLnBrk="1" hangingPunct="1"/>
            <a:r>
              <a:rPr lang="en-US" sz="2000" b="1" dirty="0">
                <a:solidFill>
                  <a:srgbClr val="0000CC"/>
                </a:solidFill>
                <a:latin typeface="Times New Roman" pitchFamily="18" charset="0"/>
              </a:rPr>
              <a:t>*</a:t>
            </a:r>
            <a:r>
              <a:rPr lang="en-US" sz="2000" b="1" dirty="0" err="1">
                <a:solidFill>
                  <a:srgbClr val="0000CC"/>
                </a:solidFill>
                <a:latin typeface="Times New Roman" pitchFamily="18" charset="0"/>
              </a:rPr>
              <a:t>Phương</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trình</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bậc</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hai</a:t>
            </a:r>
            <a:r>
              <a:rPr lang="en-US" sz="2000" b="1" dirty="0">
                <a:solidFill>
                  <a:srgbClr val="0000CC"/>
                </a:solidFill>
                <a:latin typeface="Times New Roman" pitchFamily="18" charset="0"/>
              </a:rPr>
              <a:t> </a:t>
            </a:r>
            <a:r>
              <a:rPr lang="en-US" sz="2000" b="1" dirty="0" err="1">
                <a:solidFill>
                  <a:srgbClr val="0000CC"/>
                </a:solidFill>
                <a:latin typeface="Times New Roman" pitchFamily="18" charset="0"/>
              </a:rPr>
              <a:t>khuyết</a:t>
            </a:r>
            <a:r>
              <a:rPr lang="en-US" sz="2000" b="1" dirty="0">
                <a:solidFill>
                  <a:srgbClr val="0000CC"/>
                </a:solidFill>
                <a:latin typeface="Times New Roman" pitchFamily="18" charset="0"/>
              </a:rPr>
              <a:t> </a:t>
            </a:r>
            <a:r>
              <a:rPr lang="en-US" sz="2000" b="1" dirty="0">
                <a:solidFill>
                  <a:srgbClr val="0000FF"/>
                </a:solidFill>
                <a:latin typeface="Times New Roman" pitchFamily="18" charset="0"/>
              </a:rPr>
              <a:t>b</a:t>
            </a:r>
          </a:p>
          <a:p>
            <a:pPr eaLnBrk="1" hangingPunct="1"/>
            <a:r>
              <a:rPr lang="en-US" sz="2000" b="1" i="1" dirty="0">
                <a:solidFill>
                  <a:srgbClr val="0000FF"/>
                </a:solidFill>
              </a:rPr>
              <a:t>(</a:t>
            </a:r>
            <a:r>
              <a:rPr lang="en-US" sz="2000" b="1" i="1" dirty="0" err="1">
                <a:solidFill>
                  <a:srgbClr val="0000FF"/>
                </a:solidFill>
              </a:rPr>
              <a:t>hệ</a:t>
            </a:r>
            <a:r>
              <a:rPr lang="en-US" sz="2000" b="1" i="1" dirty="0">
                <a:solidFill>
                  <a:srgbClr val="0000FF"/>
                </a:solidFill>
              </a:rPr>
              <a:t> </a:t>
            </a:r>
            <a:r>
              <a:rPr lang="en-US" sz="2000" b="1" i="1" dirty="0" err="1">
                <a:solidFill>
                  <a:srgbClr val="0000FF"/>
                </a:solidFill>
              </a:rPr>
              <a:t>số</a:t>
            </a:r>
            <a:r>
              <a:rPr lang="en-US" sz="2000" b="1" i="1" dirty="0">
                <a:solidFill>
                  <a:srgbClr val="0000FF"/>
                </a:solidFill>
              </a:rPr>
              <a:t> b = 0)</a:t>
            </a:r>
          </a:p>
          <a:p>
            <a:pPr eaLnBrk="1" hangingPunct="1">
              <a:spcBef>
                <a:spcPct val="20000"/>
              </a:spcBef>
            </a:pPr>
            <a:r>
              <a:rPr lang="en-US" b="1" dirty="0">
                <a:solidFill>
                  <a:srgbClr val="000066"/>
                </a:solidFill>
                <a:latin typeface="Times New Roman" pitchFamily="18" charset="0"/>
              </a:rPr>
              <a:t>          </a:t>
            </a:r>
            <a:r>
              <a:rPr lang="en-US" b="1" dirty="0">
                <a:latin typeface="Times New Roman" pitchFamily="18" charset="0"/>
              </a:rPr>
              <a:t>ax² + c = 0,  (a ≠ 0).</a:t>
            </a:r>
            <a:endParaRPr lang="en-US" sz="2000" b="1" dirty="0">
              <a:latin typeface="Times New Roman" pitchFamily="18" charset="0"/>
            </a:endParaRPr>
          </a:p>
        </p:txBody>
      </p:sp>
      <p:sp>
        <p:nvSpPr>
          <p:cNvPr id="2" name="TextBox 1"/>
          <p:cNvSpPr txBox="1"/>
          <p:nvPr/>
        </p:nvSpPr>
        <p:spPr>
          <a:xfrm>
            <a:off x="4114800" y="1519177"/>
            <a:ext cx="1676400" cy="461665"/>
          </a:xfrm>
          <a:prstGeom prst="rect">
            <a:avLst/>
          </a:prstGeom>
          <a:noFill/>
        </p:spPr>
        <p:txBody>
          <a:bodyPr wrap="square" rtlCol="0">
            <a:spAutoFit/>
          </a:bodyPr>
          <a:lstStyle/>
          <a:p>
            <a:r>
              <a:rPr lang="en-US" sz="2400" b="1" dirty="0"/>
              <a:t> x² - 3 = 0</a:t>
            </a:r>
          </a:p>
        </p:txBody>
      </p:sp>
      <p:sp>
        <p:nvSpPr>
          <p:cNvPr id="41" name="Rectangle 32"/>
          <p:cNvSpPr>
            <a:spLocks noChangeArrowheads="1"/>
          </p:cNvSpPr>
          <p:nvPr/>
        </p:nvSpPr>
        <p:spPr bwMode="auto">
          <a:xfrm>
            <a:off x="4816929" y="2989262"/>
            <a:ext cx="4327071" cy="602456"/>
          </a:xfrm>
          <a:prstGeom prst="rect">
            <a:avLst/>
          </a:prstGeom>
          <a:solidFill>
            <a:schemeClr val="accent6">
              <a:lumMod val="20000"/>
              <a:lumOff val="80000"/>
            </a:schemeClr>
          </a:solidFill>
          <a:ln>
            <a:noFill/>
          </a:ln>
          <a:effectLst/>
        </p:spPr>
        <p:txBody>
          <a:bodyPr/>
          <a:lstStyle/>
          <a:p>
            <a:pPr algn="just" eaLnBrk="1" hangingPunct="1">
              <a:lnSpc>
                <a:spcPct val="140000"/>
              </a:lnSpc>
              <a:spcBef>
                <a:spcPct val="20000"/>
              </a:spcBef>
            </a:pPr>
            <a:r>
              <a:rPr lang="en-US" sz="2400" b="1" dirty="0">
                <a:solidFill>
                  <a:srgbClr val="0000CC"/>
                </a:solidFill>
              </a:rPr>
              <a:t> </a:t>
            </a:r>
            <a:r>
              <a:rPr lang="en-US" sz="2400" b="1" dirty="0" err="1"/>
              <a:t>Giải</a:t>
            </a:r>
            <a:r>
              <a:rPr lang="en-US" sz="2400" b="1" dirty="0"/>
              <a:t> </a:t>
            </a:r>
            <a:r>
              <a:rPr lang="en-US" sz="2400" b="1" dirty="0" err="1"/>
              <a:t>phương</a:t>
            </a:r>
            <a:r>
              <a:rPr lang="en-US" sz="2400" b="1" dirty="0"/>
              <a:t> </a:t>
            </a:r>
            <a:r>
              <a:rPr lang="en-US" sz="2400" b="1" dirty="0" err="1"/>
              <a:t>trình</a:t>
            </a:r>
            <a:r>
              <a:rPr lang="en-US" sz="2400" b="1" dirty="0"/>
              <a:t>: </a:t>
            </a:r>
            <a:r>
              <a:rPr lang="en-US" sz="2400" b="1" dirty="0">
                <a:solidFill>
                  <a:srgbClr val="FF0000"/>
                </a:solidFill>
              </a:rPr>
              <a:t>3x² - 2 = 0</a:t>
            </a:r>
          </a:p>
        </p:txBody>
      </p:sp>
      <p:sp>
        <p:nvSpPr>
          <p:cNvPr id="3" name="TextBox 2"/>
          <p:cNvSpPr txBox="1"/>
          <p:nvPr/>
        </p:nvSpPr>
        <p:spPr>
          <a:xfrm>
            <a:off x="4114800" y="3751262"/>
            <a:ext cx="1295400" cy="738664"/>
          </a:xfrm>
          <a:prstGeom prst="rect">
            <a:avLst/>
          </a:prstGeom>
          <a:noFill/>
        </p:spPr>
        <p:txBody>
          <a:bodyPr wrap="square" rtlCol="0">
            <a:spAutoFit/>
          </a:bodyPr>
          <a:lstStyle/>
          <a:p>
            <a:r>
              <a:rPr lang="en-US" sz="2000" b="1" dirty="0">
                <a:solidFill>
                  <a:srgbClr val="FF0000"/>
                </a:solidFill>
              </a:rPr>
              <a:t>3x² - 2 = 0</a:t>
            </a:r>
          </a:p>
          <a:p>
            <a:endParaRPr lang="vi-VN" dirty="0">
              <a:solidFill>
                <a:srgbClr val="FF0000"/>
              </a:solidFill>
            </a:endParaRPr>
          </a:p>
        </p:txBody>
      </p:sp>
    </p:spTree>
    <p:extLst>
      <p:ext uri="{BB962C8B-B14F-4D97-AF65-F5344CB8AC3E}">
        <p14:creationId xmlns:p14="http://schemas.microsoft.com/office/powerpoint/2010/main" val="32886383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9"/>
                                        </p:tgtEl>
                                        <p:attrNameLst>
                                          <p:attrName>style.visibility</p:attrName>
                                        </p:attrNameLst>
                                      </p:cBhvr>
                                      <p:to>
                                        <p:strVal val="visible"/>
                                      </p:to>
                                    </p:set>
                                    <p:anim calcmode="discrete" valueType="clr">
                                      <p:cBhvr override="childStyle">
                                        <p:cTn id="14"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
                                        </p:tgtEl>
                                        <p:attrNameLst>
                                          <p:attrName>fillcolor</p:attrName>
                                        </p:attrNameLst>
                                      </p:cBhvr>
                                      <p:tavLst>
                                        <p:tav tm="0">
                                          <p:val>
                                            <p:clrVal>
                                              <a:schemeClr val="accent2"/>
                                            </p:clrVal>
                                          </p:val>
                                        </p:tav>
                                        <p:tav tm="50000">
                                          <p:val>
                                            <p:clrVal>
                                              <a:schemeClr val="hlink"/>
                                            </p:clrVal>
                                          </p:val>
                                        </p:tav>
                                      </p:tavLst>
                                    </p:anim>
                                    <p:set>
                                      <p:cBhvr>
                                        <p:cTn id="16" dur="80"/>
                                        <p:tgtEl>
                                          <p:spTgt spid="9"/>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4"/>
                                        </p:tgtEl>
                                        <p:attrNameLst>
                                          <p:attrName>style.visibility</p:attrName>
                                        </p:attrNameLst>
                                      </p:cBhvr>
                                      <p:to>
                                        <p:strVal val="visible"/>
                                      </p:to>
                                    </p:set>
                                    <p:anim calcmode="discrete" valueType="clr">
                                      <p:cBhvr override="childStyle">
                                        <p:cTn id="26"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4"/>
                                        </p:tgtEl>
                                        <p:attrNameLst>
                                          <p:attrName>fillcolor</p:attrName>
                                        </p:attrNameLst>
                                      </p:cBhvr>
                                      <p:tavLst>
                                        <p:tav tm="0">
                                          <p:val>
                                            <p:clrVal>
                                              <a:schemeClr val="accent2"/>
                                            </p:clrVal>
                                          </p:val>
                                        </p:tav>
                                        <p:tav tm="50000">
                                          <p:val>
                                            <p:clrVal>
                                              <a:schemeClr val="hlink"/>
                                            </p:clrVal>
                                          </p:val>
                                        </p:tav>
                                      </p:tavLst>
                                    </p:anim>
                                    <p:set>
                                      <p:cBhvr>
                                        <p:cTn id="28" dur="80"/>
                                        <p:tgtEl>
                                          <p:spTgt spid="14"/>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checkerboard(across)">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checkerboard(across)">
                                      <p:cBhvr>
                                        <p:cTn id="38" dur="500"/>
                                        <p:tgtEl>
                                          <p:spTgt spid="17"/>
                                        </p:tgtEl>
                                      </p:cBhvr>
                                    </p:animEffect>
                                  </p:childTnLst>
                                </p:cTn>
                              </p:par>
                              <p:par>
                                <p:cTn id="39" presetID="5" presetClass="entr" presetSubtype="1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checkerboard(across)">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arn(inVertical)">
                                      <p:cBhvr>
                                        <p:cTn id="46" dur="500"/>
                                        <p:tgtEl>
                                          <p:spTgt spid="11"/>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41">
                                            <p:bg/>
                                          </p:spTgt>
                                        </p:tgtEl>
                                        <p:attrNameLst>
                                          <p:attrName>style.visibility</p:attrName>
                                        </p:attrNameLst>
                                      </p:cBhvr>
                                      <p:to>
                                        <p:strVal val="visible"/>
                                      </p:to>
                                    </p:set>
                                    <p:animEffect transition="in" filter="barn(inVertical)">
                                      <p:cBhvr>
                                        <p:cTn id="49" dur="500"/>
                                        <p:tgtEl>
                                          <p:spTgt spid="41">
                                            <p:bg/>
                                          </p:spTgt>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41">
                                            <p:txEl>
                                              <p:pRg st="0" end="0"/>
                                            </p:txEl>
                                          </p:spTgt>
                                        </p:tgtEl>
                                        <p:attrNameLst>
                                          <p:attrName>style.visibility</p:attrName>
                                        </p:attrNameLst>
                                      </p:cBhvr>
                                      <p:to>
                                        <p:strVal val="visible"/>
                                      </p:to>
                                    </p:set>
                                    <p:animEffect transition="in" filter="barn(inVertical)">
                                      <p:cBhvr>
                                        <p:cTn id="52" dur="500"/>
                                        <p:tgtEl>
                                          <p:spTgt spid="41">
                                            <p:txEl>
                                              <p:pRg st="0" end="0"/>
                                            </p:txEl>
                                          </p:spTgt>
                                        </p:tgtEl>
                                      </p:cBhvr>
                                    </p:animEffect>
                                  </p:childTnLst>
                                </p:cTn>
                              </p:par>
                            </p:childTnLst>
                          </p:cTn>
                        </p:par>
                        <p:par>
                          <p:cTn id="53" fill="hold">
                            <p:stCondLst>
                              <p:cond delay="500"/>
                            </p:stCondLst>
                            <p:childTnLst>
                              <p:par>
                                <p:cTn id="54" presetID="53" presetClass="entr" presetSubtype="0" fill="hold" grpId="0" nodeType="afterEffect">
                                  <p:stCondLst>
                                    <p:cond delay="0"/>
                                  </p:stCondLst>
                                  <p:childTnLst>
                                    <p:set>
                                      <p:cBhvr>
                                        <p:cTn id="55" dur="1" fill="hold">
                                          <p:stCondLst>
                                            <p:cond delay="0"/>
                                          </p:stCondLst>
                                        </p:cTn>
                                        <p:tgtEl>
                                          <p:spTgt spid="12">
                                            <p:txEl>
                                              <p:pRg st="0" end="0"/>
                                            </p:txEl>
                                          </p:spTgt>
                                        </p:tgtEl>
                                        <p:attrNameLst>
                                          <p:attrName>style.visibility</p:attrName>
                                        </p:attrNameLst>
                                      </p:cBhvr>
                                      <p:to>
                                        <p:strVal val="visible"/>
                                      </p:to>
                                    </p:set>
                                    <p:anim calcmode="lin" valueType="num">
                                      <p:cBhvr>
                                        <p:cTn id="56"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57"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58" dur="500"/>
                                        <p:tgtEl>
                                          <p:spTgt spid="12">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circle(in)">
                                      <p:cBhvr>
                                        <p:cTn id="63" dur="2000"/>
                                        <p:tgtEl>
                                          <p:spTgt spid="3"/>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circle(in)">
                                      <p:cBhvr>
                                        <p:cTn id="68" dur="2000"/>
                                        <p:tgtEl>
                                          <p:spTgt spid="22"/>
                                        </p:tgtEl>
                                      </p:cBhvr>
                                    </p:animEffect>
                                  </p:childTnLst>
                                </p:cTn>
                              </p:par>
                              <p:par>
                                <p:cTn id="69" presetID="6" presetClass="entr" presetSubtype="16"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circle(in)">
                                      <p:cBhvr>
                                        <p:cTn id="71" dur="2000"/>
                                        <p:tgtEl>
                                          <p:spTgt spid="23"/>
                                        </p:tgtEl>
                                      </p:cBhvr>
                                    </p:animEffect>
                                  </p:childTnLst>
                                </p:cTn>
                              </p:par>
                              <p:par>
                                <p:cTn id="72" presetID="6" presetClass="entr" presetSubtype="16" fill="hold" nodeType="with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circle(in)">
                                      <p:cBhvr>
                                        <p:cTn id="74" dur="2000"/>
                                        <p:tgtEl>
                                          <p:spTgt spid="24"/>
                                        </p:tgtEl>
                                      </p:cBhvr>
                                    </p:animEffect>
                                  </p:childTnLst>
                                </p:cTn>
                              </p:par>
                              <p:par>
                                <p:cTn id="75" presetID="6" presetClass="entr" presetSubtype="16"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circle(in)">
                                      <p:cBhvr>
                                        <p:cTn id="77" dur="2000"/>
                                        <p:tgtEl>
                                          <p:spTgt spid="25"/>
                                        </p:tgtEl>
                                      </p:cBhvr>
                                    </p:animEffect>
                                  </p:childTnLst>
                                </p:cTn>
                              </p:par>
                              <p:par>
                                <p:cTn id="78" presetID="6" presetClass="entr" presetSubtype="16" fill="hold" nodeType="with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circle(in)">
                                      <p:cBhvr>
                                        <p:cTn id="80" dur="2000"/>
                                        <p:tgtEl>
                                          <p:spTgt spid="26"/>
                                        </p:tgtEl>
                                      </p:cBhvr>
                                    </p:animEffect>
                                  </p:childTnLst>
                                </p:cTn>
                              </p:par>
                            </p:childTnLst>
                          </p:cTn>
                        </p:par>
                      </p:childTnLst>
                    </p:cTn>
                  </p:par>
                  <p:par>
                    <p:cTn id="81" fill="hold">
                      <p:stCondLst>
                        <p:cond delay="indefinite"/>
                      </p:stCondLst>
                      <p:childTnLst>
                        <p:par>
                          <p:cTn id="82" fill="hold">
                            <p:stCondLst>
                              <p:cond delay="0"/>
                            </p:stCondLst>
                            <p:childTnLst>
                              <p:par>
                                <p:cTn id="83" presetID="6" presetClass="entr" presetSubtype="16" fill="hold" nodeType="click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circle(in)">
                                      <p:cBhvr>
                                        <p:cTn id="85" dur="2000"/>
                                        <p:tgtEl>
                                          <p:spTgt spid="27"/>
                                        </p:tgtEl>
                                      </p:cBhvr>
                                    </p:animEffect>
                                  </p:childTnLst>
                                </p:cTn>
                              </p:par>
                            </p:childTnLst>
                          </p:cTn>
                        </p:par>
                        <p:par>
                          <p:cTn id="86" fill="hold">
                            <p:stCondLst>
                              <p:cond delay="2000"/>
                            </p:stCondLst>
                            <p:childTnLst>
                              <p:par>
                                <p:cTn id="87" presetID="6"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circle(in)">
                                      <p:cBhvr>
                                        <p:cTn id="89" dur="2000"/>
                                        <p:tgtEl>
                                          <p:spTgt spid="28"/>
                                        </p:tgtEl>
                                      </p:cBhvr>
                                    </p:animEffect>
                                  </p:childTnLst>
                                </p:cTn>
                              </p:par>
                              <p:par>
                                <p:cTn id="90" presetID="6" presetClass="entr" presetSubtype="16" fill="hold" nodeType="with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circle(in)">
                                      <p:cBhvr>
                                        <p:cTn id="92" dur="2000"/>
                                        <p:tgtEl>
                                          <p:spTgt spid="29"/>
                                        </p:tgtEl>
                                      </p:cBhvr>
                                    </p:animEffect>
                                  </p:childTnLst>
                                </p:cTn>
                              </p:par>
                            </p:childTnLst>
                          </p:cTn>
                        </p:par>
                      </p:childTnLst>
                    </p:cTn>
                  </p:par>
                  <p:par>
                    <p:cTn id="93" fill="hold">
                      <p:stCondLst>
                        <p:cond delay="indefinite"/>
                      </p:stCondLst>
                      <p:childTnLst>
                        <p:par>
                          <p:cTn id="94" fill="hold">
                            <p:stCondLst>
                              <p:cond delay="0"/>
                            </p:stCondLst>
                            <p:childTnLst>
                              <p:par>
                                <p:cTn id="95" presetID="6" presetClass="entr" presetSubtype="16" fill="hold" nodeType="click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circle(in)">
                                      <p:cBhvr>
                                        <p:cTn id="97" dur="2000"/>
                                        <p:tgtEl>
                                          <p:spTgt spid="30"/>
                                        </p:tgtEl>
                                      </p:cBhvr>
                                    </p:animEffect>
                                  </p:childTnLst>
                                </p:cTn>
                              </p:par>
                            </p:childTnLst>
                          </p:cTn>
                        </p:par>
                        <p:par>
                          <p:cTn id="98" fill="hold">
                            <p:stCondLst>
                              <p:cond delay="2000"/>
                            </p:stCondLst>
                            <p:childTnLst>
                              <p:par>
                                <p:cTn id="99" presetID="6" presetClass="entr" presetSubtype="16"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circle(in)">
                                      <p:cBhvr>
                                        <p:cTn id="101" dur="2000"/>
                                        <p:tgtEl>
                                          <p:spTgt spid="31"/>
                                        </p:tgtEl>
                                      </p:cBhvr>
                                    </p:animEffect>
                                  </p:childTnLst>
                                </p:cTn>
                              </p:par>
                              <p:par>
                                <p:cTn id="102" presetID="6" presetClass="entr" presetSubtype="16" fill="hold"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circle(in)">
                                      <p:cBhvr>
                                        <p:cTn id="104" dur="2000"/>
                                        <p:tgtEl>
                                          <p:spTgt spid="32"/>
                                        </p:tgtEl>
                                      </p:cBhvr>
                                    </p:animEffect>
                                  </p:childTnLst>
                                </p:cTn>
                              </p:par>
                            </p:childTnLst>
                          </p:cTn>
                        </p:par>
                      </p:childTnLst>
                    </p:cTn>
                  </p:par>
                  <p:par>
                    <p:cTn id="105" fill="hold">
                      <p:stCondLst>
                        <p:cond delay="indefinite"/>
                      </p:stCondLst>
                      <p:childTnLst>
                        <p:par>
                          <p:cTn id="106" fill="hold">
                            <p:stCondLst>
                              <p:cond delay="0"/>
                            </p:stCondLst>
                            <p:childTnLst>
                              <p:par>
                                <p:cTn id="107" presetID="6" presetClass="entr" presetSubtype="16" fill="hold" grpId="0" nodeType="click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circle(in)">
                                      <p:cBhvr>
                                        <p:cTn id="109" dur="2000"/>
                                        <p:tgtEl>
                                          <p:spTgt spid="33"/>
                                        </p:tgtEl>
                                      </p:cBhvr>
                                    </p:animEffect>
                                  </p:childTnLst>
                                </p:cTn>
                              </p:par>
                              <p:par>
                                <p:cTn id="110" presetID="6" presetClass="entr" presetSubtype="16" fill="hold" nodeType="withEffect">
                                  <p:stCondLst>
                                    <p:cond delay="0"/>
                                  </p:stCondLst>
                                  <p:childTnLst>
                                    <p:set>
                                      <p:cBhvr>
                                        <p:cTn id="111" dur="1" fill="hold">
                                          <p:stCondLst>
                                            <p:cond delay="0"/>
                                          </p:stCondLst>
                                        </p:cTn>
                                        <p:tgtEl>
                                          <p:spTgt spid="34"/>
                                        </p:tgtEl>
                                        <p:attrNameLst>
                                          <p:attrName>style.visibility</p:attrName>
                                        </p:attrNameLst>
                                      </p:cBhvr>
                                      <p:to>
                                        <p:strVal val="visible"/>
                                      </p:to>
                                    </p:set>
                                    <p:animEffect transition="in" filter="circle(in)">
                                      <p:cBhvr>
                                        <p:cTn id="112" dur="2000"/>
                                        <p:tgtEl>
                                          <p:spTgt spid="34"/>
                                        </p:tgtEl>
                                      </p:cBhvr>
                                    </p:animEffect>
                                  </p:childTnLst>
                                </p:cTn>
                              </p:par>
                              <p:par>
                                <p:cTn id="113" presetID="6" presetClass="entr" presetSubtype="16" fill="hold" nodeType="with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circle(in)">
                                      <p:cBhvr>
                                        <p:cTn id="115"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build="p"/>
      <p:bldP spid="14" grpId="0"/>
      <p:bldP spid="17" grpId="0"/>
      <p:bldP spid="23" grpId="0"/>
      <p:bldP spid="25" grpId="0"/>
      <p:bldP spid="28" grpId="0"/>
      <p:bldP spid="31" grpId="0"/>
      <p:bldP spid="33" grpId="0"/>
      <p:bldP spid="2" grpId="0"/>
      <p:bldP spid="41" grpId="0" uiExpand="1" build="p" animBg="1"/>
      <p:bldP spid="3" grpId="0"/>
    </p:bldLst>
  </p:timing>
</p:sld>
</file>

<file path=ppt/theme/theme1.xml><?xml version="1.0" encoding="utf-8"?>
<a:theme xmlns:a="http://schemas.openxmlformats.org/drawingml/2006/main" name="578TGp_CleanCity_light">
  <a:themeElements>
    <a:clrScheme name="578TGp_CleanCity_light 1">
      <a:dk1>
        <a:srgbClr val="000000"/>
      </a:dk1>
      <a:lt1>
        <a:srgbClr val="FFFFFF"/>
      </a:lt1>
      <a:dk2>
        <a:srgbClr val="51944E"/>
      </a:dk2>
      <a:lt2>
        <a:srgbClr val="DDDDDD"/>
      </a:lt2>
      <a:accent1>
        <a:srgbClr val="646ADE"/>
      </a:accent1>
      <a:accent2>
        <a:srgbClr val="1BAFC3"/>
      </a:accent2>
      <a:accent3>
        <a:srgbClr val="FFFFFF"/>
      </a:accent3>
      <a:accent4>
        <a:srgbClr val="000000"/>
      </a:accent4>
      <a:accent5>
        <a:srgbClr val="B8B9EC"/>
      </a:accent5>
      <a:accent6>
        <a:srgbClr val="179EB0"/>
      </a:accent6>
      <a:hlink>
        <a:srgbClr val="98BF1D"/>
      </a:hlink>
      <a:folHlink>
        <a:srgbClr val="90A8B0"/>
      </a:folHlink>
    </a:clrScheme>
    <a:fontScheme name="578TGp_CleanCity_ligh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Times New Roman" pitchFamily="18"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Times New Roman" pitchFamily="18" charset="0"/>
            <a:cs typeface="Arial" pitchFamily="34" charset="0"/>
          </a:defRPr>
        </a:defPPr>
      </a:lstStyle>
    </a:lnDef>
  </a:objectDefaults>
  <a:extraClrSchemeLst>
    <a:extraClrScheme>
      <a:clrScheme name="578TGp_CleanCity_light 1">
        <a:dk1>
          <a:srgbClr val="000000"/>
        </a:dk1>
        <a:lt1>
          <a:srgbClr val="FFFFFF"/>
        </a:lt1>
        <a:dk2>
          <a:srgbClr val="51944E"/>
        </a:dk2>
        <a:lt2>
          <a:srgbClr val="DDDDDD"/>
        </a:lt2>
        <a:accent1>
          <a:srgbClr val="646ADE"/>
        </a:accent1>
        <a:accent2>
          <a:srgbClr val="1BAFC3"/>
        </a:accent2>
        <a:accent3>
          <a:srgbClr val="FFFFFF"/>
        </a:accent3>
        <a:accent4>
          <a:srgbClr val="000000"/>
        </a:accent4>
        <a:accent5>
          <a:srgbClr val="B8B9EC"/>
        </a:accent5>
        <a:accent6>
          <a:srgbClr val="179EB0"/>
        </a:accent6>
        <a:hlink>
          <a:srgbClr val="98BF1D"/>
        </a:hlink>
        <a:folHlink>
          <a:srgbClr val="90A8B0"/>
        </a:folHlink>
      </a:clrScheme>
      <a:clrMap bg1="lt1" tx1="dk1" bg2="lt2" tx2="dk2" accent1="accent1" accent2="accent2" accent3="accent3" accent4="accent4" accent5="accent5" accent6="accent6" hlink="hlink" folHlink="folHlink"/>
    </a:extraClrScheme>
    <a:extraClrScheme>
      <a:clrScheme name="578TGp_CleanCity_light 2">
        <a:dk1>
          <a:srgbClr val="4D4D4D"/>
        </a:dk1>
        <a:lt1>
          <a:srgbClr val="FFFFFF"/>
        </a:lt1>
        <a:dk2>
          <a:srgbClr val="347436"/>
        </a:dk2>
        <a:lt2>
          <a:srgbClr val="DDDDDD"/>
        </a:lt2>
        <a:accent1>
          <a:srgbClr val="F28C1C"/>
        </a:accent1>
        <a:accent2>
          <a:srgbClr val="77AE26"/>
        </a:accent2>
        <a:accent3>
          <a:srgbClr val="FFFFFF"/>
        </a:accent3>
        <a:accent4>
          <a:srgbClr val="404040"/>
        </a:accent4>
        <a:accent5>
          <a:srgbClr val="F7C5AB"/>
        </a:accent5>
        <a:accent6>
          <a:srgbClr val="6B9D21"/>
        </a:accent6>
        <a:hlink>
          <a:srgbClr val="449878"/>
        </a:hlink>
        <a:folHlink>
          <a:srgbClr val="90A8B0"/>
        </a:folHlink>
      </a:clrScheme>
      <a:clrMap bg1="lt1" tx1="dk1" bg2="lt2" tx2="dk2" accent1="accent1" accent2="accent2" accent3="accent3" accent4="accent4" accent5="accent5" accent6="accent6" hlink="hlink" folHlink="folHlink"/>
    </a:extraClrScheme>
    <a:extraClrScheme>
      <a:clrScheme name="578TGp_CleanCity_light 3">
        <a:dk1>
          <a:srgbClr val="000000"/>
        </a:dk1>
        <a:lt1>
          <a:srgbClr val="FFFFFF"/>
        </a:lt1>
        <a:dk2>
          <a:srgbClr val="1A578E"/>
        </a:dk2>
        <a:lt2>
          <a:srgbClr val="C0C0C0"/>
        </a:lt2>
        <a:accent1>
          <a:srgbClr val="5EB52D"/>
        </a:accent1>
        <a:accent2>
          <a:srgbClr val="F26D00"/>
        </a:accent2>
        <a:accent3>
          <a:srgbClr val="FFFFFF"/>
        </a:accent3>
        <a:accent4>
          <a:srgbClr val="000000"/>
        </a:accent4>
        <a:accent5>
          <a:srgbClr val="B6D7AD"/>
        </a:accent5>
        <a:accent6>
          <a:srgbClr val="DB6200"/>
        </a:accent6>
        <a:hlink>
          <a:srgbClr val="5983D7"/>
        </a:hlink>
        <a:folHlink>
          <a:srgbClr val="AAAD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578TGp_CleanCity_light</Template>
  <TotalTime>20173</TotalTime>
  <Words>2664</Words>
  <Application>Microsoft Office PowerPoint</Application>
  <PresentationFormat>On-screen Show (4:3)</PresentationFormat>
  <Paragraphs>327</Paragraphs>
  <Slides>17</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5" baseType="lpstr">
      <vt:lpstr>Arial</vt:lpstr>
      <vt:lpstr>.VnTime</vt:lpstr>
      <vt:lpstr>Verdana</vt:lpstr>
      <vt:lpstr>Symbol</vt:lpstr>
      <vt:lpstr>Times New Roman</vt:lpstr>
      <vt:lpstr>Wingdings</vt:lpstr>
      <vt:lpstr>578TGp_CleanCity_light</vt:lpstr>
      <vt:lpstr>Equation</vt:lpstr>
      <vt:lpstr>CHÀO MỪNG CÁC THẦY CÔ  VÀ CÁC EM HỌC SINH</vt:lpstr>
      <vt:lpstr>PowerPoint Presentation</vt:lpstr>
      <vt:lpstr>PowerPoint Presentation</vt:lpstr>
      <vt:lpstr>PowerPoint Presentation</vt:lpstr>
      <vt:lpstr>PowerPoint Presentation</vt:lpstr>
      <vt:lpstr>Trong các phương trình sau, phương trình nào là phương trình bậc hai ?  Chỉ rõ các hệ số a, b, c của mỗi phương trình ấy: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na</dc:creator>
  <cp:lastModifiedBy>HP</cp:lastModifiedBy>
  <cp:revision>1054</cp:revision>
  <dcterms:created xsi:type="dcterms:W3CDTF">2009-10-30T13:49:48Z</dcterms:created>
  <dcterms:modified xsi:type="dcterms:W3CDTF">2022-05-21T05:31:01Z</dcterms:modified>
</cp:coreProperties>
</file>